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drawings/drawing1.xml" ContentType="application/vnd.openxmlformats-officedocument.drawingml.chartshapes+xml"/>
  <Override PartName="/ppt/charts/chart9.xml" ContentType="application/vnd.openxmlformats-officedocument.drawingml.chart+xml"/>
  <Override PartName="/ppt/drawings/drawing2.xml" ContentType="application/vnd.openxmlformats-officedocument.drawingml.chartshapes+xml"/>
  <Override PartName="/ppt/charts/chart10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11.xml" ContentType="application/vnd.openxmlformats-officedocument.drawingml.chart+xml"/>
  <Override PartName="/ppt/charts/chart12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5.xml" ContentType="application/vnd.openxmlformats-officedocument.presentationml.notesSlide+xml"/>
  <Override PartName="/ppt/charts/chart13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14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15.xml" ContentType="application/vnd.openxmlformats-officedocument.drawingml.chart+xml"/>
  <Override PartName="/ppt/charts/chart1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1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51" r:id="rId5"/>
    <p:sldMasterId id="2147483673" r:id="rId6"/>
  </p:sldMasterIdLst>
  <p:notesMasterIdLst>
    <p:notesMasterId r:id="rId91"/>
  </p:notesMasterIdLst>
  <p:sldIdLst>
    <p:sldId id="376" r:id="rId7"/>
    <p:sldId id="258" r:id="rId8"/>
    <p:sldId id="257" r:id="rId9"/>
    <p:sldId id="362" r:id="rId10"/>
    <p:sldId id="367" r:id="rId11"/>
    <p:sldId id="368" r:id="rId12"/>
    <p:sldId id="359" r:id="rId13"/>
    <p:sldId id="380" r:id="rId14"/>
    <p:sldId id="349" r:id="rId15"/>
    <p:sldId id="360" r:id="rId16"/>
    <p:sldId id="370" r:id="rId17"/>
    <p:sldId id="369" r:id="rId18"/>
    <p:sldId id="382" r:id="rId19"/>
    <p:sldId id="348" r:id="rId20"/>
    <p:sldId id="363" r:id="rId21"/>
    <p:sldId id="355" r:id="rId22"/>
    <p:sldId id="381" r:id="rId23"/>
    <p:sldId id="357" r:id="rId24"/>
    <p:sldId id="439" r:id="rId25"/>
    <p:sldId id="464" r:id="rId26"/>
    <p:sldId id="466" r:id="rId27"/>
    <p:sldId id="463" r:id="rId28"/>
    <p:sldId id="445" r:id="rId29"/>
    <p:sldId id="449" r:id="rId30"/>
    <p:sldId id="461" r:id="rId31"/>
    <p:sldId id="460" r:id="rId32"/>
    <p:sldId id="459" r:id="rId33"/>
    <p:sldId id="462" r:id="rId34"/>
    <p:sldId id="468" r:id="rId35"/>
    <p:sldId id="469" r:id="rId36"/>
    <p:sldId id="446" r:id="rId37"/>
    <p:sldId id="458" r:id="rId38"/>
    <p:sldId id="377" r:id="rId39"/>
    <p:sldId id="383" r:id="rId40"/>
    <p:sldId id="354" r:id="rId41"/>
    <p:sldId id="350" r:id="rId42"/>
    <p:sldId id="440" r:id="rId43"/>
    <p:sldId id="442" r:id="rId44"/>
    <p:sldId id="444" r:id="rId45"/>
    <p:sldId id="467" r:id="rId46"/>
    <p:sldId id="385" r:id="rId47"/>
    <p:sldId id="387" r:id="rId48"/>
    <p:sldId id="390" r:id="rId49"/>
    <p:sldId id="391" r:id="rId50"/>
    <p:sldId id="392" r:id="rId51"/>
    <p:sldId id="393" r:id="rId52"/>
    <p:sldId id="395" r:id="rId53"/>
    <p:sldId id="397" r:id="rId54"/>
    <p:sldId id="399" r:id="rId55"/>
    <p:sldId id="400" r:id="rId56"/>
    <p:sldId id="401" r:id="rId57"/>
    <p:sldId id="402" r:id="rId58"/>
    <p:sldId id="414" r:id="rId59"/>
    <p:sldId id="403" r:id="rId60"/>
    <p:sldId id="404" r:id="rId61"/>
    <p:sldId id="470" r:id="rId62"/>
    <p:sldId id="405" r:id="rId63"/>
    <p:sldId id="406" r:id="rId64"/>
    <p:sldId id="408" r:id="rId65"/>
    <p:sldId id="409" r:id="rId66"/>
    <p:sldId id="410" r:id="rId67"/>
    <p:sldId id="411" r:id="rId68"/>
    <p:sldId id="412" r:id="rId69"/>
    <p:sldId id="386" r:id="rId70"/>
    <p:sldId id="427" r:id="rId71"/>
    <p:sldId id="428" r:id="rId72"/>
    <p:sldId id="436" r:id="rId73"/>
    <p:sldId id="420" r:id="rId74"/>
    <p:sldId id="421" r:id="rId75"/>
    <p:sldId id="422" r:id="rId76"/>
    <p:sldId id="389" r:id="rId77"/>
    <p:sldId id="388" r:id="rId78"/>
    <p:sldId id="435" r:id="rId79"/>
    <p:sldId id="423" r:id="rId80"/>
    <p:sldId id="424" r:id="rId81"/>
    <p:sldId id="425" r:id="rId82"/>
    <p:sldId id="418" r:id="rId83"/>
    <p:sldId id="419" r:id="rId84"/>
    <p:sldId id="415" r:id="rId85"/>
    <p:sldId id="416" r:id="rId86"/>
    <p:sldId id="417" r:id="rId87"/>
    <p:sldId id="438" r:id="rId88"/>
    <p:sldId id="437" r:id="rId89"/>
    <p:sldId id="398" r:id="rId9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E6A56"/>
    <a:srgbClr val="0099CC"/>
    <a:srgbClr val="94C9D0"/>
    <a:srgbClr val="DC4070"/>
    <a:srgbClr val="005197"/>
    <a:srgbClr val="F3F3F3"/>
    <a:srgbClr val="005AAB"/>
    <a:srgbClr val="9B5F4F"/>
    <a:srgbClr val="CB5560"/>
    <a:srgbClr val="71CDA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79" d="100"/>
          <a:sy n="79" d="100"/>
        </p:scale>
        <p:origin x="773" y="43"/>
      </p:cViewPr>
      <p:guideLst>
        <p:guide orient="horz" pos="2208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0.xml"/><Relationship Id="rId21" Type="http://schemas.openxmlformats.org/officeDocument/2006/relationships/slide" Target="slides/slide15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63" Type="http://schemas.openxmlformats.org/officeDocument/2006/relationships/slide" Target="slides/slide57.xml"/><Relationship Id="rId68" Type="http://schemas.openxmlformats.org/officeDocument/2006/relationships/slide" Target="slides/slide62.xml"/><Relationship Id="rId84" Type="http://schemas.openxmlformats.org/officeDocument/2006/relationships/slide" Target="slides/slide78.xml"/><Relationship Id="rId89" Type="http://schemas.openxmlformats.org/officeDocument/2006/relationships/slide" Target="slides/slide83.xml"/><Relationship Id="rId16" Type="http://schemas.openxmlformats.org/officeDocument/2006/relationships/slide" Target="slides/slide10.xml"/><Relationship Id="rId11" Type="http://schemas.openxmlformats.org/officeDocument/2006/relationships/slide" Target="slides/slide5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53" Type="http://schemas.openxmlformats.org/officeDocument/2006/relationships/slide" Target="slides/slide47.xml"/><Relationship Id="rId58" Type="http://schemas.openxmlformats.org/officeDocument/2006/relationships/slide" Target="slides/slide52.xml"/><Relationship Id="rId74" Type="http://schemas.openxmlformats.org/officeDocument/2006/relationships/slide" Target="slides/slide68.xml"/><Relationship Id="rId79" Type="http://schemas.openxmlformats.org/officeDocument/2006/relationships/slide" Target="slides/slide73.xml"/><Relationship Id="rId5" Type="http://schemas.openxmlformats.org/officeDocument/2006/relationships/slideMaster" Target="slideMasters/slideMaster2.xml"/><Relationship Id="rId90" Type="http://schemas.openxmlformats.org/officeDocument/2006/relationships/slide" Target="slides/slide84.xml"/><Relationship Id="rId95" Type="http://schemas.openxmlformats.org/officeDocument/2006/relationships/tableStyles" Target="tableStyles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64" Type="http://schemas.openxmlformats.org/officeDocument/2006/relationships/slide" Target="slides/slide58.xml"/><Relationship Id="rId69" Type="http://schemas.openxmlformats.org/officeDocument/2006/relationships/slide" Target="slides/slide63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72" Type="http://schemas.openxmlformats.org/officeDocument/2006/relationships/slide" Target="slides/slide66.xml"/><Relationship Id="rId80" Type="http://schemas.openxmlformats.org/officeDocument/2006/relationships/slide" Target="slides/slide74.xml"/><Relationship Id="rId85" Type="http://schemas.openxmlformats.org/officeDocument/2006/relationships/slide" Target="slides/slide79.xml"/><Relationship Id="rId93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slide" Target="slides/slide53.xml"/><Relationship Id="rId67" Type="http://schemas.openxmlformats.org/officeDocument/2006/relationships/slide" Target="slides/slide61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slide" Target="slides/slide48.xml"/><Relationship Id="rId62" Type="http://schemas.openxmlformats.org/officeDocument/2006/relationships/slide" Target="slides/slide56.xml"/><Relationship Id="rId70" Type="http://schemas.openxmlformats.org/officeDocument/2006/relationships/slide" Target="slides/slide64.xml"/><Relationship Id="rId75" Type="http://schemas.openxmlformats.org/officeDocument/2006/relationships/slide" Target="slides/slide69.xml"/><Relationship Id="rId83" Type="http://schemas.openxmlformats.org/officeDocument/2006/relationships/slide" Target="slides/slide77.xml"/><Relationship Id="rId88" Type="http://schemas.openxmlformats.org/officeDocument/2006/relationships/slide" Target="slides/slide82.xml"/><Relationship Id="rId91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slide" Target="slides/slide51.xml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Relationship Id="rId60" Type="http://schemas.openxmlformats.org/officeDocument/2006/relationships/slide" Target="slides/slide54.xml"/><Relationship Id="rId65" Type="http://schemas.openxmlformats.org/officeDocument/2006/relationships/slide" Target="slides/slide59.xml"/><Relationship Id="rId73" Type="http://schemas.openxmlformats.org/officeDocument/2006/relationships/slide" Target="slides/slide67.xml"/><Relationship Id="rId78" Type="http://schemas.openxmlformats.org/officeDocument/2006/relationships/slide" Target="slides/slide72.xml"/><Relationship Id="rId81" Type="http://schemas.openxmlformats.org/officeDocument/2006/relationships/slide" Target="slides/slide75.xml"/><Relationship Id="rId86" Type="http://schemas.openxmlformats.org/officeDocument/2006/relationships/slide" Target="slides/slide80.xml"/><Relationship Id="rId94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9" Type="http://schemas.openxmlformats.org/officeDocument/2006/relationships/slide" Target="slides/slide33.xml"/><Relationship Id="rId34" Type="http://schemas.openxmlformats.org/officeDocument/2006/relationships/slide" Target="slides/slide28.xml"/><Relationship Id="rId50" Type="http://schemas.openxmlformats.org/officeDocument/2006/relationships/slide" Target="slides/slide44.xml"/><Relationship Id="rId55" Type="http://schemas.openxmlformats.org/officeDocument/2006/relationships/slide" Target="slides/slide49.xml"/><Relationship Id="rId76" Type="http://schemas.openxmlformats.org/officeDocument/2006/relationships/slide" Target="slides/slide70.xml"/><Relationship Id="rId7" Type="http://schemas.openxmlformats.org/officeDocument/2006/relationships/slide" Target="slides/slide1.xml"/><Relationship Id="rId71" Type="http://schemas.openxmlformats.org/officeDocument/2006/relationships/slide" Target="slides/slide65.xml"/><Relationship Id="rId92" Type="http://schemas.openxmlformats.org/officeDocument/2006/relationships/presProps" Target="presProps.xml"/><Relationship Id="rId2" Type="http://schemas.openxmlformats.org/officeDocument/2006/relationships/customXml" Target="../customXml/item2.xml"/><Relationship Id="rId29" Type="http://schemas.openxmlformats.org/officeDocument/2006/relationships/slide" Target="slides/slide23.xml"/><Relationship Id="rId24" Type="http://schemas.openxmlformats.org/officeDocument/2006/relationships/slide" Target="slides/slide18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66" Type="http://schemas.openxmlformats.org/officeDocument/2006/relationships/slide" Target="slides/slide60.xml"/><Relationship Id="rId87" Type="http://schemas.openxmlformats.org/officeDocument/2006/relationships/slide" Target="slides/slide81.xml"/><Relationship Id="rId61" Type="http://schemas.openxmlformats.org/officeDocument/2006/relationships/slide" Target="slides/slide55.xml"/><Relationship Id="rId82" Type="http://schemas.openxmlformats.org/officeDocument/2006/relationships/slide" Target="slides/slide76.xml"/><Relationship Id="rId19" Type="http://schemas.openxmlformats.org/officeDocument/2006/relationships/slide" Target="slides/slide13.xml"/><Relationship Id="rId14" Type="http://schemas.openxmlformats.org/officeDocument/2006/relationships/slide" Target="slides/slide8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56" Type="http://schemas.openxmlformats.org/officeDocument/2006/relationships/slide" Target="slides/slide50.xml"/><Relationship Id="rId77" Type="http://schemas.openxmlformats.org/officeDocument/2006/relationships/slide" Target="slides/slide7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00%20DATA%20P\Penelitian\Hasil%20Simulasi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00%20DATA%20P\Penelitian\Hasil%20Simulasi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1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00%20DATA%20P\Penelitian\Hasil%20Simulasi.xlsx" TargetMode="Externa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00%20DATA%20P\Penelitian\Hasil%20Simulasi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SUS\Documents\PENELITIAN%20I\olah%20data%20jurnal%20HDO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SUS\Documents\PENELITIAN%20I\olah%20data%20jurnal%20HDO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15.xml.rels><?xml version="1.0" encoding="UTF-8" standalone="yes"?>
<Relationships xmlns="http://schemas.openxmlformats.org/package/2006/relationships"><Relationship Id="rId1" Type="http://schemas.openxmlformats.org/officeDocument/2006/relationships/oleObject" Target="file:///C:\00%20DATA%20P\Penelitian\Hasil%20Simulasi.xlsx" TargetMode="Externa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SUS\Documents\PENELITIAN%20I\olah%20data%20jurnal%20HDO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SUS\Documents\PENELITIAN%20I\olah%20data%20jurnal%20HDO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00%20DATA%20P\Penelitian\Hasil%20Simulasi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file:///C:\00%20DATA%20P\Penelitian\Hasil%20Simulasi.xlsx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file:///C:\00%20DATA%20P\Penelitian\Hasil%20Simulasi.xlsx" TargetMode="Externa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oleObject" Target="file:///C:\00%20DATA%20P\Penelitian\Hasil%20Simulasi.xlsx" TargetMode="External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oleObject" Target="file:///C:\00%20DATA%20P\Penelitian\Hasil%20Simulasi.xlsx" TargetMode="External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oleObject" Target="file:///C:\00%20DATA%20P\Penelitian\Hasil%20Simulasi.xlsx" TargetMode="External"/></Relationships>
</file>

<file path=ppt/charts/_rels/chart8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.xml"/><Relationship Id="rId1" Type="http://schemas.openxmlformats.org/officeDocument/2006/relationships/oleObject" Target="file:///C:\00%20DATA%20P\Penelitian\Hasil%20Simulasi.xlsx" TargetMode="External"/></Relationships>
</file>

<file path=ppt/charts/_rels/chart9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2.xml"/><Relationship Id="rId1" Type="http://schemas.openxmlformats.org/officeDocument/2006/relationships/oleObject" Target="file:///C:\00%20DATA%20P\Penelitian\Hasil%20Simulasi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v>NiMo, 1 jam</c:v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'Variasi wt'!$B$5:$L$5</c:f>
              <c:numCache>
                <c:formatCode>0%</c:formatCode>
                <c:ptCount val="11"/>
                <c:pt idx="0">
                  <c:v>0.05</c:v>
                </c:pt>
                <c:pt idx="1">
                  <c:v>0.1</c:v>
                </c:pt>
                <c:pt idx="2">
                  <c:v>0.2</c:v>
                </c:pt>
                <c:pt idx="3">
                  <c:v>0.3</c:v>
                </c:pt>
                <c:pt idx="4">
                  <c:v>0.4</c:v>
                </c:pt>
                <c:pt idx="5">
                  <c:v>0.5</c:v>
                </c:pt>
                <c:pt idx="6">
                  <c:v>0.6</c:v>
                </c:pt>
                <c:pt idx="7">
                  <c:v>0.7</c:v>
                </c:pt>
                <c:pt idx="8">
                  <c:v>0.8</c:v>
                </c:pt>
                <c:pt idx="9">
                  <c:v>0.9</c:v>
                </c:pt>
                <c:pt idx="10">
                  <c:v>1</c:v>
                </c:pt>
              </c:numCache>
            </c:numRef>
          </c:xVal>
          <c:yVal>
            <c:numRef>
              <c:f>'Variasi wt'!$B$6:$L$6</c:f>
              <c:numCache>
                <c:formatCode>0.00</c:formatCode>
                <c:ptCount val="11"/>
                <c:pt idx="0">
                  <c:v>582.32086791369295</c:v>
                </c:pt>
                <c:pt idx="1">
                  <c:v>593.130525147909</c:v>
                </c:pt>
                <c:pt idx="2">
                  <c:v>621.01849020364898</c:v>
                </c:pt>
                <c:pt idx="3">
                  <c:v>661.41206768059396</c:v>
                </c:pt>
                <c:pt idx="4">
                  <c:v>717.181170720978</c:v>
                </c:pt>
                <c:pt idx="5">
                  <c:v>778.58638902509597</c:v>
                </c:pt>
                <c:pt idx="6">
                  <c:v>833.559444204589</c:v>
                </c:pt>
                <c:pt idx="7">
                  <c:v>881.20203668631098</c:v>
                </c:pt>
                <c:pt idx="8">
                  <c:v>923.34532545275704</c:v>
                </c:pt>
                <c:pt idx="9">
                  <c:v>961.36022864002996</c:v>
                </c:pt>
                <c:pt idx="10">
                  <c:v>996.25561934693997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BB30-441C-9719-F17FE3512B3D}"/>
            </c:ext>
          </c:extLst>
        </c:ser>
        <c:ser>
          <c:idx val="1"/>
          <c:order val="1"/>
          <c:tx>
            <c:v>PtZIF, 2 jam</c:v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'Variasi wt'!$B$19:$L$19</c:f>
              <c:numCache>
                <c:formatCode>0%</c:formatCode>
                <c:ptCount val="11"/>
                <c:pt idx="0">
                  <c:v>0.05</c:v>
                </c:pt>
                <c:pt idx="1">
                  <c:v>0.1</c:v>
                </c:pt>
                <c:pt idx="2">
                  <c:v>0.2</c:v>
                </c:pt>
                <c:pt idx="3">
                  <c:v>0.3</c:v>
                </c:pt>
                <c:pt idx="4">
                  <c:v>0.4</c:v>
                </c:pt>
                <c:pt idx="5">
                  <c:v>0.5</c:v>
                </c:pt>
                <c:pt idx="6">
                  <c:v>0.6</c:v>
                </c:pt>
                <c:pt idx="7">
                  <c:v>0.7</c:v>
                </c:pt>
                <c:pt idx="8">
                  <c:v>0.8</c:v>
                </c:pt>
                <c:pt idx="9">
                  <c:v>0.9</c:v>
                </c:pt>
                <c:pt idx="10">
                  <c:v>1</c:v>
                </c:pt>
              </c:numCache>
            </c:numRef>
          </c:xVal>
          <c:yVal>
            <c:numRef>
              <c:f>'Variasi wt'!$B$20:$L$20</c:f>
              <c:numCache>
                <c:formatCode>0.00</c:formatCode>
                <c:ptCount val="11"/>
                <c:pt idx="0">
                  <c:v>585.24026759832702</c:v>
                </c:pt>
                <c:pt idx="1">
                  <c:v>599.31283495390596</c:v>
                </c:pt>
                <c:pt idx="2">
                  <c:v>634.65017287367903</c:v>
                </c:pt>
                <c:pt idx="3">
                  <c:v>681.94882234762599</c:v>
                </c:pt>
                <c:pt idx="4">
                  <c:v>739.09777716188501</c:v>
                </c:pt>
                <c:pt idx="5">
                  <c:v>797.04257901857102</c:v>
                </c:pt>
                <c:pt idx="6">
                  <c:v>849.38132548511601</c:v>
                </c:pt>
                <c:pt idx="7">
                  <c:v>895.40017694702101</c:v>
                </c:pt>
                <c:pt idx="8">
                  <c:v>936.30468929850599</c:v>
                </c:pt>
                <c:pt idx="9">
                  <c:v>973.354793390998</c:v>
                </c:pt>
                <c:pt idx="10">
                  <c:v>1007.5277414947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BB30-441C-9719-F17FE3512B3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8574080"/>
        <c:axId val="188574496"/>
      </c:scatterChart>
      <c:valAx>
        <c:axId val="188574080"/>
        <c:scaling>
          <c:orientation val="minMax"/>
          <c:max val="1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/>
                  <a:t>Fraksi massa LA di umpan (-)</a:t>
                </a:r>
                <a:endParaRPr lang="id-ID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ysClr val="windowText" lastClr="00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id-ID"/>
            </a:p>
          </c:txPr>
        </c:title>
        <c:numFmt formatCode="0%" sourceLinked="1"/>
        <c:majorTickMark val="none"/>
        <c:minorTickMark val="none"/>
        <c:tickLblPos val="low"/>
        <c:spPr>
          <a:noFill/>
          <a:ln w="15875" cap="flat" cmpd="sng" algn="ctr">
            <a:solidFill>
              <a:srgbClr val="FF0000"/>
            </a:solidFill>
            <a:prstDash val="dash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id-ID"/>
          </a:p>
        </c:txPr>
        <c:crossAx val="188574496"/>
        <c:crossesAt val="673"/>
        <c:crossBetween val="midCat"/>
      </c:valAx>
      <c:valAx>
        <c:axId val="188574496"/>
        <c:scaling>
          <c:orientation val="minMax"/>
          <c:min val="550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/>
                  <a:t>Temperatur</a:t>
                </a:r>
                <a:r>
                  <a:rPr lang="en-US" baseline="0"/>
                  <a:t> (K)</a:t>
                </a:r>
                <a:endParaRPr lang="id-ID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ysClr val="windowText" lastClr="00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id-ID"/>
            </a:p>
          </c:txPr>
        </c:title>
        <c:numFmt formatCode="0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id-ID"/>
          </a:p>
        </c:txPr>
        <c:crossAx val="188574080"/>
        <c:crosses val="autoZero"/>
        <c:crossBetween val="midCat"/>
        <c:majorUnit val="100"/>
      </c:valAx>
      <c:spPr>
        <a:noFill/>
        <a:ln>
          <a:solidFill>
            <a:schemeClr val="tx1"/>
          </a:solidFill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ysClr val="windowText" lastClr="0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id-ID"/>
        </a:p>
      </c:txPr>
    </c:legend>
    <c:plotVisOnly val="1"/>
    <c:dispBlanksAs val="gap"/>
    <c:showDLblsOverMax val="0"/>
    <c:extLst/>
  </c:chart>
  <c:spPr>
    <a:noFill/>
    <a:ln w="9525" cap="flat" cmpd="sng" algn="ctr">
      <a:noFill/>
      <a:round/>
    </a:ln>
    <a:effectLst/>
  </c:spPr>
  <c:txPr>
    <a:bodyPr/>
    <a:lstStyle/>
    <a:p>
      <a:pPr>
        <a:defRPr>
          <a:solidFill>
            <a:sysClr val="windowText" lastClr="000000"/>
          </a:solidFill>
          <a:latin typeface="Times New Roman" panose="02020603050405020304" pitchFamily="18" charset="0"/>
          <a:cs typeface="Times New Roman" panose="02020603050405020304" pitchFamily="18" charset="0"/>
        </a:defRPr>
      </a:pPr>
      <a:endParaRPr lang="id-ID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scatterChart>
        <c:scatterStyle val="lineMarker"/>
        <c:varyColors val="0"/>
        <c:ser>
          <c:idx val="1"/>
          <c:order val="0"/>
          <c:tx>
            <c:v>PtZIF, 2 jam, 25% LA</c:v>
          </c:tx>
          <c:spPr>
            <a:ln w="19050" cap="rnd" cmpd="sng" algn="ctr">
              <a:solidFill>
                <a:schemeClr val="accent1">
                  <a:tint val="77000"/>
                </a:schemeClr>
              </a:solidFill>
              <a:prstDash val="solid"/>
              <a:round/>
            </a:ln>
            <a:effectLst/>
          </c:spPr>
          <c:marker>
            <c:spPr>
              <a:solidFill>
                <a:schemeClr val="accent1">
                  <a:tint val="77000"/>
                </a:schemeClr>
              </a:solidFill>
              <a:ln w="6350" cap="flat" cmpd="sng" algn="ctr">
                <a:solidFill>
                  <a:schemeClr val="accent1">
                    <a:tint val="77000"/>
                  </a:schemeClr>
                </a:solidFill>
                <a:prstDash val="solid"/>
                <a:round/>
              </a:ln>
              <a:effectLst/>
            </c:spPr>
          </c:marker>
          <c:xVal>
            <c:numRef>
              <c:f>'Variasi T-LHSV'!$C$74:$G$74</c:f>
              <c:numCache>
                <c:formatCode>General</c:formatCode>
                <c:ptCount val="5"/>
                <c:pt idx="0">
                  <c:v>553</c:v>
                </c:pt>
                <c:pt idx="1">
                  <c:v>563</c:v>
                </c:pt>
                <c:pt idx="2">
                  <c:v>573</c:v>
                </c:pt>
                <c:pt idx="3">
                  <c:v>583</c:v>
                </c:pt>
                <c:pt idx="4">
                  <c:v>593</c:v>
                </c:pt>
              </c:numCache>
              <c:extLst xmlns:c15="http://schemas.microsoft.com/office/drawing/2012/chart"/>
            </c:numRef>
          </c:xVal>
          <c:yVal>
            <c:numRef>
              <c:f>'Variasi T-LHSV'!$C$75:$G$75</c:f>
              <c:numCache>
                <c:formatCode>0.000</c:formatCode>
                <c:ptCount val="5"/>
                <c:pt idx="0">
                  <c:v>95.139021509877907</c:v>
                </c:pt>
                <c:pt idx="1">
                  <c:v>95.950179682842602</c:v>
                </c:pt>
                <c:pt idx="2">
                  <c:v>96.6391683367723</c:v>
                </c:pt>
                <c:pt idx="3">
                  <c:v>97.222068346402295</c:v>
                </c:pt>
                <c:pt idx="4">
                  <c:v>97.713224594663501</c:v>
                </c:pt>
              </c:numCache>
              <c:extLst xmlns:c15="http://schemas.microsoft.com/office/drawing/2012/chart"/>
            </c:numRef>
          </c:yVal>
          <c:smooth val="0"/>
          <c:extLst>
            <c:ext xmlns:c16="http://schemas.microsoft.com/office/drawing/2014/chart" uri="{C3380CC4-5D6E-409C-BE32-E72D297353CC}">
              <c16:uniqueId val="{00000000-1F7D-43D9-B355-01FAD64E28B3}"/>
            </c:ext>
          </c:extLst>
        </c:ser>
        <c:ser>
          <c:idx val="4"/>
          <c:order val="1"/>
          <c:tx>
            <c:v>NiMo (optimal)</c:v>
          </c:tx>
          <c:spPr>
            <a:ln w="19050" cap="rnd" cmpd="sng" algn="ctr">
              <a:solidFill>
                <a:schemeClr val="accent1">
                  <a:shade val="53000"/>
                </a:schemeClr>
              </a:solidFill>
              <a:prstDash val="solid"/>
              <a:round/>
            </a:ln>
            <a:effectLst/>
          </c:spPr>
          <c:marker>
            <c:spPr>
              <a:noFill/>
              <a:ln w="6350" cap="flat" cmpd="sng" algn="ctr">
                <a:solidFill>
                  <a:schemeClr val="accent1">
                    <a:shade val="53000"/>
                  </a:schemeClr>
                </a:solidFill>
                <a:prstDash val="solid"/>
                <a:round/>
              </a:ln>
              <a:effectLst/>
            </c:spPr>
          </c:marker>
          <c:xVal>
            <c:numRef>
              <c:f>'Variasi T-LHSV'!$C$4:$I$4</c:f>
              <c:numCache>
                <c:formatCode>General</c:formatCode>
                <c:ptCount val="7"/>
                <c:pt idx="0">
                  <c:v>553</c:v>
                </c:pt>
                <c:pt idx="1">
                  <c:v>563</c:v>
                </c:pt>
                <c:pt idx="2">
                  <c:v>573</c:v>
                </c:pt>
                <c:pt idx="3">
                  <c:v>583</c:v>
                </c:pt>
                <c:pt idx="4">
                  <c:v>593</c:v>
                </c:pt>
                <c:pt idx="5">
                  <c:v>603</c:v>
                </c:pt>
                <c:pt idx="6">
                  <c:v>613</c:v>
                </c:pt>
              </c:numCache>
            </c:numRef>
          </c:xVal>
          <c:yVal>
            <c:numRef>
              <c:f>'Variasi T-LHSV'!$C$11:$I$11</c:f>
              <c:numCache>
                <c:formatCode>0.000</c:formatCode>
                <c:ptCount val="7"/>
                <c:pt idx="0">
                  <c:v>83.907757012793596</c:v>
                </c:pt>
                <c:pt idx="1">
                  <c:v>87.648996849006394</c:v>
                </c:pt>
                <c:pt idx="2">
                  <c:v>90.6765436737833</c:v>
                </c:pt>
                <c:pt idx="3">
                  <c:v>93.067669419020305</c:v>
                </c:pt>
                <c:pt idx="4">
                  <c:v>94.9179368974537</c:v>
                </c:pt>
                <c:pt idx="5">
                  <c:v>96.324768773211204</c:v>
                </c:pt>
                <c:pt idx="6">
                  <c:v>97.377819462919703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1F7D-43D9-B355-01FAD64E28B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108752176"/>
        <c:axId val="2108742192"/>
        <c:extLst/>
      </c:scatterChart>
      <c:valAx>
        <c:axId val="2108752176"/>
        <c:scaling>
          <c:orientation val="minMax"/>
          <c:min val="543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/>
                  <a:t>Temperatur umpan (K)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id-ID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id-ID"/>
          </a:p>
        </c:txPr>
        <c:crossAx val="2108742192"/>
        <c:crossesAt val="0"/>
        <c:crossBetween val="midCat"/>
      </c:valAx>
      <c:valAx>
        <c:axId val="2108742192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/>
                  <a:t>Konversi LA </a:t>
                </a:r>
                <a:r>
                  <a:rPr lang="en-US" baseline="0"/>
                  <a:t>(%)</a:t>
                </a:r>
                <a:endParaRPr lang="id-ID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id-ID"/>
            </a:p>
          </c:txPr>
        </c:title>
        <c:numFmt formatCode="#,##0" sourceLinked="0"/>
        <c:majorTickMark val="none"/>
        <c:minorTickMark val="none"/>
        <c:tickLblPos val="nextTo"/>
        <c:spPr>
          <a:noFill/>
          <a:ln w="6350" cap="flat" cmpd="sng" algn="ctr">
            <a:noFill/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id-ID"/>
          </a:p>
        </c:txPr>
        <c:crossAx val="2108752176"/>
        <c:crosses val="autoZero"/>
        <c:crossBetween val="midCat"/>
      </c:valAx>
      <c:spPr>
        <a:noFill/>
        <a:ln w="15875">
          <a:solidFill>
            <a:schemeClr val="tx1"/>
          </a:solidFill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baseline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id-ID"/>
        </a:p>
      </c:txPr>
    </c:legend>
    <c:plotVisOnly val="1"/>
    <c:dispBlanksAs val="zero"/>
    <c:showDLblsOverMax val="0"/>
    <c:extLst/>
  </c:chart>
  <c:spPr>
    <a:noFill/>
    <a:ln w="6350" cap="flat" cmpd="sng" algn="ctr">
      <a:noFill/>
      <a:prstDash val="solid"/>
      <a:round/>
    </a:ln>
    <a:effectLst/>
  </c:spPr>
  <c:txPr>
    <a:bodyPr/>
    <a:lstStyle/>
    <a:p>
      <a:pPr>
        <a:defRPr sz="1100" b="0">
          <a:solidFill>
            <a:schemeClr val="tx1"/>
          </a:solidFill>
          <a:latin typeface="Times New Roman" panose="02020603050405020304" pitchFamily="18" charset="0"/>
          <a:cs typeface="Times New Roman" panose="02020603050405020304" pitchFamily="18" charset="0"/>
        </a:defRPr>
      </a:pPr>
      <a:endParaRPr lang="id-ID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autoTitleDeleted val="1"/>
    <c:plotArea>
      <c:layout/>
      <c:scatterChart>
        <c:scatterStyle val="lineMarker"/>
        <c:varyColors val="0"/>
        <c:ser>
          <c:idx val="2"/>
          <c:order val="0"/>
          <c:tx>
            <c:v>PtZIF, 2 jam, 25% LA</c:v>
          </c:tx>
          <c:xVal>
            <c:numRef>
              <c:f>'Variasi T-LHSV'!$J$74:$N$74</c:f>
              <c:numCache>
                <c:formatCode>General</c:formatCode>
                <c:ptCount val="5"/>
                <c:pt idx="0">
                  <c:v>553</c:v>
                </c:pt>
                <c:pt idx="1">
                  <c:v>563</c:v>
                </c:pt>
                <c:pt idx="2">
                  <c:v>573</c:v>
                </c:pt>
                <c:pt idx="3">
                  <c:v>583</c:v>
                </c:pt>
                <c:pt idx="4">
                  <c:v>593</c:v>
                </c:pt>
              </c:numCache>
            </c:numRef>
          </c:xVal>
          <c:yVal>
            <c:numRef>
              <c:f>'Variasi T-LHSV'!$J$75:$N$75</c:f>
              <c:numCache>
                <c:formatCode>0.000</c:formatCode>
                <c:ptCount val="5"/>
                <c:pt idx="0">
                  <c:v>36.983143051685197</c:v>
                </c:pt>
                <c:pt idx="1">
                  <c:v>36.083402804335698</c:v>
                </c:pt>
                <c:pt idx="2">
                  <c:v>35.224121297929599</c:v>
                </c:pt>
                <c:pt idx="3">
                  <c:v>34.402093520993702</c:v>
                </c:pt>
                <c:pt idx="4">
                  <c:v>33.614567491145301</c:v>
                </c:pt>
              </c:numCache>
              <c:extLst xmlns:c15="http://schemas.microsoft.com/office/drawing/2012/chart"/>
            </c:numRef>
          </c:yVal>
          <c:smooth val="0"/>
          <c:extLst>
            <c:ext xmlns:c16="http://schemas.microsoft.com/office/drawing/2014/chart" uri="{C3380CC4-5D6E-409C-BE32-E72D297353CC}">
              <c16:uniqueId val="{00000000-B6F8-4DB5-918E-04FA50EC1EFF}"/>
            </c:ext>
          </c:extLst>
        </c:ser>
        <c:ser>
          <c:idx val="4"/>
          <c:order val="1"/>
          <c:tx>
            <c:v>NiMo (optimal)</c:v>
          </c:tx>
          <c:xVal>
            <c:numRef>
              <c:f>'Variasi T-LHSV'!$C$4:$I$4</c:f>
              <c:numCache>
                <c:formatCode>General</c:formatCode>
                <c:ptCount val="7"/>
                <c:pt idx="0">
                  <c:v>553</c:v>
                </c:pt>
                <c:pt idx="1">
                  <c:v>563</c:v>
                </c:pt>
                <c:pt idx="2">
                  <c:v>573</c:v>
                </c:pt>
                <c:pt idx="3">
                  <c:v>583</c:v>
                </c:pt>
                <c:pt idx="4">
                  <c:v>593</c:v>
                </c:pt>
                <c:pt idx="5">
                  <c:v>603</c:v>
                </c:pt>
                <c:pt idx="6">
                  <c:v>613</c:v>
                </c:pt>
              </c:numCache>
            </c:numRef>
          </c:xVal>
          <c:yVal>
            <c:numRef>
              <c:f>'Variasi T-LHSV'!$L$11:$R$11</c:f>
              <c:numCache>
                <c:formatCode>0.000</c:formatCode>
                <c:ptCount val="7"/>
                <c:pt idx="0">
                  <c:v>38.863499406395597</c:v>
                </c:pt>
                <c:pt idx="1">
                  <c:v>37.661140703648798</c:v>
                </c:pt>
                <c:pt idx="2">
                  <c:v>36.561929312939803</c:v>
                </c:pt>
                <c:pt idx="3">
                  <c:v>35.549821975376098</c:v>
                </c:pt>
                <c:pt idx="4">
                  <c:v>34.6103300380096</c:v>
                </c:pt>
                <c:pt idx="5">
                  <c:v>33.7313005426007</c:v>
                </c:pt>
                <c:pt idx="6">
                  <c:v>32.903015129966001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B6F8-4DB5-918E-04FA50EC1EF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108752176"/>
        <c:axId val="2108742192"/>
        <c:extLst/>
      </c:scatterChart>
      <c:valAx>
        <c:axId val="2108752176"/>
        <c:scaling>
          <c:orientation val="minMax"/>
          <c:min val="543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Temperatur umpan (K)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prstDash val="solid"/>
            <a:round/>
          </a:ln>
          <a:effectLst/>
        </c:spPr>
        <c:txPr>
          <a:bodyPr rot="-60000000" vert="horz"/>
          <a:lstStyle/>
          <a:p>
            <a:pPr>
              <a:defRPr/>
            </a:pPr>
            <a:endParaRPr lang="id-ID"/>
          </a:p>
        </c:txPr>
        <c:crossAx val="2108742192"/>
        <c:crossesAt val="0"/>
        <c:crossBetween val="midCat"/>
      </c:valAx>
      <c:valAx>
        <c:axId val="2108742192"/>
        <c:scaling>
          <c:orientation val="minMax"/>
        </c:scaling>
        <c:delete val="0"/>
        <c:axPos val="l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Selektivitas HDO</a:t>
                </a:r>
                <a:r>
                  <a:rPr lang="en-US" baseline="0"/>
                  <a:t> (%)</a:t>
                </a:r>
                <a:endParaRPr lang="id-ID"/>
              </a:p>
            </c:rich>
          </c:tx>
          <c:overlay val="0"/>
        </c:title>
        <c:numFmt formatCode="#,##0" sourceLinked="0"/>
        <c:majorTickMark val="none"/>
        <c:minorTickMark val="none"/>
        <c:tickLblPos val="nextTo"/>
        <c:spPr>
          <a:noFill/>
          <a:ln w="6350" cap="flat" cmpd="sng" algn="ctr">
            <a:noFill/>
            <a:prstDash val="solid"/>
            <a:round/>
          </a:ln>
          <a:effectLst/>
        </c:spPr>
        <c:txPr>
          <a:bodyPr rot="-60000000" vert="horz"/>
          <a:lstStyle/>
          <a:p>
            <a:pPr>
              <a:defRPr/>
            </a:pPr>
            <a:endParaRPr lang="id-ID"/>
          </a:p>
        </c:txPr>
        <c:crossAx val="2108752176"/>
        <c:crosses val="autoZero"/>
        <c:crossBetween val="midCat"/>
        <c:majorUnit val="1"/>
      </c:valAx>
      <c:spPr>
        <a:noFill/>
        <a:ln w="15875">
          <a:solidFill>
            <a:schemeClr val="tx1"/>
          </a:solidFill>
        </a:ln>
        <a:effectLst/>
        <a:sp3d/>
      </c:spPr>
    </c:plotArea>
    <c:legend>
      <c:legendPos val="b"/>
      <c:overlay val="0"/>
    </c:legend>
    <c:plotVisOnly val="1"/>
    <c:dispBlanksAs val="zero"/>
    <c:showDLblsOverMax val="0"/>
    <c:extLst/>
  </c:chart>
  <c:spPr>
    <a:noFill/>
    <a:ln w="6350" cap="flat" cmpd="sng" algn="ctr">
      <a:noFill/>
      <a:prstDash val="solid"/>
      <a:round/>
    </a:ln>
    <a:effectLst/>
  </c:spPr>
  <c:txPr>
    <a:bodyPr/>
    <a:lstStyle/>
    <a:p>
      <a:pPr>
        <a:defRPr sz="1100" b="0">
          <a:solidFill>
            <a:schemeClr val="tx1"/>
          </a:solidFill>
          <a:latin typeface="Times New Roman" panose="02020603050405020304" pitchFamily="18" charset="0"/>
          <a:cs typeface="Times New Roman" panose="02020603050405020304" pitchFamily="18" charset="0"/>
        </a:defRPr>
      </a:pPr>
      <a:endParaRPr lang="id-ID"/>
    </a:p>
  </c:txPr>
  <c:externalData r:id="rId1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scatterChart>
        <c:scatterStyle val="lineMarker"/>
        <c:varyColors val="0"/>
        <c:ser>
          <c:idx val="4"/>
          <c:order val="0"/>
          <c:tx>
            <c:v>PtZIF, 2 jam</c:v>
          </c:tx>
          <c:spPr>
            <a:ln w="19050" cap="rnd" cmpd="sng" algn="ctr">
              <a:solidFill>
                <a:schemeClr val="accent1">
                  <a:shade val="70000"/>
                </a:schemeClr>
              </a:solidFill>
              <a:prstDash val="solid"/>
              <a:round/>
            </a:ln>
            <a:effectLst/>
          </c:spPr>
          <c:marker>
            <c:spPr>
              <a:noFill/>
              <a:ln w="6350" cap="flat" cmpd="sng" algn="ctr">
                <a:solidFill>
                  <a:schemeClr val="accent1">
                    <a:shade val="70000"/>
                  </a:schemeClr>
                </a:solidFill>
                <a:prstDash val="solid"/>
                <a:round/>
              </a:ln>
              <a:effectLst/>
            </c:spPr>
          </c:marker>
          <c:xVal>
            <c:numRef>
              <c:f>'Variasi T-LHSV'!$Q$100:$U$100</c:f>
              <c:numCache>
                <c:formatCode>General</c:formatCode>
                <c:ptCount val="5"/>
                <c:pt idx="0">
                  <c:v>553</c:v>
                </c:pt>
                <c:pt idx="1">
                  <c:v>563</c:v>
                </c:pt>
                <c:pt idx="2">
                  <c:v>573</c:v>
                </c:pt>
                <c:pt idx="3">
                  <c:v>583</c:v>
                </c:pt>
                <c:pt idx="4">
                  <c:v>593</c:v>
                </c:pt>
              </c:numCache>
            </c:numRef>
          </c:xVal>
          <c:yVal>
            <c:numRef>
              <c:f>'Variasi T-LHSV'!$Q$101:$U$101</c:f>
              <c:numCache>
                <c:formatCode>0.00</c:formatCode>
                <c:ptCount val="5"/>
                <c:pt idx="0">
                  <c:v>5.6911144211482856E-2</c:v>
                </c:pt>
                <c:pt idx="1">
                  <c:v>-1.544978208355599</c:v>
                </c:pt>
                <c:pt idx="2">
                  <c:v>-3.1994230850569334</c:v>
                </c:pt>
                <c:pt idx="3">
                  <c:v>-4.8882172221701046</c:v>
                </c:pt>
                <c:pt idx="4">
                  <c:v>-6.5960017536422724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B397-4B84-99D8-8C3B4A6190F6}"/>
            </c:ext>
          </c:extLst>
        </c:ser>
        <c:ser>
          <c:idx val="5"/>
          <c:order val="1"/>
          <c:tx>
            <c:v>NiMo, 1 jam</c:v>
          </c:tx>
          <c:spPr>
            <a:ln w="19050" cap="rnd" cmpd="sng" algn="ctr">
              <a:solidFill>
                <a:schemeClr val="accent1">
                  <a:shade val="50000"/>
                </a:schemeClr>
              </a:solidFill>
              <a:prstDash val="solid"/>
              <a:round/>
            </a:ln>
            <a:effectLst/>
          </c:spPr>
          <c:marker>
            <c:spPr>
              <a:solidFill>
                <a:schemeClr val="accent1">
                  <a:shade val="50000"/>
                </a:schemeClr>
              </a:solidFill>
              <a:ln w="635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round/>
              </a:ln>
              <a:effectLst/>
            </c:spPr>
          </c:marker>
          <c:xVal>
            <c:numRef>
              <c:f>'Variasi T-LHSV'!$U$26:$AA$26</c:f>
              <c:numCache>
                <c:formatCode>General</c:formatCode>
                <c:ptCount val="7"/>
                <c:pt idx="0">
                  <c:v>553</c:v>
                </c:pt>
                <c:pt idx="1">
                  <c:v>563</c:v>
                </c:pt>
                <c:pt idx="2">
                  <c:v>573</c:v>
                </c:pt>
                <c:pt idx="3">
                  <c:v>583</c:v>
                </c:pt>
                <c:pt idx="4">
                  <c:v>593</c:v>
                </c:pt>
                <c:pt idx="5">
                  <c:v>603</c:v>
                </c:pt>
                <c:pt idx="6">
                  <c:v>613</c:v>
                </c:pt>
              </c:numCache>
            </c:numRef>
          </c:xVal>
          <c:yVal>
            <c:numRef>
              <c:f>'Variasi T-LHSV'!$U$33:$AA$33</c:f>
              <c:numCache>
                <c:formatCode>0.00</c:formatCode>
                <c:ptCount val="7"/>
                <c:pt idx="0">
                  <c:v>85.463565516420744</c:v>
                </c:pt>
                <c:pt idx="1">
                  <c:v>87.739220128259959</c:v>
                </c:pt>
                <c:pt idx="2">
                  <c:v>88.555259895762717</c:v>
                </c:pt>
                <c:pt idx="3">
                  <c:v>88.170205094205173</c:v>
                </c:pt>
                <c:pt idx="4">
                  <c:v>86.839467190126712</c:v>
                </c:pt>
                <c:pt idx="5">
                  <c:v>84.793057352279703</c:v>
                </c:pt>
                <c:pt idx="6">
                  <c:v>82.22599573782918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B397-4B84-99D8-8C3B4A6190F6}"/>
            </c:ext>
          </c:extLst>
        </c:ser>
        <c:ser>
          <c:idx val="0"/>
          <c:order val="2"/>
          <c:tx>
            <c:v>NiMo, 2 jam</c:v>
          </c:tx>
          <c:spPr>
            <a:ln w="19050" cap="rnd" cmpd="sng" algn="ctr">
              <a:solidFill>
                <a:schemeClr val="accent1">
                  <a:tint val="50000"/>
                </a:schemeClr>
              </a:solidFill>
              <a:prstDash val="solid"/>
              <a:round/>
            </a:ln>
            <a:effectLst/>
          </c:spPr>
          <c:marker>
            <c:spPr>
              <a:solidFill>
                <a:schemeClr val="accent1">
                  <a:tint val="50000"/>
                </a:schemeClr>
              </a:solidFill>
              <a:ln w="6350" cap="flat" cmpd="sng" algn="ctr">
                <a:solidFill>
                  <a:schemeClr val="accent1">
                    <a:tint val="50000"/>
                  </a:schemeClr>
                </a:solidFill>
                <a:prstDash val="solid"/>
                <a:round/>
              </a:ln>
              <a:effectLst/>
            </c:spPr>
          </c:marker>
          <c:xVal>
            <c:numRef>
              <c:f>'Variasi T-LHSV'!$U$26:$AA$26</c:f>
              <c:numCache>
                <c:formatCode>General</c:formatCode>
                <c:ptCount val="7"/>
                <c:pt idx="0">
                  <c:v>553</c:v>
                </c:pt>
                <c:pt idx="1">
                  <c:v>563</c:v>
                </c:pt>
                <c:pt idx="2">
                  <c:v>573</c:v>
                </c:pt>
                <c:pt idx="3">
                  <c:v>583</c:v>
                </c:pt>
                <c:pt idx="4">
                  <c:v>593</c:v>
                </c:pt>
                <c:pt idx="5">
                  <c:v>603</c:v>
                </c:pt>
                <c:pt idx="6">
                  <c:v>613</c:v>
                </c:pt>
              </c:numCache>
            </c:numRef>
          </c:xVal>
          <c:yVal>
            <c:numRef>
              <c:f>'Variasi T-LHSV'!$U$30:$AA$30</c:f>
              <c:numCache>
                <c:formatCode>0.00</c:formatCode>
                <c:ptCount val="7"/>
                <c:pt idx="0">
                  <c:v>6.966407216553085</c:v>
                </c:pt>
                <c:pt idx="1">
                  <c:v>4.6715424809875215</c:v>
                </c:pt>
                <c:pt idx="2">
                  <c:v>2.3336893263683374</c:v>
                </c:pt>
                <c:pt idx="3">
                  <c:v>0</c:v>
                </c:pt>
                <c:pt idx="4">
                  <c:v>-2.3003712322832541</c:v>
                </c:pt>
                <c:pt idx="5">
                  <c:v>-4.5499189981525472</c:v>
                </c:pt>
                <c:pt idx="6">
                  <c:v>-6.7386312118384568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B397-4B84-99D8-8C3B4A6190F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108752176"/>
        <c:axId val="2108742192"/>
        <c:extLst/>
      </c:scatterChart>
      <c:valAx>
        <c:axId val="2108752176"/>
        <c:scaling>
          <c:orientation val="minMax"/>
          <c:min val="543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/>
                  <a:t>Temperatur umpan (K)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id-ID"/>
            </a:p>
          </c:txPr>
        </c:title>
        <c:numFmt formatCode="General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tx1"/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id-ID"/>
          </a:p>
        </c:txPr>
        <c:crossAx val="2108742192"/>
        <c:crossesAt val="0"/>
        <c:crossBetween val="midCat"/>
      </c:valAx>
      <c:valAx>
        <c:axId val="2108742192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/>
                  <a:t>Perubahan perolehan dodekana per jam (%)</a:t>
                </a:r>
                <a:endParaRPr lang="id-ID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id-ID"/>
            </a:p>
          </c:txPr>
        </c:title>
        <c:numFmt formatCode="#,##0" sourceLinked="0"/>
        <c:majorTickMark val="none"/>
        <c:minorTickMark val="none"/>
        <c:tickLblPos val="low"/>
        <c:spPr>
          <a:noFill/>
          <a:ln w="6350" cap="flat" cmpd="sng" algn="ctr">
            <a:solidFill>
              <a:schemeClr val="tx1"/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id-ID"/>
          </a:p>
        </c:txPr>
        <c:crossAx val="2108752176"/>
        <c:crossesAt val="583"/>
        <c:crossBetween val="midCat"/>
      </c:valAx>
      <c:spPr>
        <a:noFill/>
        <a:ln w="15875">
          <a:solidFill>
            <a:schemeClr val="tx1"/>
          </a:solidFill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baseline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id-ID"/>
        </a:p>
      </c:txPr>
    </c:legend>
    <c:plotVisOnly val="1"/>
    <c:dispBlanksAs val="zero"/>
    <c:showDLblsOverMax val="0"/>
    <c:extLst/>
  </c:chart>
  <c:spPr>
    <a:solidFill>
      <a:schemeClr val="bg1"/>
    </a:solidFill>
    <a:ln w="6350" cap="flat" cmpd="sng" algn="ctr">
      <a:noFill/>
      <a:prstDash val="solid"/>
      <a:round/>
    </a:ln>
    <a:effectLst/>
  </c:spPr>
  <c:txPr>
    <a:bodyPr/>
    <a:lstStyle/>
    <a:p>
      <a:pPr>
        <a:defRPr sz="1100" b="0">
          <a:solidFill>
            <a:schemeClr val="tx1"/>
          </a:solidFill>
          <a:latin typeface="Times New Roman" panose="02020603050405020304" pitchFamily="18" charset="0"/>
          <a:cs typeface="Times New Roman" panose="02020603050405020304" pitchFamily="18" charset="0"/>
        </a:defRPr>
      </a:pPr>
      <a:endParaRPr lang="id-ID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v>hub lnk thd 1/T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1"/>
            <c:dispEq val="1"/>
            <c:trendlineLbl>
              <c:layout>
                <c:manualLayout>
                  <c:x val="8.3482919390860263E-2"/>
                  <c:y val="-0.48500806375106725"/>
                </c:manualLayout>
              </c:layout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000" b="0" i="0" u="none" strike="noStrike" kern="1200" baseline="0">
                      <a:ln>
                        <a:noFill/>
                      </a:ln>
                      <a:solidFill>
                        <a:sysClr val="windowText" lastClr="000000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defRPr>
                  </a:pPr>
                  <a:endParaRPr lang="id-ID"/>
                </a:p>
              </c:txPr>
            </c:trendlineLbl>
          </c:trendline>
          <c:xVal>
            <c:numRef>
              <c:f>Sheet1!$M$47:$M$48</c:f>
              <c:numCache>
                <c:formatCode>0.0000000</c:formatCode>
                <c:ptCount val="2"/>
                <c:pt idx="0">
                  <c:v>1.6313213703099511E-3</c:v>
                </c:pt>
                <c:pt idx="1">
                  <c:v>1.8083182640144665E-3</c:v>
                </c:pt>
              </c:numCache>
            </c:numRef>
          </c:xVal>
          <c:yVal>
            <c:numRef>
              <c:f>Sheet1!$N$47:$N$48</c:f>
              <c:numCache>
                <c:formatCode>0.0000000</c:formatCode>
                <c:ptCount val="2"/>
                <c:pt idx="0">
                  <c:v>-8.3748448484477596</c:v>
                </c:pt>
                <c:pt idx="1">
                  <c:v>-8.8909577272934577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7F68-43E6-800A-BB33290B818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01963504"/>
        <c:axId val="301962672"/>
      </c:scatterChart>
      <c:valAx>
        <c:axId val="30196350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ln>
                      <a:noFill/>
                    </a:ln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ID"/>
                  <a:t>1/T  (K</a:t>
                </a:r>
                <a:r>
                  <a:rPr lang="en-ID" baseline="30000"/>
                  <a:t>-1</a:t>
                </a:r>
                <a:r>
                  <a:rPr lang="en-ID"/>
                  <a:t>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ln>
                    <a:noFill/>
                  </a:ln>
                  <a:solidFill>
                    <a:sysClr val="windowText" lastClr="00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id-ID"/>
            </a:p>
          </c:txPr>
        </c:title>
        <c:numFmt formatCode="0.00E+00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ln>
                  <a:noFill/>
                </a:ln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id-ID"/>
          </a:p>
        </c:txPr>
        <c:crossAx val="301962672"/>
        <c:crossesAt val="-9"/>
        <c:crossBetween val="midCat"/>
      </c:valAx>
      <c:valAx>
        <c:axId val="3019626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ln>
                      <a:noFill/>
                    </a:ln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ID"/>
                  <a:t>ln (k1)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ln>
                    <a:noFill/>
                  </a:ln>
                  <a:solidFill>
                    <a:sysClr val="windowText" lastClr="00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id-ID"/>
            </a:p>
          </c:txPr>
        </c:title>
        <c:numFmt formatCode="0.00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ln>
                  <a:noFill/>
                </a:ln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id-ID"/>
          </a:p>
        </c:txPr>
        <c:crossAx val="301963504"/>
        <c:crosses val="autoZero"/>
        <c:crossBetween val="midCat"/>
      </c:valAx>
      <c:spPr>
        <a:noFill/>
        <a:ln>
          <a:solidFill>
            <a:schemeClr val="tx1"/>
          </a:solidFill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1000">
          <a:ln>
            <a:noFill/>
          </a:ln>
          <a:solidFill>
            <a:sysClr val="windowText" lastClr="000000"/>
          </a:solidFill>
          <a:latin typeface="Times New Roman" panose="02020603050405020304" pitchFamily="18" charset="0"/>
          <a:cs typeface="Times New Roman" panose="02020603050405020304" pitchFamily="18" charset="0"/>
        </a:defRPr>
      </a:pPr>
      <a:endParaRPr lang="id-ID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v>hub lnk2 thd 1/T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1"/>
            <c:dispEq val="1"/>
            <c:trendlineLbl>
              <c:layout>
                <c:manualLayout>
                  <c:x val="2.9379052554163315E-2"/>
                  <c:y val="-0.52873098693988552"/>
                </c:manualLayout>
              </c:layout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900" b="0" i="0" u="none" strike="noStrike" kern="1200" baseline="0">
                      <a:solidFill>
                        <a:sysClr val="windowText" lastClr="000000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defRPr>
                  </a:pPr>
                  <a:endParaRPr lang="id-ID"/>
                </a:p>
              </c:txPr>
            </c:trendlineLbl>
          </c:trendline>
          <c:xVal>
            <c:numRef>
              <c:f>Sheet1!$M$67:$M$68</c:f>
              <c:numCache>
                <c:formatCode>0.0000</c:formatCode>
                <c:ptCount val="2"/>
                <c:pt idx="0">
                  <c:v>1.6313213703099511E-3</c:v>
                </c:pt>
                <c:pt idx="1">
                  <c:v>1.8083182640144665E-3</c:v>
                </c:pt>
              </c:numCache>
            </c:numRef>
          </c:xVal>
          <c:yVal>
            <c:numRef>
              <c:f>Sheet1!$N$67:$N$68</c:f>
              <c:numCache>
                <c:formatCode>0.00</c:formatCode>
                <c:ptCount val="2"/>
                <c:pt idx="0">
                  <c:v>-7.8168537562393379</c:v>
                </c:pt>
                <c:pt idx="1">
                  <c:v>-8.62748991296227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BE33-4E0E-BADB-09D9CC558C2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95617120"/>
        <c:axId val="654407504"/>
      </c:scatterChart>
      <c:valAx>
        <c:axId val="69561712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ID"/>
                  <a:t>1/T  (K</a:t>
                </a:r>
                <a:r>
                  <a:rPr lang="en-ID" baseline="30000"/>
                  <a:t>-1</a:t>
                </a:r>
                <a:r>
                  <a:rPr lang="en-ID"/>
                  <a:t>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ysClr val="windowText" lastClr="00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id-ID"/>
            </a:p>
          </c:txPr>
        </c:title>
        <c:numFmt formatCode="0.00E+00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id-ID"/>
          </a:p>
        </c:txPr>
        <c:crossAx val="654407504"/>
        <c:crossesAt val="-8.6999999999999993"/>
        <c:crossBetween val="midCat"/>
      </c:valAx>
      <c:valAx>
        <c:axId val="654407504"/>
        <c:scaling>
          <c:orientation val="minMax"/>
          <c:max val="-7.7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ID"/>
                  <a:t>ln (k2)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ysClr val="windowText" lastClr="00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id-ID"/>
            </a:p>
          </c:txPr>
        </c:title>
        <c:numFmt formatCode="0.00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id-ID"/>
          </a:p>
        </c:txPr>
        <c:crossAx val="695617120"/>
        <c:crosses val="autoZero"/>
        <c:crossBetween val="midCat"/>
        <c:majorUnit val="0.2"/>
      </c:valAx>
      <c:spPr>
        <a:noFill/>
        <a:ln>
          <a:solidFill>
            <a:schemeClr val="tx1"/>
          </a:solidFill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>
          <a:solidFill>
            <a:sysClr val="windowText" lastClr="000000"/>
          </a:solidFill>
          <a:latin typeface="Times New Roman" panose="02020603050405020304" pitchFamily="18" charset="0"/>
          <a:cs typeface="Times New Roman" panose="02020603050405020304" pitchFamily="18" charset="0"/>
        </a:defRPr>
      </a:pPr>
      <a:endParaRPr lang="id-ID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v>NiMo, 1 jam</c:v>
          </c:tx>
          <c:dPt>
            <c:idx val="3"/>
            <c:marker>
              <c:spPr>
                <a:solidFill>
                  <a:srgbClr val="FF0000"/>
                </a:solidFill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0-7BF2-4B0E-ACC2-AACBBE22A3B6}"/>
              </c:ext>
            </c:extLst>
          </c:dPt>
          <c:xVal>
            <c:numRef>
              <c:f>'Variasi wt'!$B$5:$L$5</c:f>
              <c:numCache>
                <c:formatCode>0%</c:formatCode>
                <c:ptCount val="11"/>
                <c:pt idx="0">
                  <c:v>0.05</c:v>
                </c:pt>
                <c:pt idx="1">
                  <c:v>0.1</c:v>
                </c:pt>
                <c:pt idx="2">
                  <c:v>0.2</c:v>
                </c:pt>
                <c:pt idx="3">
                  <c:v>0.3</c:v>
                </c:pt>
                <c:pt idx="4">
                  <c:v>0.4</c:v>
                </c:pt>
                <c:pt idx="5">
                  <c:v>0.5</c:v>
                </c:pt>
                <c:pt idx="6">
                  <c:v>0.6</c:v>
                </c:pt>
                <c:pt idx="7">
                  <c:v>0.7</c:v>
                </c:pt>
                <c:pt idx="8">
                  <c:v>0.8</c:v>
                </c:pt>
                <c:pt idx="9">
                  <c:v>0.9</c:v>
                </c:pt>
                <c:pt idx="10">
                  <c:v>1</c:v>
                </c:pt>
              </c:numCache>
            </c:numRef>
          </c:xVal>
          <c:yVal>
            <c:numRef>
              <c:f>'Variasi wt'!$B$12:$L$12</c:f>
              <c:numCache>
                <c:formatCode>General</c:formatCode>
                <c:ptCount val="11"/>
                <c:pt idx="0">
                  <c:v>-90.134216672486218</c:v>
                </c:pt>
                <c:pt idx="1">
                  <c:v>-80.051938757190015</c:v>
                </c:pt>
                <c:pt idx="2">
                  <c:v>-59.283529258449633</c:v>
                </c:pt>
                <c:pt idx="3">
                  <c:v>-38.049873504854332</c:v>
                </c:pt>
                <c:pt idx="4">
                  <c:v>-17.600678329176162</c:v>
                </c:pt>
                <c:pt idx="5">
                  <c:v>0</c:v>
                </c:pt>
                <c:pt idx="6">
                  <c:v>14.351910580528235</c:v>
                </c:pt>
                <c:pt idx="7">
                  <c:v>26.619010166086319</c:v>
                </c:pt>
                <c:pt idx="8">
                  <c:v>37.56553065166166</c:v>
                </c:pt>
                <c:pt idx="9">
                  <c:v>47.512943046476259</c:v>
                </c:pt>
                <c:pt idx="10">
                  <c:v>56.624371654101438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7BF2-4B0E-ACC2-AACBBE22A3B6}"/>
            </c:ext>
          </c:extLst>
        </c:ser>
        <c:ser>
          <c:idx val="1"/>
          <c:order val="1"/>
          <c:tx>
            <c:v>PtZIF, 2 jam</c:v>
          </c:tx>
          <c:xVal>
            <c:numRef>
              <c:f>'Variasi wt'!$B$19:$L$19</c:f>
              <c:numCache>
                <c:formatCode>0%</c:formatCode>
                <c:ptCount val="11"/>
                <c:pt idx="0">
                  <c:v>0.05</c:v>
                </c:pt>
                <c:pt idx="1">
                  <c:v>0.1</c:v>
                </c:pt>
                <c:pt idx="2">
                  <c:v>0.2</c:v>
                </c:pt>
                <c:pt idx="3">
                  <c:v>0.3</c:v>
                </c:pt>
                <c:pt idx="4">
                  <c:v>0.4</c:v>
                </c:pt>
                <c:pt idx="5">
                  <c:v>0.5</c:v>
                </c:pt>
                <c:pt idx="6">
                  <c:v>0.6</c:v>
                </c:pt>
                <c:pt idx="7">
                  <c:v>0.7</c:v>
                </c:pt>
                <c:pt idx="8">
                  <c:v>0.8</c:v>
                </c:pt>
                <c:pt idx="9">
                  <c:v>0.9</c:v>
                </c:pt>
                <c:pt idx="10">
                  <c:v>1</c:v>
                </c:pt>
              </c:numCache>
            </c:numRef>
          </c:xVal>
          <c:yVal>
            <c:numRef>
              <c:f>'Variasi wt'!$B$26:$L$26</c:f>
              <c:numCache>
                <c:formatCode>General</c:formatCode>
                <c:ptCount val="11"/>
                <c:pt idx="0">
                  <c:v>-88.29461140521758</c:v>
                </c:pt>
                <c:pt idx="1">
                  <c:v>-76.82152664025466</c:v>
                </c:pt>
                <c:pt idx="2">
                  <c:v>-54.773056080213642</c:v>
                </c:pt>
                <c:pt idx="3">
                  <c:v>-34.347197453339398</c:v>
                </c:pt>
                <c:pt idx="4">
                  <c:v>-16.047966100016982</c:v>
                </c:pt>
                <c:pt idx="5">
                  <c:v>0</c:v>
                </c:pt>
                <c:pt idx="6">
                  <c:v>14.145566445468361</c:v>
                </c:pt>
                <c:pt idx="7">
                  <c:v>26.832203203097471</c:v>
                </c:pt>
                <c:pt idx="8">
                  <c:v>38.384972844548209</c:v>
                </c:pt>
                <c:pt idx="9">
                  <c:v>49.013446792058943</c:v>
                </c:pt>
                <c:pt idx="10">
                  <c:v>58.852240269843271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7BF2-4B0E-ACC2-AACBBE22A3B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8574080"/>
        <c:axId val="188574496"/>
      </c:scatterChart>
      <c:valAx>
        <c:axId val="188574080"/>
        <c:scaling>
          <c:orientation val="minMax"/>
          <c:max val="1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/>
                  <a:t>Fraksi massa LA di umpan (-)</a:t>
                </a:r>
                <a:endParaRPr lang="id-ID"/>
              </a:p>
            </c:rich>
          </c:tx>
          <c:overlay val="0"/>
          <c:spPr>
            <a:noFill/>
            <a:ln>
              <a:noFill/>
            </a:ln>
            <a:effectLst/>
          </c:spPr>
        </c:title>
        <c:numFmt formatCode="0%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id-ID"/>
          </a:p>
        </c:txPr>
        <c:crossAx val="188574496"/>
        <c:crossesAt val="0"/>
        <c:crossBetween val="midCat"/>
      </c:valAx>
      <c:valAx>
        <c:axId val="188574496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/>
                  <a:t>Perubahan total produk</a:t>
                </a:r>
                <a:r>
                  <a:rPr lang="en-US" baseline="0"/>
                  <a:t> dodekana (%)</a:t>
                </a:r>
                <a:endParaRPr lang="id-ID"/>
              </a:p>
            </c:rich>
          </c:tx>
          <c:overlay val="0"/>
          <c:spPr>
            <a:noFill/>
            <a:ln>
              <a:noFill/>
            </a:ln>
            <a:effectLst/>
          </c:spPr>
        </c:title>
        <c:numFmt formatCode="#,##0" sourceLinked="0"/>
        <c:majorTickMark val="none"/>
        <c:minorTickMark val="none"/>
        <c:tickLblPos val="low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id-ID"/>
          </a:p>
        </c:txPr>
        <c:crossAx val="188574080"/>
        <c:crossesAt val="0.5"/>
        <c:crossBetween val="midCat"/>
      </c:valAx>
      <c:spPr>
        <a:ln>
          <a:solidFill>
            <a:schemeClr val="tx1"/>
          </a:solidFill>
        </a:ln>
      </c:spPr>
    </c:plotArea>
    <c:legend>
      <c:legendPos val="r"/>
      <c:overlay val="0"/>
    </c:legend>
    <c:plotVisOnly val="1"/>
    <c:dispBlanksAs val="gap"/>
    <c:showDLblsOverMax val="0"/>
    <c:extLst/>
  </c:chart>
  <c:spPr>
    <a:ln>
      <a:noFill/>
    </a:ln>
  </c:spPr>
  <c:txPr>
    <a:bodyPr/>
    <a:lstStyle/>
    <a:p>
      <a:pPr>
        <a:defRPr>
          <a:solidFill>
            <a:sysClr val="windowText" lastClr="000000"/>
          </a:solidFill>
          <a:latin typeface="Times New Roman" panose="02020603050405020304" pitchFamily="18" charset="0"/>
          <a:cs typeface="Times New Roman" panose="02020603050405020304" pitchFamily="18" charset="0"/>
        </a:defRPr>
      </a:pPr>
      <a:endParaRPr lang="id-ID"/>
    </a:p>
  </c:txPr>
  <c:externalData r:id="rId1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v>hub lnk thd 1/T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1"/>
            <c:dispEq val="1"/>
            <c:trendlineLbl>
              <c:layout>
                <c:manualLayout>
                  <c:x val="8.4568083137736547E-2"/>
                  <c:y val="-0.48078238717154342"/>
                </c:manualLayout>
              </c:layout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000" b="0" i="0" u="none" strike="noStrike" kern="1200" baseline="0">
                      <a:ln>
                        <a:noFill/>
                      </a:ln>
                      <a:solidFill>
                        <a:sysClr val="windowText" lastClr="000000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defRPr>
                  </a:pPr>
                  <a:endParaRPr lang="id-ID"/>
                </a:p>
              </c:txPr>
            </c:trendlineLbl>
          </c:trendline>
          <c:xVal>
            <c:numRef>
              <c:f>Sheet1!$M$47:$M$48</c:f>
              <c:numCache>
                <c:formatCode>0.0000000</c:formatCode>
                <c:ptCount val="2"/>
                <c:pt idx="0">
                  <c:v>1.6313213703099511E-3</c:v>
                </c:pt>
                <c:pt idx="1">
                  <c:v>1.8083182640144665E-3</c:v>
                </c:pt>
              </c:numCache>
            </c:numRef>
          </c:xVal>
          <c:yVal>
            <c:numRef>
              <c:f>Sheet1!$N$47:$N$48</c:f>
              <c:numCache>
                <c:formatCode>0.0000000</c:formatCode>
                <c:ptCount val="2"/>
                <c:pt idx="0">
                  <c:v>-8.3748448484477596</c:v>
                </c:pt>
                <c:pt idx="1">
                  <c:v>-8.8909577272934577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8F72-43EA-8BD8-DA516FB51F5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01963504"/>
        <c:axId val="301962672"/>
      </c:scatterChart>
      <c:valAx>
        <c:axId val="30196350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ln>
                      <a:noFill/>
                    </a:ln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ID"/>
                  <a:t>1/T  (K</a:t>
                </a:r>
                <a:r>
                  <a:rPr lang="en-ID" baseline="30000"/>
                  <a:t>-1</a:t>
                </a:r>
                <a:r>
                  <a:rPr lang="en-ID"/>
                  <a:t>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ln>
                    <a:noFill/>
                  </a:ln>
                  <a:solidFill>
                    <a:sysClr val="windowText" lastClr="00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id-ID"/>
            </a:p>
          </c:txPr>
        </c:title>
        <c:numFmt formatCode="0.00E+00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ln>
                  <a:noFill/>
                </a:ln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id-ID"/>
          </a:p>
        </c:txPr>
        <c:crossAx val="301962672"/>
        <c:crossesAt val="-9"/>
        <c:crossBetween val="midCat"/>
      </c:valAx>
      <c:valAx>
        <c:axId val="3019626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ln>
                      <a:noFill/>
                    </a:ln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ID"/>
                  <a:t>ln (k1)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ln>
                    <a:noFill/>
                  </a:ln>
                  <a:solidFill>
                    <a:sysClr val="windowText" lastClr="00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id-ID"/>
            </a:p>
          </c:txPr>
        </c:title>
        <c:numFmt formatCode="0.00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ln>
                  <a:noFill/>
                </a:ln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id-ID"/>
          </a:p>
        </c:txPr>
        <c:crossAx val="301963504"/>
        <c:crosses val="autoZero"/>
        <c:crossBetween val="midCat"/>
      </c:valAx>
      <c:spPr>
        <a:noFill/>
        <a:ln>
          <a:solidFill>
            <a:schemeClr val="tx1"/>
          </a:solidFill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1000">
          <a:ln>
            <a:noFill/>
          </a:ln>
          <a:solidFill>
            <a:sysClr val="windowText" lastClr="000000"/>
          </a:solidFill>
          <a:latin typeface="Times New Roman" panose="02020603050405020304" pitchFamily="18" charset="0"/>
          <a:cs typeface="Times New Roman" panose="02020603050405020304" pitchFamily="18" charset="0"/>
        </a:defRPr>
      </a:pPr>
      <a:endParaRPr lang="id-ID"/>
    </a:p>
  </c:txPr>
  <c:externalData r:id="rId3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v>hub lnk2 thd 1/T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1"/>
            <c:dispEq val="1"/>
            <c:trendlineLbl>
              <c:layout>
                <c:manualLayout>
                  <c:x val="3.0646794903548314E-2"/>
                  <c:y val="-0.54335232668566003"/>
                </c:manualLayout>
              </c:layout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900" b="0" i="0" u="none" strike="noStrike" kern="1200" baseline="0">
                      <a:solidFill>
                        <a:sysClr val="windowText" lastClr="000000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defRPr>
                  </a:pPr>
                  <a:endParaRPr lang="id-ID"/>
                </a:p>
              </c:txPr>
            </c:trendlineLbl>
          </c:trendline>
          <c:xVal>
            <c:numRef>
              <c:f>Sheet1!$M$67:$M$68</c:f>
              <c:numCache>
                <c:formatCode>0.0000</c:formatCode>
                <c:ptCount val="2"/>
                <c:pt idx="0">
                  <c:v>1.6313213703099511E-3</c:v>
                </c:pt>
                <c:pt idx="1">
                  <c:v>1.8083182640144665E-3</c:v>
                </c:pt>
              </c:numCache>
            </c:numRef>
          </c:xVal>
          <c:yVal>
            <c:numRef>
              <c:f>Sheet1!$N$67:$N$68</c:f>
              <c:numCache>
                <c:formatCode>0.00</c:formatCode>
                <c:ptCount val="2"/>
                <c:pt idx="0">
                  <c:v>-7.8168537562393379</c:v>
                </c:pt>
                <c:pt idx="1">
                  <c:v>-8.62748991296227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98CF-431D-85EA-E79E339D141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95617120"/>
        <c:axId val="654407504"/>
      </c:scatterChart>
      <c:valAx>
        <c:axId val="69561712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ID"/>
                  <a:t>1/T  (K</a:t>
                </a:r>
                <a:r>
                  <a:rPr lang="en-ID" baseline="30000"/>
                  <a:t>-1</a:t>
                </a:r>
                <a:r>
                  <a:rPr lang="en-ID"/>
                  <a:t>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ysClr val="windowText" lastClr="00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id-ID"/>
            </a:p>
          </c:txPr>
        </c:title>
        <c:numFmt formatCode="0.00E+00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id-ID"/>
          </a:p>
        </c:txPr>
        <c:crossAx val="654407504"/>
        <c:crossesAt val="-8.6999999999999993"/>
        <c:crossBetween val="midCat"/>
      </c:valAx>
      <c:valAx>
        <c:axId val="654407504"/>
        <c:scaling>
          <c:orientation val="minMax"/>
          <c:max val="-7.7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ID"/>
                  <a:t>ln (k2)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ysClr val="windowText" lastClr="00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id-ID"/>
            </a:p>
          </c:txPr>
        </c:title>
        <c:numFmt formatCode="0.00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id-ID"/>
          </a:p>
        </c:txPr>
        <c:crossAx val="695617120"/>
        <c:crosses val="autoZero"/>
        <c:crossBetween val="midCat"/>
        <c:majorUnit val="0.2"/>
      </c:valAx>
      <c:spPr>
        <a:noFill/>
        <a:ln>
          <a:solidFill>
            <a:schemeClr val="tx1"/>
          </a:solidFill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>
          <a:solidFill>
            <a:sysClr val="windowText" lastClr="000000"/>
          </a:solidFill>
          <a:latin typeface="Times New Roman" panose="02020603050405020304" pitchFamily="18" charset="0"/>
          <a:cs typeface="Times New Roman" panose="02020603050405020304" pitchFamily="18" charset="0"/>
        </a:defRPr>
      </a:pPr>
      <a:endParaRPr lang="id-ID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v>NiMo, 1 jam</c:v>
          </c:tx>
          <c:xVal>
            <c:numRef>
              <c:f>'Variasi wt'!$B$5:$L$5</c:f>
              <c:numCache>
                <c:formatCode>0%</c:formatCode>
                <c:ptCount val="11"/>
                <c:pt idx="0">
                  <c:v>0.05</c:v>
                </c:pt>
                <c:pt idx="1">
                  <c:v>0.1</c:v>
                </c:pt>
                <c:pt idx="2">
                  <c:v>0.2</c:v>
                </c:pt>
                <c:pt idx="3">
                  <c:v>0.3</c:v>
                </c:pt>
                <c:pt idx="4">
                  <c:v>0.4</c:v>
                </c:pt>
                <c:pt idx="5">
                  <c:v>0.5</c:v>
                </c:pt>
                <c:pt idx="6">
                  <c:v>0.6</c:v>
                </c:pt>
                <c:pt idx="7">
                  <c:v>0.7</c:v>
                </c:pt>
                <c:pt idx="8">
                  <c:v>0.8</c:v>
                </c:pt>
                <c:pt idx="9">
                  <c:v>0.9</c:v>
                </c:pt>
                <c:pt idx="10">
                  <c:v>1</c:v>
                </c:pt>
              </c:numCache>
            </c:numRef>
          </c:xVal>
          <c:yVal>
            <c:numRef>
              <c:f>'Variasi wt'!$B$7:$L$7</c:f>
              <c:numCache>
                <c:formatCode>0.00</c:formatCode>
                <c:ptCount val="11"/>
                <c:pt idx="0">
                  <c:v>78.605373584982203</c:v>
                </c:pt>
                <c:pt idx="1">
                  <c:v>80.683324466781002</c:v>
                </c:pt>
                <c:pt idx="2">
                  <c:v>85.367724692187295</c:v>
                </c:pt>
                <c:pt idx="3">
                  <c:v>90.6765436737833</c:v>
                </c:pt>
                <c:pt idx="4">
                  <c:v>95.755192452269</c:v>
                </c:pt>
                <c:pt idx="5">
                  <c:v>98.824894911561501</c:v>
                </c:pt>
                <c:pt idx="6">
                  <c:v>99.787335542830505</c:v>
                </c:pt>
                <c:pt idx="7">
                  <c:v>99.969060172791401</c:v>
                </c:pt>
                <c:pt idx="8">
                  <c:v>99.995834394181301</c:v>
                </c:pt>
                <c:pt idx="9">
                  <c:v>99.9994453223633</c:v>
                </c:pt>
                <c:pt idx="10">
                  <c:v>99.999924983532907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DAF8-4AA7-B495-72CBD9D5C426}"/>
            </c:ext>
          </c:extLst>
        </c:ser>
        <c:ser>
          <c:idx val="1"/>
          <c:order val="1"/>
          <c:tx>
            <c:v>PtZIF, 2 jam</c:v>
          </c:tx>
          <c:xVal>
            <c:numRef>
              <c:f>'Variasi wt'!$B$5:$L$5</c:f>
              <c:numCache>
                <c:formatCode>0%</c:formatCode>
                <c:ptCount val="11"/>
                <c:pt idx="0">
                  <c:v>0.05</c:v>
                </c:pt>
                <c:pt idx="1">
                  <c:v>0.1</c:v>
                </c:pt>
                <c:pt idx="2">
                  <c:v>0.2</c:v>
                </c:pt>
                <c:pt idx="3">
                  <c:v>0.3</c:v>
                </c:pt>
                <c:pt idx="4">
                  <c:v>0.4</c:v>
                </c:pt>
                <c:pt idx="5">
                  <c:v>0.5</c:v>
                </c:pt>
                <c:pt idx="6">
                  <c:v>0.6</c:v>
                </c:pt>
                <c:pt idx="7">
                  <c:v>0.7</c:v>
                </c:pt>
                <c:pt idx="8">
                  <c:v>0.8</c:v>
                </c:pt>
                <c:pt idx="9">
                  <c:v>0.9</c:v>
                </c:pt>
                <c:pt idx="10">
                  <c:v>1</c:v>
                </c:pt>
              </c:numCache>
            </c:numRef>
          </c:xVal>
          <c:yVal>
            <c:numRef>
              <c:f>'Variasi wt'!$B$21:$L$21</c:f>
              <c:numCache>
                <c:formatCode>0.00</c:formatCode>
                <c:ptCount val="11"/>
                <c:pt idx="0">
                  <c:v>93.587299302340796</c:v>
                </c:pt>
                <c:pt idx="1">
                  <c:v>94.343427295438005</c:v>
                </c:pt>
                <c:pt idx="2">
                  <c:v>95.883798860774604</c:v>
                </c:pt>
                <c:pt idx="3">
                  <c:v>97.351490043760293</c:v>
                </c:pt>
                <c:pt idx="4">
                  <c:v>98.519353215227795</c:v>
                </c:pt>
                <c:pt idx="5">
                  <c:v>99.240296524879099</c:v>
                </c:pt>
                <c:pt idx="6">
                  <c:v>99.610538148894094</c:v>
                </c:pt>
                <c:pt idx="7">
                  <c:v>99.791185765136007</c:v>
                </c:pt>
                <c:pt idx="8">
                  <c:v>99.881706984230206</c:v>
                </c:pt>
                <c:pt idx="9">
                  <c:v>99.929467292113799</c:v>
                </c:pt>
                <c:pt idx="10">
                  <c:v>99.956058506093498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DAF8-4AA7-B495-72CBD9D5C42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8574080"/>
        <c:axId val="188574496"/>
      </c:scatterChart>
      <c:valAx>
        <c:axId val="188574080"/>
        <c:scaling>
          <c:orientation val="minMax"/>
          <c:max val="1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/>
                  <a:t>Fraksi massa LA di umpan (-)</a:t>
                </a:r>
                <a:endParaRPr lang="id-ID"/>
              </a:p>
            </c:rich>
          </c:tx>
          <c:overlay val="0"/>
          <c:spPr>
            <a:noFill/>
            <a:ln>
              <a:noFill/>
            </a:ln>
            <a:effectLst/>
          </c:spPr>
        </c:title>
        <c:numFmt formatCode="0%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id-ID"/>
          </a:p>
        </c:txPr>
        <c:crossAx val="188574496"/>
        <c:crosses val="autoZero"/>
        <c:crossBetween val="midCat"/>
      </c:valAx>
      <c:valAx>
        <c:axId val="188574496"/>
        <c:scaling>
          <c:orientation val="minMax"/>
          <c:max val="100.1"/>
          <c:min val="75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/>
                  <a:t>Konversi LA</a:t>
                </a:r>
                <a:r>
                  <a:rPr lang="en-US" baseline="0"/>
                  <a:t> (%)</a:t>
                </a:r>
                <a:endParaRPr lang="id-ID"/>
              </a:p>
            </c:rich>
          </c:tx>
          <c:overlay val="0"/>
          <c:spPr>
            <a:noFill/>
            <a:ln>
              <a:noFill/>
            </a:ln>
            <a:effectLst/>
          </c:spPr>
        </c:title>
        <c:numFmt formatCode="#,##0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id-ID"/>
          </a:p>
        </c:txPr>
        <c:crossAx val="188574080"/>
        <c:crosses val="autoZero"/>
        <c:crossBetween val="midCat"/>
      </c:valAx>
      <c:spPr>
        <a:ln>
          <a:solidFill>
            <a:schemeClr val="tx1"/>
          </a:solidFill>
        </a:ln>
      </c:spPr>
    </c:plotArea>
    <c:legend>
      <c:legendPos val="b"/>
      <c:overlay val="0"/>
    </c:legend>
    <c:plotVisOnly val="1"/>
    <c:dispBlanksAs val="gap"/>
    <c:showDLblsOverMax val="0"/>
    <c:extLst/>
  </c:chart>
  <c:spPr>
    <a:ln>
      <a:noFill/>
    </a:ln>
  </c:spPr>
  <c:txPr>
    <a:bodyPr/>
    <a:lstStyle/>
    <a:p>
      <a:pPr>
        <a:defRPr>
          <a:solidFill>
            <a:sysClr val="windowText" lastClr="000000"/>
          </a:solidFill>
          <a:latin typeface="Times New Roman" panose="02020603050405020304" pitchFamily="18" charset="0"/>
          <a:cs typeface="Times New Roman" panose="02020603050405020304" pitchFamily="18" charset="0"/>
        </a:defRPr>
      </a:pPr>
      <a:endParaRPr lang="id-ID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v>NiMo, 1 jam</c:v>
          </c:tx>
          <c:xVal>
            <c:numRef>
              <c:f>'Variasi wt'!$B$5:$L$5</c:f>
              <c:numCache>
                <c:formatCode>0%</c:formatCode>
                <c:ptCount val="11"/>
                <c:pt idx="0">
                  <c:v>0.05</c:v>
                </c:pt>
                <c:pt idx="1">
                  <c:v>0.1</c:v>
                </c:pt>
                <c:pt idx="2">
                  <c:v>0.2</c:v>
                </c:pt>
                <c:pt idx="3">
                  <c:v>0.3</c:v>
                </c:pt>
                <c:pt idx="4">
                  <c:v>0.4</c:v>
                </c:pt>
                <c:pt idx="5">
                  <c:v>0.5</c:v>
                </c:pt>
                <c:pt idx="6">
                  <c:v>0.6</c:v>
                </c:pt>
                <c:pt idx="7">
                  <c:v>0.7</c:v>
                </c:pt>
                <c:pt idx="8">
                  <c:v>0.8</c:v>
                </c:pt>
                <c:pt idx="9">
                  <c:v>0.9</c:v>
                </c:pt>
                <c:pt idx="10">
                  <c:v>1</c:v>
                </c:pt>
              </c:numCache>
            </c:numRef>
          </c:xVal>
          <c:yVal>
            <c:numRef>
              <c:f>'Variasi wt'!$B$8:$L$8</c:f>
              <c:numCache>
                <c:formatCode>0.00</c:formatCode>
                <c:ptCount val="11"/>
                <c:pt idx="0">
                  <c:v>40.300687267453497</c:v>
                </c:pt>
                <c:pt idx="1">
                  <c:v>39.693557871638198</c:v>
                </c:pt>
                <c:pt idx="2">
                  <c:v>38.2868418568357</c:v>
                </c:pt>
                <c:pt idx="3">
                  <c:v>36.561929312939803</c:v>
                </c:pt>
                <c:pt idx="4">
                  <c:v>34.538576268039897</c:v>
                </c:pt>
                <c:pt idx="5">
                  <c:v>32.491275010019699</c:v>
                </c:pt>
                <c:pt idx="6">
                  <c:v>30.663368899056</c:v>
                </c:pt>
                <c:pt idx="7">
                  <c:v>29.049481457591199</c:v>
                </c:pt>
                <c:pt idx="8">
                  <c:v>27.6083754135833</c:v>
                </c:pt>
                <c:pt idx="9">
                  <c:v>26.3143802988338</c:v>
                </c:pt>
                <c:pt idx="10">
                  <c:v>25.145645412392401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A431-46E1-B82B-EE446ABCCEE5}"/>
            </c:ext>
          </c:extLst>
        </c:ser>
        <c:ser>
          <c:idx val="1"/>
          <c:order val="1"/>
          <c:tx>
            <c:v>PtZIF, 2 jam</c:v>
          </c:tx>
          <c:xVal>
            <c:numRef>
              <c:f>'Variasi wt'!$B$19:$L$19</c:f>
              <c:numCache>
                <c:formatCode>0%</c:formatCode>
                <c:ptCount val="11"/>
                <c:pt idx="0">
                  <c:v>0.05</c:v>
                </c:pt>
                <c:pt idx="1">
                  <c:v>0.1</c:v>
                </c:pt>
                <c:pt idx="2">
                  <c:v>0.2</c:v>
                </c:pt>
                <c:pt idx="3">
                  <c:v>0.3</c:v>
                </c:pt>
                <c:pt idx="4">
                  <c:v>0.4</c:v>
                </c:pt>
                <c:pt idx="5">
                  <c:v>0.5</c:v>
                </c:pt>
                <c:pt idx="6">
                  <c:v>0.6</c:v>
                </c:pt>
                <c:pt idx="7">
                  <c:v>0.7</c:v>
                </c:pt>
                <c:pt idx="8">
                  <c:v>0.8</c:v>
                </c:pt>
                <c:pt idx="9">
                  <c:v>0.9</c:v>
                </c:pt>
                <c:pt idx="10">
                  <c:v>1</c:v>
                </c:pt>
              </c:numCache>
            </c:numRef>
          </c:xVal>
          <c:yVal>
            <c:numRef>
              <c:f>'Variasi wt'!$B$22:$L$22</c:f>
              <c:numCache>
                <c:formatCode>0.00</c:formatCode>
                <c:ptCount val="11"/>
                <c:pt idx="0">
                  <c:v>38.234110745507898</c:v>
                </c:pt>
                <c:pt idx="1">
                  <c:v>37.5513241341759</c:v>
                </c:pt>
                <c:pt idx="2">
                  <c:v>36.047412109692402</c:v>
                </c:pt>
                <c:pt idx="3">
                  <c:v>34.359077006778698</c:v>
                </c:pt>
                <c:pt idx="4">
                  <c:v>32.561301513084999</c:v>
                </c:pt>
                <c:pt idx="5">
                  <c:v>30.803071174559602</c:v>
                </c:pt>
                <c:pt idx="6">
                  <c:v>29.191377403289199</c:v>
                </c:pt>
                <c:pt idx="7">
                  <c:v>27.751814916275901</c:v>
                </c:pt>
                <c:pt idx="8">
                  <c:v>26.470678110032999</c:v>
                </c:pt>
                <c:pt idx="9">
                  <c:v>25.3245335930255</c:v>
                </c:pt>
                <c:pt idx="10">
                  <c:v>24.290491267127699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A431-46E1-B82B-EE446ABCCEE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8574080"/>
        <c:axId val="188574496"/>
      </c:scatterChart>
      <c:valAx>
        <c:axId val="188574080"/>
        <c:scaling>
          <c:orientation val="minMax"/>
          <c:max val="1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/>
                  <a:t>Fraksi massa</a:t>
                </a:r>
                <a:r>
                  <a:rPr lang="en-US" baseline="0"/>
                  <a:t> LA di umpan (-)</a:t>
                </a:r>
                <a:endParaRPr lang="id-ID"/>
              </a:p>
            </c:rich>
          </c:tx>
          <c:overlay val="0"/>
          <c:spPr>
            <a:noFill/>
            <a:ln>
              <a:noFill/>
            </a:ln>
            <a:effectLst/>
          </c:spPr>
        </c:title>
        <c:numFmt formatCode="0%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id-ID"/>
          </a:p>
        </c:txPr>
        <c:crossAx val="188574496"/>
        <c:crosses val="autoZero"/>
        <c:crossBetween val="midCat"/>
      </c:valAx>
      <c:valAx>
        <c:axId val="188574496"/>
        <c:scaling>
          <c:orientation val="minMax"/>
          <c:min val="20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/>
                  <a:t>Selektivitas</a:t>
                </a:r>
                <a:r>
                  <a:rPr lang="en-US" baseline="0"/>
                  <a:t> HDO (%)</a:t>
                </a:r>
                <a:endParaRPr lang="id-ID"/>
              </a:p>
            </c:rich>
          </c:tx>
          <c:overlay val="0"/>
          <c:spPr>
            <a:noFill/>
            <a:ln>
              <a:noFill/>
            </a:ln>
            <a:effectLst/>
          </c:spPr>
        </c:title>
        <c:numFmt formatCode="0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id-ID"/>
          </a:p>
        </c:txPr>
        <c:crossAx val="188574080"/>
        <c:crosses val="autoZero"/>
        <c:crossBetween val="midCat"/>
      </c:valAx>
      <c:spPr>
        <a:ln>
          <a:solidFill>
            <a:schemeClr val="tx1"/>
          </a:solidFill>
        </a:ln>
      </c:spPr>
    </c:plotArea>
    <c:legend>
      <c:legendPos val="b"/>
      <c:overlay val="0"/>
    </c:legend>
    <c:plotVisOnly val="1"/>
    <c:dispBlanksAs val="gap"/>
    <c:showDLblsOverMax val="0"/>
    <c:extLst/>
  </c:chart>
  <c:spPr>
    <a:ln>
      <a:noFill/>
    </a:ln>
  </c:spPr>
  <c:txPr>
    <a:bodyPr/>
    <a:lstStyle/>
    <a:p>
      <a:pPr>
        <a:defRPr>
          <a:solidFill>
            <a:sysClr val="windowText" lastClr="000000"/>
          </a:solidFill>
          <a:latin typeface="Times New Roman" panose="02020603050405020304" pitchFamily="18" charset="0"/>
          <a:cs typeface="Times New Roman" panose="02020603050405020304" pitchFamily="18" charset="0"/>
        </a:defRPr>
      </a:pPr>
      <a:endParaRPr lang="id-ID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v>NiMo, 1 jam</c:v>
          </c:tx>
          <c:dPt>
            <c:idx val="3"/>
            <c:marker>
              <c:spPr>
                <a:solidFill>
                  <a:srgbClr val="FF0000"/>
                </a:solidFill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0-35E0-407C-9759-3E7DD6236921}"/>
              </c:ext>
            </c:extLst>
          </c:dPt>
          <c:xVal>
            <c:numRef>
              <c:f>'Variasi wt'!$B$5:$L$5</c:f>
              <c:numCache>
                <c:formatCode>0%</c:formatCode>
                <c:ptCount val="11"/>
                <c:pt idx="0">
                  <c:v>0.05</c:v>
                </c:pt>
                <c:pt idx="1">
                  <c:v>0.1</c:v>
                </c:pt>
                <c:pt idx="2">
                  <c:v>0.2</c:v>
                </c:pt>
                <c:pt idx="3">
                  <c:v>0.3</c:v>
                </c:pt>
                <c:pt idx="4">
                  <c:v>0.4</c:v>
                </c:pt>
                <c:pt idx="5">
                  <c:v>0.5</c:v>
                </c:pt>
                <c:pt idx="6">
                  <c:v>0.6</c:v>
                </c:pt>
                <c:pt idx="7">
                  <c:v>0.7</c:v>
                </c:pt>
                <c:pt idx="8">
                  <c:v>0.8</c:v>
                </c:pt>
                <c:pt idx="9">
                  <c:v>0.9</c:v>
                </c:pt>
                <c:pt idx="10">
                  <c:v>1</c:v>
                </c:pt>
              </c:numCache>
            </c:numRef>
          </c:xVal>
          <c:yVal>
            <c:numRef>
              <c:f>'Variasi wt'!$B$10:$L$10</c:f>
              <c:numCache>
                <c:formatCode>0.00</c:formatCode>
                <c:ptCount val="11"/>
                <c:pt idx="0">
                  <c:v>-1.3421667248621585</c:v>
                </c:pt>
                <c:pt idx="1">
                  <c:v>-0.25969378595012271</c:v>
                </c:pt>
                <c:pt idx="2">
                  <c:v>1.7911768538759123</c:v>
                </c:pt>
                <c:pt idx="3">
                  <c:v>3.250210825242795</c:v>
                </c:pt>
                <c:pt idx="4">
                  <c:v>2.9991520885298</c:v>
                </c:pt>
                <c:pt idx="5">
                  <c:v>0</c:v>
                </c:pt>
                <c:pt idx="6">
                  <c:v>-4.7067411828931336</c:v>
                </c:pt>
                <c:pt idx="7">
                  <c:v>-9.5578498813669164</c:v>
                </c:pt>
                <c:pt idx="8">
                  <c:v>-14.021543342711462</c:v>
                </c:pt>
                <c:pt idx="9">
                  <c:v>-18.048364974179858</c:v>
                </c:pt>
                <c:pt idx="10">
                  <c:v>-21.687814172949281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35E0-407C-9759-3E7DD6236921}"/>
            </c:ext>
          </c:extLst>
        </c:ser>
        <c:ser>
          <c:idx val="1"/>
          <c:order val="1"/>
          <c:tx>
            <c:v>PtZIF, 2 jam</c:v>
          </c:tx>
          <c:dPt>
            <c:idx val="0"/>
            <c:marker>
              <c:spPr>
                <a:solidFill>
                  <a:srgbClr val="FF0000"/>
                </a:solidFill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2-35E0-407C-9759-3E7DD6236921}"/>
              </c:ext>
            </c:extLst>
          </c:dPt>
          <c:xVal>
            <c:numRef>
              <c:f>'Variasi wt'!$B$5:$L$5</c:f>
              <c:numCache>
                <c:formatCode>0%</c:formatCode>
                <c:ptCount val="11"/>
                <c:pt idx="0">
                  <c:v>0.05</c:v>
                </c:pt>
                <c:pt idx="1">
                  <c:v>0.1</c:v>
                </c:pt>
                <c:pt idx="2">
                  <c:v>0.2</c:v>
                </c:pt>
                <c:pt idx="3">
                  <c:v>0.3</c:v>
                </c:pt>
                <c:pt idx="4">
                  <c:v>0.4</c:v>
                </c:pt>
                <c:pt idx="5">
                  <c:v>0.5</c:v>
                </c:pt>
                <c:pt idx="6">
                  <c:v>0.6</c:v>
                </c:pt>
                <c:pt idx="7">
                  <c:v>0.7</c:v>
                </c:pt>
                <c:pt idx="8">
                  <c:v>0.8</c:v>
                </c:pt>
                <c:pt idx="9">
                  <c:v>0.9</c:v>
                </c:pt>
                <c:pt idx="10">
                  <c:v>1</c:v>
                </c:pt>
              </c:numCache>
            </c:numRef>
          </c:xVal>
          <c:yVal>
            <c:numRef>
              <c:f>'Variasi wt'!$B$24:$L$24</c:f>
              <c:numCache>
                <c:formatCode>0.00</c:formatCode>
                <c:ptCount val="11"/>
                <c:pt idx="0">
                  <c:v>17.053885947824192</c:v>
                </c:pt>
                <c:pt idx="1">
                  <c:v>15.892366798726625</c:v>
                </c:pt>
                <c:pt idx="2">
                  <c:v>13.06735979946588</c:v>
                </c:pt>
                <c:pt idx="3">
                  <c:v>9.4213375777676589</c:v>
                </c:pt>
                <c:pt idx="4">
                  <c:v>4.9400423749787636</c:v>
                </c:pt>
                <c:pt idx="5">
                  <c:v>0</c:v>
                </c:pt>
                <c:pt idx="6">
                  <c:v>-4.8786946287763691</c:v>
                </c:pt>
                <c:pt idx="7">
                  <c:v>-9.4055691406446655</c:v>
                </c:pt>
                <c:pt idx="8">
                  <c:v>-13.509391972157376</c:v>
                </c:pt>
                <c:pt idx="9">
                  <c:v>-17.214751782189481</c:v>
                </c:pt>
                <c:pt idx="10">
                  <c:v>-20.573879865078368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35E0-407C-9759-3E7DD623692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8574080"/>
        <c:axId val="188574496"/>
      </c:scatterChart>
      <c:valAx>
        <c:axId val="188574080"/>
        <c:scaling>
          <c:orientation val="minMax"/>
          <c:max val="1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/>
                  <a:t>Fraksi massa LA di umpan (-)</a:t>
                </a:r>
                <a:endParaRPr lang="id-ID"/>
              </a:p>
            </c:rich>
          </c:tx>
          <c:overlay val="0"/>
          <c:spPr>
            <a:noFill/>
            <a:ln>
              <a:noFill/>
            </a:ln>
            <a:effectLst/>
          </c:spPr>
        </c:title>
        <c:numFmt formatCode="0%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id-ID"/>
          </a:p>
        </c:txPr>
        <c:crossAx val="188574496"/>
        <c:crossesAt val="0"/>
        <c:crossBetween val="midCat"/>
      </c:valAx>
      <c:valAx>
        <c:axId val="188574496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/>
                  <a:t>Perubahan perolehan</a:t>
                </a:r>
                <a:r>
                  <a:rPr lang="en-US" baseline="0"/>
                  <a:t> dodekana (%)</a:t>
                </a:r>
                <a:endParaRPr lang="id-ID"/>
              </a:p>
            </c:rich>
          </c:tx>
          <c:overlay val="0"/>
          <c:spPr>
            <a:noFill/>
            <a:ln>
              <a:noFill/>
            </a:ln>
            <a:effectLst/>
          </c:spPr>
        </c:title>
        <c:numFmt formatCode="#,##0" sourceLinked="0"/>
        <c:majorTickMark val="none"/>
        <c:minorTickMark val="none"/>
        <c:tickLblPos val="low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id-ID"/>
          </a:p>
        </c:txPr>
        <c:crossAx val="188574080"/>
        <c:crossesAt val="0.5"/>
        <c:crossBetween val="midCat"/>
      </c:valAx>
      <c:spPr>
        <a:ln>
          <a:solidFill>
            <a:schemeClr val="tx1"/>
          </a:solidFill>
        </a:ln>
      </c:spPr>
    </c:plotArea>
    <c:legend>
      <c:legendPos val="b"/>
      <c:overlay val="0"/>
    </c:legend>
    <c:plotVisOnly val="1"/>
    <c:dispBlanksAs val="gap"/>
    <c:showDLblsOverMax val="0"/>
    <c:extLst/>
  </c:chart>
  <c:spPr>
    <a:ln>
      <a:noFill/>
    </a:ln>
  </c:spPr>
  <c:txPr>
    <a:bodyPr/>
    <a:lstStyle/>
    <a:p>
      <a:pPr>
        <a:defRPr>
          <a:solidFill>
            <a:sysClr val="windowText" lastClr="000000"/>
          </a:solidFill>
          <a:latin typeface="Times New Roman" panose="02020603050405020304" pitchFamily="18" charset="0"/>
          <a:cs typeface="Times New Roman" panose="02020603050405020304" pitchFamily="18" charset="0"/>
        </a:defRPr>
      </a:pPr>
      <a:endParaRPr lang="id-ID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autoTitleDeleted val="1"/>
    <c:view3D>
      <c:rotX val="15"/>
      <c:rotY val="20"/>
      <c:depthPercent val="100"/>
      <c:rAngAx val="1"/>
    </c:view3D>
    <c:floor>
      <c:thickness val="0"/>
      <c:spPr>
        <a:noFill/>
        <a:ln w="15875" cap="flat" cmpd="sng" algn="ctr">
          <a:solidFill>
            <a:schemeClr val="tx1"/>
          </a:solidFill>
          <a:prstDash val="solid"/>
          <a:round/>
        </a:ln>
        <a:effectLst/>
        <a:sp3d contourW="15875">
          <a:contourClr>
            <a:schemeClr val="tx1"/>
          </a:contourClr>
        </a:sp3d>
      </c:spPr>
    </c:floor>
    <c:sideWall>
      <c:thickness val="0"/>
      <c:spPr>
        <a:noFill/>
        <a:ln w="15875">
          <a:solidFill>
            <a:schemeClr val="tx1"/>
          </a:solidFill>
        </a:ln>
        <a:effectLst/>
        <a:sp3d contourW="15875">
          <a:contourClr>
            <a:schemeClr val="tx1"/>
          </a:contourClr>
        </a:sp3d>
      </c:spPr>
    </c:sideWall>
    <c:backWall>
      <c:thickness val="0"/>
      <c:spPr>
        <a:noFill/>
        <a:ln w="15875">
          <a:solidFill>
            <a:schemeClr val="tx1"/>
          </a:solidFill>
        </a:ln>
        <a:effectLst/>
        <a:sp3d contourW="15875">
          <a:contourClr>
            <a:schemeClr val="tx1"/>
          </a:contourClr>
        </a:sp3d>
      </c:spPr>
    </c:backWall>
    <c:plotArea>
      <c:layout/>
      <c:surface3DChart>
        <c:wireframe val="0"/>
        <c:ser>
          <c:idx val="0"/>
          <c:order val="0"/>
          <c:tx>
            <c:strRef>
              <c:f>'Variasi T-LHSV'!$C$15</c:f>
              <c:strCache>
                <c:ptCount val="1"/>
                <c:pt idx="0">
                  <c:v>553</c:v>
                </c:pt>
              </c:strCache>
            </c:strRef>
          </c:tx>
          <c:spPr>
            <a:solidFill>
              <a:schemeClr val="accent3">
                <a:tint val="48000"/>
              </a:schemeClr>
            </a:solidFill>
            <a:ln/>
            <a:effectLst/>
            <a:sp3d/>
          </c:spPr>
          <c:cat>
            <c:numRef>
              <c:f>'Variasi T-LHSV'!$B$16:$B$22</c:f>
              <c:numCache>
                <c:formatCode>#\ ?/?</c:formatCode>
                <c:ptCount val="7"/>
                <c:pt idx="0">
                  <c:v>0.16666666666666666</c:v>
                </c:pt>
                <c:pt idx="1">
                  <c:v>0.25</c:v>
                </c:pt>
                <c:pt idx="2">
                  <c:v>0.33333333333333331</c:v>
                </c:pt>
                <c:pt idx="3">
                  <c:v>0.5</c:v>
                </c:pt>
                <c:pt idx="4">
                  <c:v>0.66666666666666663</c:v>
                </c:pt>
                <c:pt idx="5">
                  <c:v>0.83333333333333337</c:v>
                </c:pt>
                <c:pt idx="6">
                  <c:v>1</c:v>
                </c:pt>
              </c:numCache>
            </c:numRef>
          </c:cat>
          <c:val>
            <c:numRef>
              <c:f>'Variasi T-LHSV'!$C$16:$C$22</c:f>
              <c:numCache>
                <c:formatCode>0.00</c:formatCode>
                <c:ptCount val="7"/>
                <c:pt idx="0">
                  <c:v>662.60502502206805</c:v>
                </c:pt>
                <c:pt idx="1">
                  <c:v>662.602329842362</c:v>
                </c:pt>
                <c:pt idx="2">
                  <c:v>662.54473067143101</c:v>
                </c:pt>
                <c:pt idx="3">
                  <c:v>661.27371633003304</c:v>
                </c:pt>
                <c:pt idx="4">
                  <c:v>656.58812571926603</c:v>
                </c:pt>
                <c:pt idx="5">
                  <c:v>648.52200809728402</c:v>
                </c:pt>
                <c:pt idx="6">
                  <c:v>638.98689594371001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748-4D40-B3FE-6F406D2D0130}"/>
            </c:ext>
          </c:extLst>
        </c:ser>
        <c:ser>
          <c:idx val="1"/>
          <c:order val="1"/>
          <c:tx>
            <c:strRef>
              <c:f>'Variasi T-LHSV'!$D$15</c:f>
              <c:strCache>
                <c:ptCount val="1"/>
                <c:pt idx="0">
                  <c:v>563</c:v>
                </c:pt>
              </c:strCache>
            </c:strRef>
          </c:tx>
          <c:spPr>
            <a:solidFill>
              <a:schemeClr val="accent3">
                <a:tint val="65000"/>
              </a:schemeClr>
            </a:solidFill>
            <a:ln/>
            <a:effectLst/>
            <a:sp3d/>
          </c:spPr>
          <c:cat>
            <c:numRef>
              <c:f>'Variasi T-LHSV'!$B$16:$B$22</c:f>
              <c:numCache>
                <c:formatCode>#\ ?/?</c:formatCode>
                <c:ptCount val="7"/>
                <c:pt idx="0">
                  <c:v>0.16666666666666666</c:v>
                </c:pt>
                <c:pt idx="1">
                  <c:v>0.25</c:v>
                </c:pt>
                <c:pt idx="2">
                  <c:v>0.33333333333333331</c:v>
                </c:pt>
                <c:pt idx="3">
                  <c:v>0.5</c:v>
                </c:pt>
                <c:pt idx="4">
                  <c:v>0.66666666666666663</c:v>
                </c:pt>
                <c:pt idx="5">
                  <c:v>0.83333333333333337</c:v>
                </c:pt>
                <c:pt idx="6">
                  <c:v>1</c:v>
                </c:pt>
              </c:numCache>
            </c:numRef>
          </c:cat>
          <c:val>
            <c:numRef>
              <c:f>'Variasi T-LHSV'!$D$16:$D$22</c:f>
              <c:numCache>
                <c:formatCode>0.00</c:formatCode>
                <c:ptCount val="7"/>
                <c:pt idx="0">
                  <c:v>668.07832464049704</c:v>
                </c:pt>
                <c:pt idx="1">
                  <c:v>668.07729120937802</c:v>
                </c:pt>
                <c:pt idx="2">
                  <c:v>668.050334731882</c:v>
                </c:pt>
                <c:pt idx="3">
                  <c:v>667.32599747576</c:v>
                </c:pt>
                <c:pt idx="4">
                  <c:v>664.275206355313</c:v>
                </c:pt>
                <c:pt idx="5">
                  <c:v>658.41615669809005</c:v>
                </c:pt>
                <c:pt idx="6">
                  <c:v>650.80273541101599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748-4D40-B3FE-6F406D2D0130}"/>
            </c:ext>
          </c:extLst>
        </c:ser>
        <c:ser>
          <c:idx val="2"/>
          <c:order val="2"/>
          <c:tx>
            <c:strRef>
              <c:f>'Variasi T-LHSV'!$E$15</c:f>
              <c:strCache>
                <c:ptCount val="1"/>
                <c:pt idx="0">
                  <c:v>573</c:v>
                </c:pt>
              </c:strCache>
            </c:strRef>
          </c:tx>
          <c:spPr>
            <a:solidFill>
              <a:schemeClr val="accent3">
                <a:tint val="83000"/>
              </a:schemeClr>
            </a:solidFill>
            <a:ln/>
            <a:effectLst/>
            <a:sp3d/>
          </c:spPr>
          <c:cat>
            <c:numRef>
              <c:f>'Variasi T-LHSV'!$B$16:$B$22</c:f>
              <c:numCache>
                <c:formatCode>#\ ?/?</c:formatCode>
                <c:ptCount val="7"/>
                <c:pt idx="0">
                  <c:v>0.16666666666666666</c:v>
                </c:pt>
                <c:pt idx="1">
                  <c:v>0.25</c:v>
                </c:pt>
                <c:pt idx="2">
                  <c:v>0.33333333333333331</c:v>
                </c:pt>
                <c:pt idx="3">
                  <c:v>0.5</c:v>
                </c:pt>
                <c:pt idx="4">
                  <c:v>0.66666666666666663</c:v>
                </c:pt>
                <c:pt idx="5">
                  <c:v>0.83333333333333337</c:v>
                </c:pt>
                <c:pt idx="6">
                  <c:v>1</c:v>
                </c:pt>
              </c:numCache>
            </c:numRef>
          </c:cat>
          <c:val>
            <c:numRef>
              <c:f>'Variasi T-LHSV'!$E$16:$E$22</c:f>
              <c:numCache>
                <c:formatCode>0.00</c:formatCode>
                <c:ptCount val="7"/>
                <c:pt idx="0">
                  <c:v>673.81928153209901</c:v>
                </c:pt>
                <c:pt idx="1">
                  <c:v>673.81890271187001</c:v>
                </c:pt>
                <c:pt idx="2">
                  <c:v>673.80666463631701</c:v>
                </c:pt>
                <c:pt idx="3">
                  <c:v>673.40096585066203</c:v>
                </c:pt>
                <c:pt idx="4">
                  <c:v>671.44910746664402</c:v>
                </c:pt>
                <c:pt idx="5">
                  <c:v>667.29685055356595</c:v>
                </c:pt>
                <c:pt idx="6">
                  <c:v>661.41206768059396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748-4D40-B3FE-6F406D2D0130}"/>
            </c:ext>
          </c:extLst>
        </c:ser>
        <c:ser>
          <c:idx val="3"/>
          <c:order val="3"/>
          <c:tx>
            <c:strRef>
              <c:f>'Variasi T-LHSV'!$F$15</c:f>
              <c:strCache>
                <c:ptCount val="1"/>
                <c:pt idx="0">
                  <c:v>583</c:v>
                </c:pt>
              </c:strCache>
            </c:strRef>
          </c:tx>
          <c:spPr>
            <a:solidFill>
              <a:schemeClr val="accent3"/>
            </a:solidFill>
            <a:ln/>
            <a:effectLst/>
            <a:sp3d/>
          </c:spPr>
          <c:cat>
            <c:numRef>
              <c:f>'Variasi T-LHSV'!$B$16:$B$22</c:f>
              <c:numCache>
                <c:formatCode>#\ ?/?</c:formatCode>
                <c:ptCount val="7"/>
                <c:pt idx="0">
                  <c:v>0.16666666666666666</c:v>
                </c:pt>
                <c:pt idx="1">
                  <c:v>0.25</c:v>
                </c:pt>
                <c:pt idx="2">
                  <c:v>0.33333333333333331</c:v>
                </c:pt>
                <c:pt idx="3">
                  <c:v>0.5</c:v>
                </c:pt>
                <c:pt idx="4">
                  <c:v>0.66666666666666663</c:v>
                </c:pt>
                <c:pt idx="5">
                  <c:v>0.83333333333333337</c:v>
                </c:pt>
                <c:pt idx="6">
                  <c:v>1</c:v>
                </c:pt>
              </c:numCache>
            </c:numRef>
          </c:cat>
          <c:val>
            <c:numRef>
              <c:f>'Variasi T-LHSV'!$F$16:$F$22</c:f>
              <c:numCache>
                <c:formatCode>0.00</c:formatCode>
                <c:ptCount val="7"/>
                <c:pt idx="0">
                  <c:v>679.80211251263597</c:v>
                </c:pt>
                <c:pt idx="1">
                  <c:v>679.80198023343905</c:v>
                </c:pt>
                <c:pt idx="2">
                  <c:v>679.79660923694905</c:v>
                </c:pt>
                <c:pt idx="3">
                  <c:v>679.57374846484799</c:v>
                </c:pt>
                <c:pt idx="4">
                  <c:v>678.34584011203299</c:v>
                </c:pt>
                <c:pt idx="5">
                  <c:v>675.46313513335303</c:v>
                </c:pt>
                <c:pt idx="6">
                  <c:v>671.03380582837804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E748-4D40-B3FE-6F406D2D0130}"/>
            </c:ext>
          </c:extLst>
        </c:ser>
        <c:ser>
          <c:idx val="4"/>
          <c:order val="4"/>
          <c:tx>
            <c:strRef>
              <c:f>'Variasi T-LHSV'!$G$15</c:f>
              <c:strCache>
                <c:ptCount val="1"/>
                <c:pt idx="0">
                  <c:v>593</c:v>
                </c:pt>
              </c:strCache>
            </c:strRef>
          </c:tx>
          <c:spPr>
            <a:solidFill>
              <a:schemeClr val="accent3">
                <a:shade val="82000"/>
              </a:schemeClr>
            </a:solidFill>
            <a:ln/>
            <a:effectLst/>
            <a:sp3d/>
          </c:spPr>
          <c:cat>
            <c:numRef>
              <c:f>'Variasi T-LHSV'!$B$16:$B$22</c:f>
              <c:numCache>
                <c:formatCode>#\ ?/?</c:formatCode>
                <c:ptCount val="7"/>
                <c:pt idx="0">
                  <c:v>0.16666666666666666</c:v>
                </c:pt>
                <c:pt idx="1">
                  <c:v>0.25</c:v>
                </c:pt>
                <c:pt idx="2">
                  <c:v>0.33333333333333331</c:v>
                </c:pt>
                <c:pt idx="3">
                  <c:v>0.5</c:v>
                </c:pt>
                <c:pt idx="4">
                  <c:v>0.66666666666666663</c:v>
                </c:pt>
                <c:pt idx="5">
                  <c:v>0.83333333333333337</c:v>
                </c:pt>
                <c:pt idx="6">
                  <c:v>1</c:v>
                </c:pt>
              </c:numCache>
            </c:numRef>
          </c:cat>
          <c:val>
            <c:numRef>
              <c:f>'Variasi T-LHSV'!$G$16:$G$22</c:f>
              <c:numCache>
                <c:formatCode>0.00</c:formatCode>
                <c:ptCount val="7"/>
                <c:pt idx="0">
                  <c:v>686.00413070985496</c:v>
                </c:pt>
                <c:pt idx="1">
                  <c:v>686.00408682331897</c:v>
                </c:pt>
                <c:pt idx="2">
                  <c:v>686.00181543819201</c:v>
                </c:pt>
                <c:pt idx="3">
                  <c:v>685.88200750091801</c:v>
                </c:pt>
                <c:pt idx="4">
                  <c:v>685.12267331362705</c:v>
                </c:pt>
                <c:pt idx="5">
                  <c:v>683.157561671591</c:v>
                </c:pt>
                <c:pt idx="6">
                  <c:v>679.89705604652602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E748-4D40-B3FE-6F406D2D0130}"/>
            </c:ext>
          </c:extLst>
        </c:ser>
        <c:ser>
          <c:idx val="5"/>
          <c:order val="5"/>
          <c:tx>
            <c:strRef>
              <c:f>'Variasi T-LHSV'!$H$15</c:f>
              <c:strCache>
                <c:ptCount val="1"/>
                <c:pt idx="0">
                  <c:v>603</c:v>
                </c:pt>
              </c:strCache>
            </c:strRef>
          </c:tx>
          <c:spPr>
            <a:solidFill>
              <a:schemeClr val="accent3">
                <a:shade val="65000"/>
              </a:schemeClr>
            </a:solidFill>
            <a:ln/>
            <a:effectLst/>
            <a:sp3d/>
          </c:spPr>
          <c:cat>
            <c:numRef>
              <c:f>'Variasi T-LHSV'!$B$16:$B$22</c:f>
              <c:numCache>
                <c:formatCode>#\ ?/?</c:formatCode>
                <c:ptCount val="7"/>
                <c:pt idx="0">
                  <c:v>0.16666666666666666</c:v>
                </c:pt>
                <c:pt idx="1">
                  <c:v>0.25</c:v>
                </c:pt>
                <c:pt idx="2">
                  <c:v>0.33333333333333331</c:v>
                </c:pt>
                <c:pt idx="3">
                  <c:v>0.5</c:v>
                </c:pt>
                <c:pt idx="4">
                  <c:v>0.66666666666666663</c:v>
                </c:pt>
                <c:pt idx="5">
                  <c:v>0.83333333333333337</c:v>
                </c:pt>
                <c:pt idx="6">
                  <c:v>1</c:v>
                </c:pt>
              </c:numCache>
            </c:numRef>
          </c:cat>
          <c:val>
            <c:numRef>
              <c:f>'Variasi T-LHSV'!$H$16:$H$22</c:f>
              <c:numCache>
                <c:formatCode>0.00</c:formatCode>
                <c:ptCount val="7"/>
                <c:pt idx="0">
                  <c:v>692.40544651796597</c:v>
                </c:pt>
                <c:pt idx="1">
                  <c:v>692.405432664248</c:v>
                </c:pt>
                <c:pt idx="2">
                  <c:v>692.404509888853</c:v>
                </c:pt>
                <c:pt idx="3">
                  <c:v>692.34161382327397</c:v>
                </c:pt>
                <c:pt idx="4">
                  <c:v>691.88043920797202</c:v>
                </c:pt>
                <c:pt idx="5">
                  <c:v>690.563639854396</c:v>
                </c:pt>
                <c:pt idx="6">
                  <c:v>688.20944558445206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E748-4D40-B3FE-6F406D2D0130}"/>
            </c:ext>
          </c:extLst>
        </c:ser>
        <c:ser>
          <c:idx val="6"/>
          <c:order val="6"/>
          <c:tx>
            <c:strRef>
              <c:f>'Variasi T-LHSV'!$I$15</c:f>
              <c:strCache>
                <c:ptCount val="1"/>
                <c:pt idx="0">
                  <c:v>613</c:v>
                </c:pt>
              </c:strCache>
            </c:strRef>
          </c:tx>
          <c:spPr>
            <a:solidFill>
              <a:schemeClr val="accent3">
                <a:shade val="47000"/>
              </a:schemeClr>
            </a:solidFill>
            <a:ln/>
            <a:effectLst/>
            <a:sp3d/>
          </c:spPr>
          <c:cat>
            <c:numRef>
              <c:f>'Variasi T-LHSV'!$B$16:$B$22</c:f>
              <c:numCache>
                <c:formatCode>#\ ?/?</c:formatCode>
                <c:ptCount val="7"/>
                <c:pt idx="0">
                  <c:v>0.16666666666666666</c:v>
                </c:pt>
                <c:pt idx="1">
                  <c:v>0.25</c:v>
                </c:pt>
                <c:pt idx="2">
                  <c:v>0.33333333333333331</c:v>
                </c:pt>
                <c:pt idx="3">
                  <c:v>0.5</c:v>
                </c:pt>
                <c:pt idx="4">
                  <c:v>0.66666666666666663</c:v>
                </c:pt>
                <c:pt idx="5">
                  <c:v>0.83333333333333337</c:v>
                </c:pt>
                <c:pt idx="6">
                  <c:v>1</c:v>
                </c:pt>
              </c:numCache>
            </c:numRef>
          </c:cat>
          <c:val>
            <c:numRef>
              <c:f>'Variasi T-LHSV'!$I$16:$I$22</c:f>
              <c:numCache>
                <c:formatCode>0.00</c:formatCode>
                <c:ptCount val="7"/>
                <c:pt idx="0">
                  <c:v>698.98859779257305</c:v>
                </c:pt>
                <c:pt idx="1">
                  <c:v>698.98859368387502</c:v>
                </c:pt>
                <c:pt idx="2">
                  <c:v>698.98823449268104</c:v>
                </c:pt>
                <c:pt idx="3">
                  <c:v>698.956057467194</c:v>
                </c:pt>
                <c:pt idx="4">
                  <c:v>698.68130396085496</c:v>
                </c:pt>
                <c:pt idx="5">
                  <c:v>697.81373678599903</c:v>
                </c:pt>
                <c:pt idx="6">
                  <c:v>696.14346650944697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E748-4D40-B3FE-6F406D2D0130}"/>
            </c:ext>
          </c:extLst>
        </c:ser>
        <c:bandFmts>
          <c:bandFmt>
            <c:idx val="0"/>
            <c:spPr>
              <a:solidFill>
                <a:schemeClr val="accent3">
                  <a:tint val="46000"/>
                </a:schemeClr>
              </a:solidFill>
              <a:ln/>
              <a:effectLst/>
              <a:sp3d/>
            </c:spPr>
          </c:bandFmt>
          <c:bandFmt>
            <c:idx val="1"/>
            <c:spPr>
              <a:solidFill>
                <a:schemeClr val="accent3">
                  <a:tint val="62000"/>
                </a:schemeClr>
              </a:solidFill>
              <a:ln/>
              <a:effectLst/>
              <a:sp3d/>
            </c:spPr>
          </c:bandFmt>
          <c:bandFmt>
            <c:idx val="2"/>
            <c:spPr>
              <a:solidFill>
                <a:schemeClr val="accent3">
                  <a:tint val="77000"/>
                </a:schemeClr>
              </a:solidFill>
              <a:ln/>
              <a:effectLst/>
              <a:sp3d/>
            </c:spPr>
          </c:bandFmt>
          <c:bandFmt>
            <c:idx val="3"/>
            <c:spPr>
              <a:solidFill>
                <a:schemeClr val="accent3">
                  <a:tint val="93000"/>
                </a:schemeClr>
              </a:solidFill>
              <a:ln/>
              <a:effectLst/>
              <a:sp3d/>
            </c:spPr>
          </c:bandFmt>
          <c:bandFmt>
            <c:idx val="4"/>
            <c:spPr>
              <a:solidFill>
                <a:schemeClr val="accent3">
                  <a:shade val="92000"/>
                </a:schemeClr>
              </a:solidFill>
              <a:ln/>
              <a:effectLst/>
              <a:sp3d/>
            </c:spPr>
          </c:bandFmt>
          <c:bandFmt>
            <c:idx val="5"/>
            <c:spPr>
              <a:solidFill>
                <a:schemeClr val="accent3">
                  <a:shade val="76000"/>
                </a:schemeClr>
              </a:solidFill>
              <a:ln/>
              <a:effectLst/>
              <a:sp3d/>
            </c:spPr>
          </c:bandFmt>
          <c:bandFmt>
            <c:idx val="6"/>
            <c:spPr>
              <a:solidFill>
                <a:schemeClr val="accent3">
                  <a:shade val="61000"/>
                </a:schemeClr>
              </a:solidFill>
              <a:ln/>
              <a:effectLst/>
              <a:sp3d/>
            </c:spPr>
          </c:bandFmt>
          <c:bandFmt>
            <c:idx val="7"/>
            <c:spPr>
              <a:solidFill>
                <a:schemeClr val="accent3">
                  <a:shade val="45000"/>
                </a:schemeClr>
              </a:solidFill>
              <a:ln/>
              <a:effectLst/>
              <a:sp3d/>
            </c:spPr>
          </c:bandFmt>
          <c:bandFmt>
            <c:idx val="8"/>
            <c:spPr>
              <a:solidFill>
                <a:schemeClr val="accent3">
                  <a:shade val="45000"/>
                </a:schemeClr>
              </a:solidFill>
              <a:ln/>
              <a:effectLst/>
              <a:sp3d/>
            </c:spPr>
          </c:bandFmt>
          <c:bandFmt>
            <c:idx val="9"/>
            <c:spPr>
              <a:solidFill>
                <a:schemeClr val="accent3">
                  <a:shade val="45000"/>
                </a:schemeClr>
              </a:solidFill>
              <a:ln/>
              <a:effectLst/>
              <a:sp3d/>
            </c:spPr>
          </c:bandFmt>
          <c:bandFmt>
            <c:idx val="10"/>
            <c:spPr>
              <a:solidFill>
                <a:schemeClr val="accent3">
                  <a:shade val="45000"/>
                </a:schemeClr>
              </a:solidFill>
              <a:ln/>
              <a:effectLst/>
              <a:sp3d/>
            </c:spPr>
          </c:bandFmt>
          <c:bandFmt>
            <c:idx val="11"/>
            <c:spPr>
              <a:solidFill>
                <a:schemeClr val="accent3">
                  <a:shade val="45000"/>
                </a:schemeClr>
              </a:solidFill>
              <a:ln/>
              <a:effectLst/>
              <a:sp3d/>
            </c:spPr>
          </c:bandFmt>
          <c:bandFmt>
            <c:idx val="12"/>
            <c:spPr>
              <a:solidFill>
                <a:schemeClr val="accent3">
                  <a:shade val="45000"/>
                </a:schemeClr>
              </a:solidFill>
              <a:ln/>
              <a:effectLst/>
              <a:sp3d/>
            </c:spPr>
          </c:bandFmt>
          <c:bandFmt>
            <c:idx val="13"/>
            <c:spPr>
              <a:solidFill>
                <a:schemeClr val="accent3">
                  <a:shade val="45000"/>
                </a:schemeClr>
              </a:solidFill>
              <a:ln/>
              <a:effectLst/>
              <a:sp3d/>
            </c:spPr>
          </c:bandFmt>
          <c:bandFmt>
            <c:idx val="14"/>
            <c:spPr>
              <a:solidFill>
                <a:schemeClr val="accent3">
                  <a:shade val="45000"/>
                </a:schemeClr>
              </a:solidFill>
              <a:ln/>
              <a:effectLst/>
              <a:sp3d/>
            </c:spPr>
          </c:bandFmt>
        </c:bandFmts>
        <c:axId val="2108752176"/>
        <c:axId val="2108742192"/>
        <c:axId val="238840320"/>
      </c:surface3DChart>
      <c:catAx>
        <c:axId val="210875217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/>
                  <a:t>LHSV (jam-1)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</c:title>
        <c:numFmt formatCode="#\ ?/?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id-ID"/>
          </a:p>
        </c:txPr>
        <c:crossAx val="2108742192"/>
        <c:crossesAt val="-10"/>
        <c:auto val="1"/>
        <c:lblAlgn val="ctr"/>
        <c:lblOffset val="100"/>
        <c:noMultiLvlLbl val="0"/>
      </c:catAx>
      <c:valAx>
        <c:axId val="2108742192"/>
        <c:scaling>
          <c:orientation val="minMax"/>
          <c:min val="63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prstDash val="solid"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/>
                  <a:t>Temperatur outlet (K)</a:t>
                </a:r>
                <a:endParaRPr lang="id-ID"/>
              </a:p>
            </c:rich>
          </c:tx>
          <c:overlay val="0"/>
          <c:spPr>
            <a:noFill/>
            <a:ln>
              <a:noFill/>
            </a:ln>
            <a:effectLst/>
          </c:spPr>
        </c:title>
        <c:numFmt formatCode="#,##0" sourceLinked="0"/>
        <c:majorTickMark val="none"/>
        <c:minorTickMark val="none"/>
        <c:tickLblPos val="nextTo"/>
        <c:spPr>
          <a:noFill/>
          <a:ln w="6350" cap="flat" cmpd="sng" algn="ctr">
            <a:noFill/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id-ID"/>
          </a:p>
        </c:txPr>
        <c:crossAx val="2108752176"/>
        <c:crosses val="autoZero"/>
        <c:crossBetween val="between"/>
      </c:valAx>
      <c:serAx>
        <c:axId val="238840320"/>
        <c:scaling>
          <c:orientation val="minMax"/>
        </c:scaling>
        <c:delete val="0"/>
        <c:axPos val="b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/>
                  <a:t>Temperatur inlet (K)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</c:title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id-ID"/>
          </a:p>
        </c:txPr>
        <c:crossAx val="2108742192"/>
        <c:crossesAt val="-10"/>
      </c:serAx>
      <c:spPr>
        <a:noFill/>
        <a:ln>
          <a:noFill/>
        </a:ln>
        <a:effectLst/>
      </c:spPr>
    </c:plotArea>
    <c:plotVisOnly val="1"/>
    <c:dispBlanksAs val="zero"/>
    <c:showDLblsOverMax val="0"/>
    <c:extLst/>
  </c:chart>
  <c:spPr>
    <a:noFill/>
    <a:ln w="6350" cap="flat" cmpd="sng" algn="ctr">
      <a:noFill/>
      <a:prstDash val="solid"/>
      <a:round/>
    </a:ln>
    <a:effectLst/>
  </c:spPr>
  <c:txPr>
    <a:bodyPr/>
    <a:lstStyle/>
    <a:p>
      <a:pPr>
        <a:defRPr sz="1100" b="0">
          <a:solidFill>
            <a:schemeClr val="tx1"/>
          </a:solidFill>
          <a:latin typeface="Times New Roman" panose="02020603050405020304" pitchFamily="18" charset="0"/>
          <a:cs typeface="Times New Roman" panose="02020603050405020304" pitchFamily="18" charset="0"/>
        </a:defRPr>
      </a:pPr>
      <a:endParaRPr lang="id-ID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view3D>
      <c:rotX val="15"/>
      <c:rotY val="20"/>
      <c:depthPercent val="100"/>
      <c:rAngAx val="1"/>
    </c:view3D>
    <c:floor>
      <c:thickness val="0"/>
      <c:spPr>
        <a:noFill/>
        <a:ln w="15875" cap="flat" cmpd="sng" algn="ctr">
          <a:solidFill>
            <a:schemeClr val="tx1"/>
          </a:solidFill>
          <a:prstDash val="solid"/>
          <a:round/>
        </a:ln>
        <a:effectLst/>
        <a:sp3d contourW="15875">
          <a:contourClr>
            <a:schemeClr val="tx1"/>
          </a:contourClr>
        </a:sp3d>
      </c:spPr>
    </c:floor>
    <c:sideWall>
      <c:thickness val="0"/>
      <c:spPr>
        <a:noFill/>
        <a:ln w="15875">
          <a:solidFill>
            <a:schemeClr val="tx1"/>
          </a:solidFill>
        </a:ln>
        <a:effectLst/>
        <a:sp3d contourW="15875">
          <a:contourClr>
            <a:schemeClr val="tx1"/>
          </a:contourClr>
        </a:sp3d>
      </c:spPr>
    </c:sideWall>
    <c:backWall>
      <c:thickness val="0"/>
      <c:spPr>
        <a:noFill/>
        <a:ln w="15875">
          <a:solidFill>
            <a:schemeClr val="tx1"/>
          </a:solidFill>
        </a:ln>
        <a:effectLst/>
        <a:sp3d contourW="15875">
          <a:contourClr>
            <a:schemeClr val="tx1"/>
          </a:contourClr>
        </a:sp3d>
      </c:spPr>
    </c:backWall>
    <c:plotArea>
      <c:layout/>
      <c:surface3DChart>
        <c:wireframe val="0"/>
        <c:ser>
          <c:idx val="0"/>
          <c:order val="0"/>
          <c:tx>
            <c:strRef>
              <c:f>'Variasi T-LHSV'!$C$4</c:f>
              <c:strCache>
                <c:ptCount val="1"/>
                <c:pt idx="0">
                  <c:v>553</c:v>
                </c:pt>
              </c:strCache>
            </c:strRef>
          </c:tx>
          <c:spPr>
            <a:solidFill>
              <a:schemeClr val="accent1">
                <a:tint val="48000"/>
              </a:schemeClr>
            </a:solidFill>
            <a:ln/>
            <a:effectLst/>
            <a:sp3d/>
          </c:spPr>
          <c:cat>
            <c:numRef>
              <c:f>'Variasi T-LHSV'!$B$5:$B$11</c:f>
              <c:numCache>
                <c:formatCode>#\ ?/?</c:formatCode>
                <c:ptCount val="7"/>
                <c:pt idx="0">
                  <c:v>0.16666666666666666</c:v>
                </c:pt>
                <c:pt idx="1">
                  <c:v>0.25</c:v>
                </c:pt>
                <c:pt idx="2">
                  <c:v>0.33333333333333331</c:v>
                </c:pt>
                <c:pt idx="3">
                  <c:v>0.5</c:v>
                </c:pt>
                <c:pt idx="4">
                  <c:v>0.66666666666666663</c:v>
                </c:pt>
                <c:pt idx="5">
                  <c:v>0.83333333333333337</c:v>
                </c:pt>
                <c:pt idx="6">
                  <c:v>1</c:v>
                </c:pt>
              </c:numCache>
            </c:numRef>
          </c:cat>
          <c:val>
            <c:numRef>
              <c:f>'Variasi T-LHSV'!$C$5:$C$11</c:f>
              <c:numCache>
                <c:formatCode>0.000</c:formatCode>
                <c:ptCount val="7"/>
                <c:pt idx="0">
                  <c:v>99.999996512185703</c:v>
                </c:pt>
                <c:pt idx="1">
                  <c:v>99.998238956382906</c:v>
                </c:pt>
                <c:pt idx="2">
                  <c:v>99.960674386061399</c:v>
                </c:pt>
                <c:pt idx="3">
                  <c:v>99.130022824814105</c:v>
                </c:pt>
                <c:pt idx="4">
                  <c:v>96.037677954623703</c:v>
                </c:pt>
                <c:pt idx="5">
                  <c:v>90.589487437228698</c:v>
                </c:pt>
                <c:pt idx="6">
                  <c:v>83.907757012793596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F00-44A8-9BC9-85A6C10406A7}"/>
            </c:ext>
          </c:extLst>
        </c:ser>
        <c:ser>
          <c:idx val="1"/>
          <c:order val="1"/>
          <c:tx>
            <c:strRef>
              <c:f>'Variasi T-LHSV'!$D$4</c:f>
              <c:strCache>
                <c:ptCount val="1"/>
                <c:pt idx="0">
                  <c:v>563</c:v>
                </c:pt>
              </c:strCache>
            </c:strRef>
          </c:tx>
          <c:spPr>
            <a:solidFill>
              <a:schemeClr val="accent1">
                <a:tint val="65000"/>
              </a:schemeClr>
            </a:solidFill>
            <a:ln/>
            <a:effectLst/>
            <a:sp3d/>
          </c:spPr>
          <c:cat>
            <c:numRef>
              <c:f>'Variasi T-LHSV'!$B$5:$B$11</c:f>
              <c:numCache>
                <c:formatCode>#\ ?/?</c:formatCode>
                <c:ptCount val="7"/>
                <c:pt idx="0">
                  <c:v>0.16666666666666666</c:v>
                </c:pt>
                <c:pt idx="1">
                  <c:v>0.25</c:v>
                </c:pt>
                <c:pt idx="2">
                  <c:v>0.33333333333333331</c:v>
                </c:pt>
                <c:pt idx="3">
                  <c:v>0.5</c:v>
                </c:pt>
                <c:pt idx="4">
                  <c:v>0.66666666666666663</c:v>
                </c:pt>
                <c:pt idx="5">
                  <c:v>0.83333333333333337</c:v>
                </c:pt>
                <c:pt idx="6">
                  <c:v>1</c:v>
                </c:pt>
              </c:numCache>
            </c:numRef>
          </c:cat>
          <c:val>
            <c:numRef>
              <c:f>'Variasi T-LHSV'!$D$5:$D$11</c:f>
              <c:numCache>
                <c:formatCode>0.000</c:formatCode>
                <c:ptCount val="7"/>
                <c:pt idx="0">
                  <c:v>99.999999053544499</c:v>
                </c:pt>
                <c:pt idx="1">
                  <c:v>99.999282957225702</c:v>
                </c:pt>
                <c:pt idx="2">
                  <c:v>99.980603134888099</c:v>
                </c:pt>
                <c:pt idx="3">
                  <c:v>99.478060525754202</c:v>
                </c:pt>
                <c:pt idx="4">
                  <c:v>97.348225427002404</c:v>
                </c:pt>
                <c:pt idx="5">
                  <c:v>93.193066016470894</c:v>
                </c:pt>
                <c:pt idx="6">
                  <c:v>87.648996849006394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F00-44A8-9BC9-85A6C10406A7}"/>
            </c:ext>
          </c:extLst>
        </c:ser>
        <c:ser>
          <c:idx val="2"/>
          <c:order val="2"/>
          <c:tx>
            <c:strRef>
              <c:f>'Variasi T-LHSV'!$E$4</c:f>
              <c:strCache>
                <c:ptCount val="1"/>
                <c:pt idx="0">
                  <c:v>573</c:v>
                </c:pt>
              </c:strCache>
            </c:strRef>
          </c:tx>
          <c:spPr>
            <a:solidFill>
              <a:schemeClr val="accent1">
                <a:tint val="83000"/>
              </a:schemeClr>
            </a:solidFill>
            <a:ln/>
            <a:effectLst/>
            <a:sp3d/>
          </c:spPr>
          <c:cat>
            <c:numRef>
              <c:f>'Variasi T-LHSV'!$B$5:$B$11</c:f>
              <c:numCache>
                <c:formatCode>#\ ?/?</c:formatCode>
                <c:ptCount val="7"/>
                <c:pt idx="0">
                  <c:v>0.16666666666666666</c:v>
                </c:pt>
                <c:pt idx="1">
                  <c:v>0.25</c:v>
                </c:pt>
                <c:pt idx="2">
                  <c:v>0.33333333333333331</c:v>
                </c:pt>
                <c:pt idx="3">
                  <c:v>0.5</c:v>
                </c:pt>
                <c:pt idx="4">
                  <c:v>0.66666666666666663</c:v>
                </c:pt>
                <c:pt idx="5">
                  <c:v>0.83333333333333337</c:v>
                </c:pt>
                <c:pt idx="6">
                  <c:v>1</c:v>
                </c:pt>
              </c:numCache>
            </c:numRef>
          </c:cat>
          <c:val>
            <c:numRef>
              <c:f>'Variasi T-LHSV'!$E$5:$E$11</c:f>
              <c:numCache>
                <c:formatCode>0.000</c:formatCode>
                <c:ptCount val="7"/>
                <c:pt idx="0">
                  <c:v>99.999999738317797</c:v>
                </c:pt>
                <c:pt idx="1">
                  <c:v>99.999721269674595</c:v>
                </c:pt>
                <c:pt idx="2">
                  <c:v>99.990724920928002</c:v>
                </c:pt>
                <c:pt idx="3">
                  <c:v>99.692288357393593</c:v>
                </c:pt>
                <c:pt idx="4">
                  <c:v>98.250870773698196</c:v>
                </c:pt>
                <c:pt idx="5">
                  <c:v>95.1519155130364</c:v>
                </c:pt>
                <c:pt idx="6">
                  <c:v>90.6765436737833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F00-44A8-9BC9-85A6C10406A7}"/>
            </c:ext>
          </c:extLst>
        </c:ser>
        <c:ser>
          <c:idx val="3"/>
          <c:order val="3"/>
          <c:tx>
            <c:strRef>
              <c:f>'Variasi T-LHSV'!$F$4</c:f>
              <c:strCache>
                <c:ptCount val="1"/>
                <c:pt idx="0">
                  <c:v>583</c:v>
                </c:pt>
              </c:strCache>
            </c:strRef>
          </c:tx>
          <c:spPr>
            <a:solidFill>
              <a:schemeClr val="accent1"/>
            </a:solidFill>
            <a:ln/>
            <a:effectLst/>
            <a:sp3d/>
          </c:spPr>
          <c:cat>
            <c:numRef>
              <c:f>'Variasi T-LHSV'!$B$5:$B$11</c:f>
              <c:numCache>
                <c:formatCode>#\ ?/?</c:formatCode>
                <c:ptCount val="7"/>
                <c:pt idx="0">
                  <c:v>0.16666666666666666</c:v>
                </c:pt>
                <c:pt idx="1">
                  <c:v>0.25</c:v>
                </c:pt>
                <c:pt idx="2">
                  <c:v>0.33333333333333331</c:v>
                </c:pt>
                <c:pt idx="3">
                  <c:v>0.5</c:v>
                </c:pt>
                <c:pt idx="4">
                  <c:v>0.66666666666666663</c:v>
                </c:pt>
                <c:pt idx="5">
                  <c:v>0.83333333333333337</c:v>
                </c:pt>
                <c:pt idx="6">
                  <c:v>1</c:v>
                </c:pt>
              </c:numCache>
            </c:numRef>
          </c:cat>
          <c:val>
            <c:numRef>
              <c:f>'Variasi T-LHSV'!$F$5:$F$11</c:f>
              <c:numCache>
                <c:formatCode>0.000</c:formatCode>
                <c:ptCount val="7"/>
                <c:pt idx="0">
                  <c:v>99.999999935672307</c:v>
                </c:pt>
                <c:pt idx="1">
                  <c:v>99.999896944142407</c:v>
                </c:pt>
                <c:pt idx="2">
                  <c:v>99.9957150588817</c:v>
                </c:pt>
                <c:pt idx="3">
                  <c:v>99.822129415907597</c:v>
                </c:pt>
                <c:pt idx="4">
                  <c:v>98.863410046047903</c:v>
                </c:pt>
                <c:pt idx="5">
                  <c:v>96.596787390903003</c:v>
                </c:pt>
                <c:pt idx="6">
                  <c:v>93.067669419020305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6F00-44A8-9BC9-85A6C10406A7}"/>
            </c:ext>
          </c:extLst>
        </c:ser>
        <c:ser>
          <c:idx val="4"/>
          <c:order val="4"/>
          <c:tx>
            <c:strRef>
              <c:f>'Variasi T-LHSV'!$G$4</c:f>
              <c:strCache>
                <c:ptCount val="1"/>
                <c:pt idx="0">
                  <c:v>593</c:v>
                </c:pt>
              </c:strCache>
            </c:strRef>
          </c:tx>
          <c:spPr>
            <a:solidFill>
              <a:schemeClr val="accent1">
                <a:shade val="82000"/>
              </a:schemeClr>
            </a:solidFill>
            <a:ln/>
            <a:effectLst/>
            <a:sp3d/>
          </c:spPr>
          <c:cat>
            <c:numRef>
              <c:f>'Variasi T-LHSV'!$B$5:$B$11</c:f>
              <c:numCache>
                <c:formatCode>#\ ?/?</c:formatCode>
                <c:ptCount val="7"/>
                <c:pt idx="0">
                  <c:v>0.16666666666666666</c:v>
                </c:pt>
                <c:pt idx="1">
                  <c:v>0.25</c:v>
                </c:pt>
                <c:pt idx="2">
                  <c:v>0.33333333333333331</c:v>
                </c:pt>
                <c:pt idx="3">
                  <c:v>0.5</c:v>
                </c:pt>
                <c:pt idx="4">
                  <c:v>0.66666666666666663</c:v>
                </c:pt>
                <c:pt idx="5">
                  <c:v>0.83333333333333337</c:v>
                </c:pt>
                <c:pt idx="6">
                  <c:v>1</c:v>
                </c:pt>
              </c:numCache>
            </c:numRef>
          </c:cat>
          <c:val>
            <c:numRef>
              <c:f>'Variasi T-LHSV'!$G$5:$G$11</c:f>
              <c:numCache>
                <c:formatCode>0.000</c:formatCode>
                <c:ptCount val="7"/>
                <c:pt idx="0">
                  <c:v>100.000000023341</c:v>
                </c:pt>
                <c:pt idx="1">
                  <c:v>99.999963886316493</c:v>
                </c:pt>
                <c:pt idx="2">
                  <c:v>99.998093528637</c:v>
                </c:pt>
                <c:pt idx="3">
                  <c:v>99.899418495576299</c:v>
                </c:pt>
                <c:pt idx="4">
                  <c:v>99.273107967239994</c:v>
                </c:pt>
                <c:pt idx="5">
                  <c:v>97.644746368865896</c:v>
                </c:pt>
                <c:pt idx="6">
                  <c:v>94.9179368974537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6F00-44A8-9BC9-85A6C10406A7}"/>
            </c:ext>
          </c:extLst>
        </c:ser>
        <c:ser>
          <c:idx val="5"/>
          <c:order val="5"/>
          <c:tx>
            <c:strRef>
              <c:f>'Variasi T-LHSV'!$H$4</c:f>
              <c:strCache>
                <c:ptCount val="1"/>
                <c:pt idx="0">
                  <c:v>603</c:v>
                </c:pt>
              </c:strCache>
            </c:strRef>
          </c:tx>
          <c:spPr>
            <a:solidFill>
              <a:schemeClr val="accent1">
                <a:shade val="65000"/>
              </a:schemeClr>
            </a:solidFill>
            <a:ln/>
            <a:effectLst/>
            <a:sp3d/>
          </c:spPr>
          <c:cat>
            <c:numRef>
              <c:f>'Variasi T-LHSV'!$B$5:$B$11</c:f>
              <c:numCache>
                <c:formatCode>#\ ?/?</c:formatCode>
                <c:ptCount val="7"/>
                <c:pt idx="0">
                  <c:v>0.16666666666666666</c:v>
                </c:pt>
                <c:pt idx="1">
                  <c:v>0.25</c:v>
                </c:pt>
                <c:pt idx="2">
                  <c:v>0.33333333333333331</c:v>
                </c:pt>
                <c:pt idx="3">
                  <c:v>0.5</c:v>
                </c:pt>
                <c:pt idx="4">
                  <c:v>0.66666666666666663</c:v>
                </c:pt>
                <c:pt idx="5">
                  <c:v>0.83333333333333337</c:v>
                </c:pt>
                <c:pt idx="6">
                  <c:v>1</c:v>
                </c:pt>
              </c:numCache>
            </c:numRef>
          </c:cat>
          <c:val>
            <c:numRef>
              <c:f>'Variasi T-LHSV'!$H$5:$H$11</c:f>
              <c:numCache>
                <c:formatCode>0.000</c:formatCode>
                <c:ptCount val="7"/>
                <c:pt idx="0">
                  <c:v>100.000000037481</c:v>
                </c:pt>
                <c:pt idx="1">
                  <c:v>99.999987990952405</c:v>
                </c:pt>
                <c:pt idx="2">
                  <c:v>99.999185509144496</c:v>
                </c:pt>
                <c:pt idx="3">
                  <c:v>99.944482788279799</c:v>
                </c:pt>
                <c:pt idx="4">
                  <c:v>99.543034486872102</c:v>
                </c:pt>
                <c:pt idx="5">
                  <c:v>98.393333382553195</c:v>
                </c:pt>
                <c:pt idx="6">
                  <c:v>96.324768773211204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6F00-44A8-9BC9-85A6C10406A7}"/>
            </c:ext>
          </c:extLst>
        </c:ser>
        <c:ser>
          <c:idx val="6"/>
          <c:order val="6"/>
          <c:tx>
            <c:strRef>
              <c:f>'Variasi T-LHSV'!$I$4</c:f>
              <c:strCache>
                <c:ptCount val="1"/>
                <c:pt idx="0">
                  <c:v>613</c:v>
                </c:pt>
              </c:strCache>
            </c:strRef>
          </c:tx>
          <c:spPr>
            <a:solidFill>
              <a:schemeClr val="accent1">
                <a:shade val="47000"/>
              </a:schemeClr>
            </a:solidFill>
            <a:ln/>
            <a:effectLst/>
            <a:sp3d/>
          </c:spPr>
          <c:cat>
            <c:numRef>
              <c:f>'Variasi T-LHSV'!$B$5:$B$11</c:f>
              <c:numCache>
                <c:formatCode>#\ ?/?</c:formatCode>
                <c:ptCount val="7"/>
                <c:pt idx="0">
                  <c:v>0.16666666666666666</c:v>
                </c:pt>
                <c:pt idx="1">
                  <c:v>0.25</c:v>
                </c:pt>
                <c:pt idx="2">
                  <c:v>0.33333333333333331</c:v>
                </c:pt>
                <c:pt idx="3">
                  <c:v>0.5</c:v>
                </c:pt>
                <c:pt idx="4">
                  <c:v>0.66666666666666663</c:v>
                </c:pt>
                <c:pt idx="5">
                  <c:v>0.83333333333333337</c:v>
                </c:pt>
                <c:pt idx="6">
                  <c:v>1</c:v>
                </c:pt>
              </c:numCache>
            </c:numRef>
          </c:cat>
          <c:val>
            <c:numRef>
              <c:f>'Variasi T-LHSV'!$I$5:$I$11</c:f>
              <c:numCache>
                <c:formatCode>0.000</c:formatCode>
                <c:ptCount val="7"/>
                <c:pt idx="0">
                  <c:v>100.000000030465</c:v>
                </c:pt>
                <c:pt idx="1">
                  <c:v>99.999996263548496</c:v>
                </c:pt>
                <c:pt idx="2">
                  <c:v>99.999666808302706</c:v>
                </c:pt>
                <c:pt idx="3">
                  <c:v>99.970151942376802</c:v>
                </c:pt>
                <c:pt idx="4">
                  <c:v>99.718001498808405</c:v>
                </c:pt>
                <c:pt idx="5">
                  <c:v>98.920282063157998</c:v>
                </c:pt>
                <c:pt idx="6">
                  <c:v>97.377819462919703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6F00-44A8-9BC9-85A6C10406A7}"/>
            </c:ext>
          </c:extLst>
        </c:ser>
        <c:bandFmts>
          <c:bandFmt>
            <c:idx val="0"/>
            <c:spPr>
              <a:solidFill>
                <a:schemeClr val="accent1">
                  <a:tint val="50000"/>
                </a:schemeClr>
              </a:solidFill>
              <a:ln/>
              <a:effectLst/>
              <a:sp3d/>
            </c:spPr>
          </c:bandFmt>
          <c:bandFmt>
            <c:idx val="1"/>
            <c:spPr>
              <a:solidFill>
                <a:schemeClr val="accent1">
                  <a:tint val="70000"/>
                </a:schemeClr>
              </a:solidFill>
              <a:ln/>
              <a:effectLst/>
              <a:sp3d/>
            </c:spPr>
          </c:bandFmt>
          <c:bandFmt>
            <c:idx val="2"/>
            <c:spPr>
              <a:solidFill>
                <a:schemeClr val="accent1">
                  <a:tint val="90000"/>
                </a:schemeClr>
              </a:solidFill>
              <a:ln/>
              <a:effectLst/>
              <a:sp3d/>
            </c:spPr>
          </c:bandFmt>
          <c:bandFmt>
            <c:idx val="3"/>
            <c:spPr>
              <a:solidFill>
                <a:schemeClr val="accent1">
                  <a:shade val="90000"/>
                </a:schemeClr>
              </a:solidFill>
              <a:ln/>
              <a:effectLst/>
              <a:sp3d/>
            </c:spPr>
          </c:bandFmt>
          <c:bandFmt>
            <c:idx val="4"/>
            <c:spPr>
              <a:solidFill>
                <a:schemeClr val="accent1">
                  <a:shade val="70000"/>
                </a:schemeClr>
              </a:solidFill>
              <a:ln/>
              <a:effectLst/>
              <a:sp3d/>
            </c:spPr>
          </c:bandFmt>
          <c:bandFmt>
            <c:idx val="5"/>
            <c:spPr>
              <a:solidFill>
                <a:schemeClr val="accent1">
                  <a:shade val="50000"/>
                </a:schemeClr>
              </a:solidFill>
              <a:ln/>
              <a:effectLst/>
              <a:sp3d/>
            </c:spPr>
          </c:bandFmt>
          <c:bandFmt>
            <c:idx val="6"/>
            <c:spPr>
              <a:solidFill>
                <a:schemeClr val="accent1">
                  <a:shade val="50000"/>
                </a:schemeClr>
              </a:solidFill>
              <a:ln/>
              <a:effectLst/>
              <a:sp3d/>
            </c:spPr>
          </c:bandFmt>
          <c:bandFmt>
            <c:idx val="7"/>
            <c:spPr>
              <a:solidFill>
                <a:schemeClr val="accent1">
                  <a:shade val="50000"/>
                </a:schemeClr>
              </a:solidFill>
              <a:ln/>
              <a:effectLst/>
              <a:sp3d/>
            </c:spPr>
          </c:bandFmt>
          <c:bandFmt>
            <c:idx val="8"/>
            <c:spPr>
              <a:solidFill>
                <a:schemeClr val="accent1">
                  <a:shade val="50000"/>
                </a:schemeClr>
              </a:solidFill>
              <a:ln/>
              <a:effectLst/>
              <a:sp3d/>
            </c:spPr>
          </c:bandFmt>
          <c:bandFmt>
            <c:idx val="9"/>
            <c:spPr>
              <a:solidFill>
                <a:schemeClr val="accent1">
                  <a:shade val="50000"/>
                </a:schemeClr>
              </a:solidFill>
              <a:ln/>
              <a:effectLst/>
              <a:sp3d/>
            </c:spPr>
          </c:bandFmt>
          <c:bandFmt>
            <c:idx val="10"/>
            <c:spPr>
              <a:solidFill>
                <a:schemeClr val="accent1">
                  <a:shade val="50000"/>
                </a:schemeClr>
              </a:solidFill>
              <a:ln/>
              <a:effectLst/>
              <a:sp3d/>
            </c:spPr>
          </c:bandFmt>
          <c:bandFmt>
            <c:idx val="11"/>
            <c:spPr>
              <a:solidFill>
                <a:schemeClr val="accent1">
                  <a:shade val="50000"/>
                </a:schemeClr>
              </a:solidFill>
              <a:ln/>
              <a:effectLst/>
              <a:sp3d/>
            </c:spPr>
          </c:bandFmt>
          <c:bandFmt>
            <c:idx val="12"/>
            <c:spPr>
              <a:solidFill>
                <a:schemeClr val="accent1">
                  <a:shade val="50000"/>
                </a:schemeClr>
              </a:solidFill>
              <a:ln/>
              <a:effectLst/>
              <a:sp3d/>
            </c:spPr>
          </c:bandFmt>
          <c:bandFmt>
            <c:idx val="13"/>
            <c:spPr>
              <a:solidFill>
                <a:schemeClr val="accent1">
                  <a:shade val="50000"/>
                </a:schemeClr>
              </a:solidFill>
              <a:ln/>
              <a:effectLst/>
              <a:sp3d/>
            </c:spPr>
          </c:bandFmt>
          <c:bandFmt>
            <c:idx val="14"/>
            <c:spPr>
              <a:solidFill>
                <a:schemeClr val="accent1">
                  <a:shade val="50000"/>
                </a:schemeClr>
              </a:solidFill>
              <a:ln/>
              <a:effectLst/>
              <a:sp3d/>
            </c:spPr>
          </c:bandFmt>
        </c:bandFmts>
        <c:axId val="2108752176"/>
        <c:axId val="2108742192"/>
        <c:axId val="238840320"/>
      </c:surface3DChart>
      <c:catAx>
        <c:axId val="210875217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/>
                  <a:t>LHSV (jam-1)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</c:title>
        <c:numFmt formatCode="#\ ?/?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id-ID"/>
          </a:p>
        </c:txPr>
        <c:crossAx val="2108742192"/>
        <c:crossesAt val="-10"/>
        <c:auto val="1"/>
        <c:lblAlgn val="ctr"/>
        <c:lblOffset val="100"/>
        <c:noMultiLvlLbl val="0"/>
      </c:catAx>
      <c:valAx>
        <c:axId val="2108742192"/>
        <c:scaling>
          <c:orientation val="minMax"/>
          <c:max val="1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prstDash val="solid"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/>
                  <a:t>Konversi LA (%)</a:t>
                </a:r>
                <a:endParaRPr lang="id-ID"/>
              </a:p>
            </c:rich>
          </c:tx>
          <c:overlay val="0"/>
          <c:spPr>
            <a:noFill/>
            <a:ln>
              <a:noFill/>
            </a:ln>
            <a:effectLst/>
          </c:spPr>
        </c:title>
        <c:numFmt formatCode="#,##0" sourceLinked="0"/>
        <c:majorTickMark val="none"/>
        <c:minorTickMark val="none"/>
        <c:tickLblPos val="nextTo"/>
        <c:spPr>
          <a:noFill/>
          <a:ln w="6350" cap="flat" cmpd="sng" algn="ctr">
            <a:noFill/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id-ID"/>
          </a:p>
        </c:txPr>
        <c:crossAx val="2108752176"/>
        <c:crosses val="autoZero"/>
        <c:crossBetween val="between"/>
      </c:valAx>
      <c:serAx>
        <c:axId val="238840320"/>
        <c:scaling>
          <c:orientation val="minMax"/>
        </c:scaling>
        <c:delete val="0"/>
        <c:axPos val="b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/>
                  <a:t>Temperatur inlet (K)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</c:title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id-ID"/>
          </a:p>
        </c:txPr>
        <c:crossAx val="2108742192"/>
        <c:crossesAt val="-10"/>
        <c:tickLblSkip val="3"/>
      </c:serAx>
      <c:spPr>
        <a:noFill/>
        <a:ln>
          <a:noFill/>
        </a:ln>
        <a:effectLst/>
      </c:spPr>
    </c:plotArea>
    <c:plotVisOnly val="1"/>
    <c:dispBlanksAs val="zero"/>
    <c:showDLblsOverMax val="0"/>
    <c:extLst/>
  </c:chart>
  <c:spPr>
    <a:noFill/>
    <a:ln w="6350" cap="flat" cmpd="sng" algn="ctr">
      <a:noFill/>
      <a:prstDash val="solid"/>
      <a:round/>
    </a:ln>
    <a:effectLst/>
  </c:spPr>
  <c:txPr>
    <a:bodyPr/>
    <a:lstStyle/>
    <a:p>
      <a:pPr>
        <a:defRPr sz="1100" b="0">
          <a:solidFill>
            <a:schemeClr val="tx1"/>
          </a:solidFill>
          <a:latin typeface="Times New Roman" panose="02020603050405020304" pitchFamily="18" charset="0"/>
          <a:cs typeface="Times New Roman" panose="02020603050405020304" pitchFamily="18" charset="0"/>
        </a:defRPr>
      </a:pPr>
      <a:endParaRPr lang="id-ID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autoTitleDeleted val="1"/>
    <c:view3D>
      <c:rotX val="15"/>
      <c:rotY val="20"/>
      <c:depthPercent val="100"/>
      <c:rAngAx val="1"/>
    </c:view3D>
    <c:floor>
      <c:thickness val="0"/>
      <c:spPr>
        <a:noFill/>
        <a:ln w="15875" cap="flat" cmpd="sng" algn="ctr">
          <a:solidFill>
            <a:schemeClr val="tx1"/>
          </a:solidFill>
          <a:prstDash val="solid"/>
          <a:round/>
        </a:ln>
        <a:effectLst/>
        <a:sp3d/>
      </c:spPr>
    </c:floor>
    <c:sideWall>
      <c:thickness val="0"/>
      <c:spPr>
        <a:noFill/>
        <a:ln w="15875">
          <a:solidFill>
            <a:schemeClr val="tx1"/>
          </a:solidFill>
        </a:ln>
        <a:effectLst/>
        <a:sp3d/>
      </c:spPr>
    </c:sideWall>
    <c:backWall>
      <c:thickness val="0"/>
      <c:spPr>
        <a:noFill/>
        <a:ln w="15875">
          <a:solidFill>
            <a:schemeClr val="tx1"/>
          </a:solidFill>
        </a:ln>
        <a:effectLst/>
        <a:sp3d/>
      </c:spPr>
    </c:backWall>
    <c:plotArea>
      <c:layout/>
      <c:surface3DChart>
        <c:wireframe val="0"/>
        <c:ser>
          <c:idx val="0"/>
          <c:order val="0"/>
          <c:tx>
            <c:strRef>
              <c:f>'Variasi T-LHSV'!$K$5</c:f>
              <c:strCache>
                <c:ptCount val="1"/>
                <c:pt idx="0">
                  <c:v> 1/6</c:v>
                </c:pt>
              </c:strCache>
            </c:strRef>
          </c:tx>
          <c:spPr>
            <a:solidFill>
              <a:schemeClr val="accent2">
                <a:tint val="48000"/>
              </a:schemeClr>
            </a:solidFill>
            <a:ln/>
            <a:effectLst/>
            <a:sp3d/>
          </c:spPr>
          <c:cat>
            <c:numRef>
              <c:f>'Variasi T-LHSV'!$L$4:$R$4</c:f>
              <c:numCache>
                <c:formatCode>General</c:formatCode>
                <c:ptCount val="7"/>
                <c:pt idx="0">
                  <c:v>553</c:v>
                </c:pt>
                <c:pt idx="1">
                  <c:v>563</c:v>
                </c:pt>
                <c:pt idx="2">
                  <c:v>573</c:v>
                </c:pt>
                <c:pt idx="3">
                  <c:v>583</c:v>
                </c:pt>
                <c:pt idx="4">
                  <c:v>593</c:v>
                </c:pt>
                <c:pt idx="5">
                  <c:v>603</c:v>
                </c:pt>
                <c:pt idx="6">
                  <c:v>613</c:v>
                </c:pt>
              </c:numCache>
            </c:numRef>
          </c:cat>
          <c:val>
            <c:numRef>
              <c:f>'Variasi T-LHSV'!$L$5:$R$5</c:f>
              <c:numCache>
                <c:formatCode>0.000</c:formatCode>
                <c:ptCount val="7"/>
                <c:pt idx="0">
                  <c:v>37.8923436965433</c:v>
                </c:pt>
                <c:pt idx="1">
                  <c:v>36.972004613439502</c:v>
                </c:pt>
                <c:pt idx="2">
                  <c:v>36.0811947193083</c:v>
                </c:pt>
                <c:pt idx="3">
                  <c:v>35.219556134656401</c:v>
                </c:pt>
                <c:pt idx="4">
                  <c:v>34.386610528242798</c:v>
                </c:pt>
                <c:pt idx="5">
                  <c:v>33.5817752004507</c:v>
                </c:pt>
                <c:pt idx="6">
                  <c:v>32.804390267131801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EC0-4012-84FF-1FBFFFDFA160}"/>
            </c:ext>
          </c:extLst>
        </c:ser>
        <c:ser>
          <c:idx val="1"/>
          <c:order val="1"/>
          <c:tx>
            <c:strRef>
              <c:f>'Variasi T-LHSV'!$K$6</c:f>
              <c:strCache>
                <c:ptCount val="1"/>
                <c:pt idx="0">
                  <c:v> 1/4</c:v>
                </c:pt>
              </c:strCache>
            </c:strRef>
          </c:tx>
          <c:spPr>
            <a:solidFill>
              <a:schemeClr val="accent2">
                <a:tint val="65000"/>
              </a:schemeClr>
            </a:solidFill>
            <a:ln/>
            <a:effectLst/>
            <a:sp3d/>
          </c:spPr>
          <c:cat>
            <c:numRef>
              <c:f>'Variasi T-LHSV'!$L$4:$R$4</c:f>
              <c:numCache>
                <c:formatCode>General</c:formatCode>
                <c:ptCount val="7"/>
                <c:pt idx="0">
                  <c:v>553</c:v>
                </c:pt>
                <c:pt idx="1">
                  <c:v>563</c:v>
                </c:pt>
                <c:pt idx="2">
                  <c:v>573</c:v>
                </c:pt>
                <c:pt idx="3">
                  <c:v>583</c:v>
                </c:pt>
                <c:pt idx="4">
                  <c:v>593</c:v>
                </c:pt>
                <c:pt idx="5">
                  <c:v>603</c:v>
                </c:pt>
                <c:pt idx="6">
                  <c:v>613</c:v>
                </c:pt>
              </c:numCache>
            </c:numRef>
          </c:cat>
          <c:val>
            <c:numRef>
              <c:f>'Variasi T-LHSV'!$L$6:$R$6</c:f>
              <c:numCache>
                <c:formatCode>0.000</c:formatCode>
                <c:ptCount val="7"/>
                <c:pt idx="0">
                  <c:v>37.892450648645102</c:v>
                </c:pt>
                <c:pt idx="1">
                  <c:v>36.9720447834653</c:v>
                </c:pt>
                <c:pt idx="2">
                  <c:v>36.081209127180202</c:v>
                </c:pt>
                <c:pt idx="3">
                  <c:v>35.219561052549899</c:v>
                </c:pt>
                <c:pt idx="4">
                  <c:v>34.386612122048597</c:v>
                </c:pt>
                <c:pt idx="5">
                  <c:v>33.581775692026099</c:v>
                </c:pt>
                <c:pt idx="6">
                  <c:v>32.804390410101597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EC0-4012-84FF-1FBFFFDFA160}"/>
            </c:ext>
          </c:extLst>
        </c:ser>
        <c:ser>
          <c:idx val="2"/>
          <c:order val="2"/>
          <c:tx>
            <c:strRef>
              <c:f>'Variasi T-LHSV'!$K$7</c:f>
              <c:strCache>
                <c:ptCount val="1"/>
                <c:pt idx="0">
                  <c:v> 1/3</c:v>
                </c:pt>
              </c:strCache>
            </c:strRef>
          </c:tx>
          <c:spPr>
            <a:solidFill>
              <a:schemeClr val="accent2">
                <a:tint val="83000"/>
              </a:schemeClr>
            </a:solidFill>
            <a:ln/>
            <a:effectLst/>
            <a:sp3d/>
          </c:spPr>
          <c:cat>
            <c:numRef>
              <c:f>'Variasi T-LHSV'!$L$4:$R$4</c:f>
              <c:numCache>
                <c:formatCode>General</c:formatCode>
                <c:ptCount val="7"/>
                <c:pt idx="0">
                  <c:v>553</c:v>
                </c:pt>
                <c:pt idx="1">
                  <c:v>563</c:v>
                </c:pt>
                <c:pt idx="2">
                  <c:v>573</c:v>
                </c:pt>
                <c:pt idx="3">
                  <c:v>583</c:v>
                </c:pt>
                <c:pt idx="4">
                  <c:v>593</c:v>
                </c:pt>
                <c:pt idx="5">
                  <c:v>603</c:v>
                </c:pt>
                <c:pt idx="6">
                  <c:v>613</c:v>
                </c:pt>
              </c:numCache>
            </c:numRef>
          </c:cat>
          <c:val>
            <c:numRef>
              <c:f>'Variasi T-LHSV'!$L$7:$R$7</c:f>
              <c:numCache>
                <c:formatCode>0.000</c:formatCode>
                <c:ptCount val="7"/>
                <c:pt idx="0">
                  <c:v>37.894736508860802</c:v>
                </c:pt>
                <c:pt idx="1">
                  <c:v>36.973092619940303</c:v>
                </c:pt>
                <c:pt idx="2">
                  <c:v>36.081674569881002</c:v>
                </c:pt>
                <c:pt idx="3">
                  <c:v>35.219760706562802</c:v>
                </c:pt>
                <c:pt idx="4">
                  <c:v>34.386694566031103</c:v>
                </c:pt>
                <c:pt idx="5">
                  <c:v>33.581808367014197</c:v>
                </c:pt>
                <c:pt idx="6">
                  <c:v>32.804402807722099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EC0-4012-84FF-1FBFFFDFA160}"/>
            </c:ext>
          </c:extLst>
        </c:ser>
        <c:ser>
          <c:idx val="3"/>
          <c:order val="3"/>
          <c:tx>
            <c:strRef>
              <c:f>'Variasi T-LHSV'!$K$8</c:f>
              <c:strCache>
                <c:ptCount val="1"/>
                <c:pt idx="0">
                  <c:v> 1/2</c:v>
                </c:pt>
              </c:strCache>
            </c:strRef>
          </c:tx>
          <c:spPr>
            <a:solidFill>
              <a:schemeClr val="accent2"/>
            </a:solidFill>
            <a:ln/>
            <a:effectLst/>
            <a:sp3d/>
          </c:spPr>
          <c:cat>
            <c:numRef>
              <c:f>'Variasi T-LHSV'!$L$4:$R$4</c:f>
              <c:numCache>
                <c:formatCode>General</c:formatCode>
                <c:ptCount val="7"/>
                <c:pt idx="0">
                  <c:v>553</c:v>
                </c:pt>
                <c:pt idx="1">
                  <c:v>563</c:v>
                </c:pt>
                <c:pt idx="2">
                  <c:v>573</c:v>
                </c:pt>
                <c:pt idx="3">
                  <c:v>583</c:v>
                </c:pt>
                <c:pt idx="4">
                  <c:v>593</c:v>
                </c:pt>
                <c:pt idx="5">
                  <c:v>603</c:v>
                </c:pt>
                <c:pt idx="6">
                  <c:v>613</c:v>
                </c:pt>
              </c:numCache>
            </c:numRef>
          </c:cat>
          <c:val>
            <c:numRef>
              <c:f>'Variasi T-LHSV'!$L$8:$R$8</c:f>
              <c:numCache>
                <c:formatCode>0.000</c:formatCode>
                <c:ptCount val="7"/>
                <c:pt idx="0">
                  <c:v>37.9452666429614</c:v>
                </c:pt>
                <c:pt idx="1">
                  <c:v>37.001277683774802</c:v>
                </c:pt>
                <c:pt idx="2">
                  <c:v>36.097113311238303</c:v>
                </c:pt>
                <c:pt idx="3">
                  <c:v>35.228047732903597</c:v>
                </c:pt>
                <c:pt idx="4">
                  <c:v>34.391043972612202</c:v>
                </c:pt>
                <c:pt idx="5">
                  <c:v>33.584035676803097</c:v>
                </c:pt>
                <c:pt idx="6">
                  <c:v>32.805513436182302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4EC0-4012-84FF-1FBFFFDFA160}"/>
            </c:ext>
          </c:extLst>
        </c:ser>
        <c:ser>
          <c:idx val="4"/>
          <c:order val="4"/>
          <c:tx>
            <c:strRef>
              <c:f>'Variasi T-LHSV'!$K$9</c:f>
              <c:strCache>
                <c:ptCount val="1"/>
                <c:pt idx="0">
                  <c:v> 2/3</c:v>
                </c:pt>
              </c:strCache>
            </c:strRef>
          </c:tx>
          <c:spPr>
            <a:solidFill>
              <a:schemeClr val="accent2">
                <a:shade val="82000"/>
              </a:schemeClr>
            </a:solidFill>
            <a:ln/>
            <a:effectLst/>
            <a:sp3d/>
          </c:spPr>
          <c:cat>
            <c:numRef>
              <c:f>'Variasi T-LHSV'!$L$4:$R$4</c:f>
              <c:numCache>
                <c:formatCode>General</c:formatCode>
                <c:ptCount val="7"/>
                <c:pt idx="0">
                  <c:v>553</c:v>
                </c:pt>
                <c:pt idx="1">
                  <c:v>563</c:v>
                </c:pt>
                <c:pt idx="2">
                  <c:v>573</c:v>
                </c:pt>
                <c:pt idx="3">
                  <c:v>583</c:v>
                </c:pt>
                <c:pt idx="4">
                  <c:v>593</c:v>
                </c:pt>
                <c:pt idx="5">
                  <c:v>603</c:v>
                </c:pt>
                <c:pt idx="6">
                  <c:v>613</c:v>
                </c:pt>
              </c:numCache>
            </c:numRef>
          </c:cat>
          <c:val>
            <c:numRef>
              <c:f>'Variasi T-LHSV'!$L$9:$R$9</c:f>
              <c:numCache>
                <c:formatCode>0.000</c:formatCode>
                <c:ptCount val="7"/>
                <c:pt idx="0">
                  <c:v>38.133078697463702</c:v>
                </c:pt>
                <c:pt idx="1">
                  <c:v>37.120618347845401</c:v>
                </c:pt>
                <c:pt idx="2">
                  <c:v>36.171641060190098</c:v>
                </c:pt>
                <c:pt idx="3">
                  <c:v>35.273803535096803</c:v>
                </c:pt>
                <c:pt idx="4">
                  <c:v>34.418645899377204</c:v>
                </c:pt>
                <c:pt idx="5">
                  <c:v>33.600379794795003</c:v>
                </c:pt>
                <c:pt idx="6">
                  <c:v>32.815001253641803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4EC0-4012-84FF-1FBFFFDFA160}"/>
            </c:ext>
          </c:extLst>
        </c:ser>
        <c:ser>
          <c:idx val="5"/>
          <c:order val="5"/>
          <c:tx>
            <c:strRef>
              <c:f>'Variasi T-LHSV'!$K$10</c:f>
              <c:strCache>
                <c:ptCount val="1"/>
                <c:pt idx="0">
                  <c:v> 5/6</c:v>
                </c:pt>
              </c:strCache>
            </c:strRef>
          </c:tx>
          <c:spPr>
            <a:solidFill>
              <a:schemeClr val="accent2">
                <a:shade val="65000"/>
              </a:schemeClr>
            </a:solidFill>
            <a:ln/>
            <a:effectLst/>
            <a:sp3d/>
          </c:spPr>
          <c:cat>
            <c:numRef>
              <c:f>'Variasi T-LHSV'!$L$4:$R$4</c:f>
              <c:numCache>
                <c:formatCode>General</c:formatCode>
                <c:ptCount val="7"/>
                <c:pt idx="0">
                  <c:v>553</c:v>
                </c:pt>
                <c:pt idx="1">
                  <c:v>563</c:v>
                </c:pt>
                <c:pt idx="2">
                  <c:v>573</c:v>
                </c:pt>
                <c:pt idx="3">
                  <c:v>583</c:v>
                </c:pt>
                <c:pt idx="4">
                  <c:v>593</c:v>
                </c:pt>
                <c:pt idx="5">
                  <c:v>603</c:v>
                </c:pt>
                <c:pt idx="6">
                  <c:v>613</c:v>
                </c:pt>
              </c:numCache>
            </c:numRef>
          </c:cat>
          <c:val>
            <c:numRef>
              <c:f>'Variasi T-LHSV'!$L$10:$R$10</c:f>
              <c:numCache>
                <c:formatCode>0.000</c:formatCode>
                <c:ptCount val="7"/>
                <c:pt idx="0">
                  <c:v>38.462557506515601</c:v>
                </c:pt>
                <c:pt idx="1">
                  <c:v>37.352839012056101</c:v>
                </c:pt>
                <c:pt idx="2">
                  <c:v>36.331620139167001</c:v>
                </c:pt>
                <c:pt idx="3">
                  <c:v>35.381878864959802</c:v>
                </c:pt>
                <c:pt idx="4">
                  <c:v>34.490369170950601</c:v>
                </c:pt>
                <c:pt idx="5">
                  <c:v>33.6471723329905</c:v>
                </c:pt>
                <c:pt idx="6">
                  <c:v>32.845012095832502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4EC0-4012-84FF-1FBFFFDFA160}"/>
            </c:ext>
          </c:extLst>
        </c:ser>
        <c:ser>
          <c:idx val="6"/>
          <c:order val="6"/>
          <c:tx>
            <c:strRef>
              <c:f>'Variasi T-LHSV'!$K$11</c:f>
              <c:strCache>
                <c:ptCount val="1"/>
                <c:pt idx="0">
                  <c:v>1    </c:v>
                </c:pt>
              </c:strCache>
            </c:strRef>
          </c:tx>
          <c:spPr>
            <a:solidFill>
              <a:schemeClr val="accent2">
                <a:shade val="47000"/>
              </a:schemeClr>
            </a:solidFill>
            <a:ln/>
            <a:effectLst/>
            <a:sp3d/>
          </c:spPr>
          <c:cat>
            <c:numRef>
              <c:f>'Variasi T-LHSV'!$L$4:$R$4</c:f>
              <c:numCache>
                <c:formatCode>General</c:formatCode>
                <c:ptCount val="7"/>
                <c:pt idx="0">
                  <c:v>553</c:v>
                </c:pt>
                <c:pt idx="1">
                  <c:v>563</c:v>
                </c:pt>
                <c:pt idx="2">
                  <c:v>573</c:v>
                </c:pt>
                <c:pt idx="3">
                  <c:v>583</c:v>
                </c:pt>
                <c:pt idx="4">
                  <c:v>593</c:v>
                </c:pt>
                <c:pt idx="5">
                  <c:v>603</c:v>
                </c:pt>
                <c:pt idx="6">
                  <c:v>613</c:v>
                </c:pt>
              </c:numCache>
            </c:numRef>
          </c:cat>
          <c:val>
            <c:numRef>
              <c:f>'Variasi T-LHSV'!$L$11:$R$11</c:f>
              <c:numCache>
                <c:formatCode>0.000</c:formatCode>
                <c:ptCount val="7"/>
                <c:pt idx="0">
                  <c:v>38.863499406395597</c:v>
                </c:pt>
                <c:pt idx="1">
                  <c:v>37.661140703648798</c:v>
                </c:pt>
                <c:pt idx="2">
                  <c:v>36.561929312939803</c:v>
                </c:pt>
                <c:pt idx="3">
                  <c:v>35.549821975376098</c:v>
                </c:pt>
                <c:pt idx="4">
                  <c:v>34.6103300380096</c:v>
                </c:pt>
                <c:pt idx="5">
                  <c:v>33.7313005426007</c:v>
                </c:pt>
                <c:pt idx="6">
                  <c:v>32.903015129966001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4EC0-4012-84FF-1FBFFFDFA160}"/>
            </c:ext>
          </c:extLst>
        </c:ser>
        <c:bandFmts>
          <c:bandFmt>
            <c:idx val="0"/>
            <c:spPr>
              <a:solidFill>
                <a:schemeClr val="accent2">
                  <a:tint val="46000"/>
                </a:schemeClr>
              </a:solidFill>
              <a:ln/>
              <a:effectLst/>
              <a:sp3d/>
            </c:spPr>
          </c:bandFmt>
          <c:bandFmt>
            <c:idx val="1"/>
            <c:spPr>
              <a:solidFill>
                <a:schemeClr val="accent2">
                  <a:tint val="62000"/>
                </a:schemeClr>
              </a:solidFill>
              <a:ln/>
              <a:effectLst/>
              <a:sp3d/>
            </c:spPr>
          </c:bandFmt>
          <c:bandFmt>
            <c:idx val="2"/>
            <c:spPr>
              <a:solidFill>
                <a:schemeClr val="accent2">
                  <a:tint val="77000"/>
                </a:schemeClr>
              </a:solidFill>
              <a:ln/>
              <a:effectLst/>
              <a:sp3d/>
            </c:spPr>
          </c:bandFmt>
          <c:bandFmt>
            <c:idx val="3"/>
            <c:spPr>
              <a:solidFill>
                <a:schemeClr val="accent2">
                  <a:tint val="93000"/>
                </a:schemeClr>
              </a:solidFill>
              <a:ln/>
              <a:effectLst/>
              <a:sp3d/>
            </c:spPr>
          </c:bandFmt>
          <c:bandFmt>
            <c:idx val="4"/>
            <c:spPr>
              <a:solidFill>
                <a:schemeClr val="accent2">
                  <a:shade val="92000"/>
                </a:schemeClr>
              </a:solidFill>
              <a:ln/>
              <a:effectLst/>
              <a:sp3d/>
            </c:spPr>
          </c:bandFmt>
          <c:bandFmt>
            <c:idx val="5"/>
            <c:spPr>
              <a:solidFill>
                <a:schemeClr val="accent2">
                  <a:shade val="76000"/>
                </a:schemeClr>
              </a:solidFill>
              <a:ln/>
              <a:effectLst/>
              <a:sp3d/>
            </c:spPr>
          </c:bandFmt>
          <c:bandFmt>
            <c:idx val="6"/>
            <c:spPr>
              <a:solidFill>
                <a:schemeClr val="accent2">
                  <a:shade val="61000"/>
                </a:schemeClr>
              </a:solidFill>
              <a:ln/>
              <a:effectLst/>
              <a:sp3d/>
            </c:spPr>
          </c:bandFmt>
          <c:bandFmt>
            <c:idx val="7"/>
            <c:spPr>
              <a:solidFill>
                <a:schemeClr val="accent2">
                  <a:shade val="45000"/>
                </a:schemeClr>
              </a:solidFill>
              <a:ln/>
              <a:effectLst/>
              <a:sp3d/>
            </c:spPr>
          </c:bandFmt>
          <c:bandFmt>
            <c:idx val="8"/>
            <c:spPr>
              <a:solidFill>
                <a:schemeClr val="accent2">
                  <a:shade val="45000"/>
                </a:schemeClr>
              </a:solidFill>
              <a:ln/>
              <a:effectLst/>
              <a:sp3d/>
            </c:spPr>
          </c:bandFmt>
          <c:bandFmt>
            <c:idx val="9"/>
            <c:spPr>
              <a:solidFill>
                <a:schemeClr val="accent2">
                  <a:shade val="45000"/>
                </a:schemeClr>
              </a:solidFill>
              <a:ln/>
              <a:effectLst/>
              <a:sp3d/>
            </c:spPr>
          </c:bandFmt>
          <c:bandFmt>
            <c:idx val="10"/>
            <c:spPr>
              <a:solidFill>
                <a:schemeClr val="accent2">
                  <a:shade val="45000"/>
                </a:schemeClr>
              </a:solidFill>
              <a:ln/>
              <a:effectLst/>
              <a:sp3d/>
            </c:spPr>
          </c:bandFmt>
          <c:bandFmt>
            <c:idx val="11"/>
            <c:spPr>
              <a:solidFill>
                <a:schemeClr val="accent2">
                  <a:shade val="45000"/>
                </a:schemeClr>
              </a:solidFill>
              <a:ln/>
              <a:effectLst/>
              <a:sp3d/>
            </c:spPr>
          </c:bandFmt>
          <c:bandFmt>
            <c:idx val="12"/>
            <c:spPr>
              <a:solidFill>
                <a:schemeClr val="accent2">
                  <a:shade val="45000"/>
                </a:schemeClr>
              </a:solidFill>
              <a:ln/>
              <a:effectLst/>
              <a:sp3d/>
            </c:spPr>
          </c:bandFmt>
          <c:bandFmt>
            <c:idx val="13"/>
            <c:spPr>
              <a:solidFill>
                <a:schemeClr val="accent2">
                  <a:shade val="45000"/>
                </a:schemeClr>
              </a:solidFill>
              <a:ln/>
              <a:effectLst/>
              <a:sp3d/>
            </c:spPr>
          </c:bandFmt>
          <c:bandFmt>
            <c:idx val="14"/>
            <c:spPr>
              <a:solidFill>
                <a:schemeClr val="accent2">
                  <a:shade val="45000"/>
                </a:schemeClr>
              </a:solidFill>
              <a:ln/>
              <a:effectLst/>
              <a:sp3d/>
            </c:spPr>
          </c:bandFmt>
        </c:bandFmts>
        <c:axId val="2108752176"/>
        <c:axId val="2108742192"/>
        <c:axId val="238840320"/>
      </c:surface3DChart>
      <c:catAx>
        <c:axId val="2108752176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Temperatur inlet (K)</a:t>
                </a:r>
                <a:endParaRPr lang="id-ID"/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prstDash val="solid"/>
            <a:round/>
          </a:ln>
          <a:effectLst/>
        </c:spPr>
        <c:txPr>
          <a:bodyPr rot="-60000000" vert="horz"/>
          <a:lstStyle/>
          <a:p>
            <a:pPr>
              <a:defRPr/>
            </a:pPr>
            <a:endParaRPr lang="id-ID"/>
          </a:p>
        </c:txPr>
        <c:crossAx val="2108742192"/>
        <c:crossesAt val="-10"/>
        <c:auto val="1"/>
        <c:lblAlgn val="ctr"/>
        <c:lblOffset val="100"/>
        <c:noMultiLvlLbl val="0"/>
      </c:catAx>
      <c:valAx>
        <c:axId val="2108742192"/>
        <c:scaling>
          <c:orientation val="minMax"/>
          <c:min val="32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prstDash val="solid"/>
              <a:round/>
            </a:ln>
            <a:effectLst/>
          </c:spPr>
        </c:majorGridlines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Selektivitas HDO (%)</a:t>
                </a:r>
                <a:endParaRPr lang="id-ID"/>
              </a:p>
            </c:rich>
          </c:tx>
          <c:overlay val="0"/>
        </c:title>
        <c:numFmt formatCode="#,##0" sourceLinked="0"/>
        <c:majorTickMark val="none"/>
        <c:minorTickMark val="none"/>
        <c:tickLblPos val="nextTo"/>
        <c:spPr>
          <a:noFill/>
          <a:ln w="6350" cap="flat" cmpd="sng" algn="ctr">
            <a:noFill/>
            <a:prstDash val="solid"/>
            <a:round/>
          </a:ln>
          <a:effectLst/>
        </c:spPr>
        <c:txPr>
          <a:bodyPr rot="-60000000" vert="horz"/>
          <a:lstStyle/>
          <a:p>
            <a:pPr>
              <a:defRPr/>
            </a:pPr>
            <a:endParaRPr lang="id-ID"/>
          </a:p>
        </c:txPr>
        <c:crossAx val="2108752176"/>
        <c:crosses val="autoZero"/>
        <c:crossBetween val="between"/>
      </c:valAx>
      <c:serAx>
        <c:axId val="238840320"/>
        <c:scaling>
          <c:orientation val="minMax"/>
        </c:scaling>
        <c:delete val="0"/>
        <c:axPos val="b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LHSV (jam-1)</a:t>
                </a:r>
                <a:endParaRPr lang="id-ID"/>
              </a:p>
            </c:rich>
          </c:tx>
          <c:overlay val="0"/>
        </c:title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prstDash val="solid"/>
            <a:round/>
          </a:ln>
          <a:effectLst/>
        </c:spPr>
        <c:txPr>
          <a:bodyPr rot="-60000000" vert="horz"/>
          <a:lstStyle/>
          <a:p>
            <a:pPr>
              <a:defRPr/>
            </a:pPr>
            <a:endParaRPr lang="id-ID"/>
          </a:p>
        </c:txPr>
        <c:crossAx val="2108742192"/>
        <c:crossesAt val="-10"/>
        <c:tickLblSkip val="3"/>
      </c:serAx>
      <c:spPr>
        <a:noFill/>
        <a:ln>
          <a:noFill/>
        </a:ln>
        <a:effectLst/>
      </c:spPr>
    </c:plotArea>
    <c:plotVisOnly val="1"/>
    <c:dispBlanksAs val="zero"/>
    <c:showDLblsOverMax val="0"/>
    <c:extLst/>
  </c:chart>
  <c:spPr>
    <a:noFill/>
    <a:ln w="6350" cap="flat" cmpd="sng" algn="ctr">
      <a:noFill/>
      <a:prstDash val="solid"/>
      <a:round/>
    </a:ln>
    <a:effectLst/>
  </c:spPr>
  <c:txPr>
    <a:bodyPr/>
    <a:lstStyle/>
    <a:p>
      <a:pPr>
        <a:defRPr sz="1100" b="0">
          <a:solidFill>
            <a:schemeClr val="tx1"/>
          </a:solidFill>
          <a:latin typeface="Times New Roman" panose="02020603050405020304" pitchFamily="18" charset="0"/>
          <a:cs typeface="Times New Roman" panose="02020603050405020304" pitchFamily="18" charset="0"/>
        </a:defRPr>
      </a:pPr>
      <a:endParaRPr lang="id-ID"/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autoTitleDeleted val="1"/>
    <c:view3D>
      <c:rotX val="15"/>
      <c:rotY val="20"/>
      <c:depthPercent val="100"/>
      <c:rAngAx val="0"/>
      <c:perspective val="0"/>
    </c:view3D>
    <c:floor>
      <c:thickness val="0"/>
      <c:spPr>
        <a:noFill/>
        <a:ln w="15875" cap="flat" cmpd="sng" algn="ctr">
          <a:solidFill>
            <a:schemeClr val="tx1"/>
          </a:solidFill>
          <a:prstDash val="solid"/>
          <a:round/>
        </a:ln>
        <a:effectLst/>
        <a:sp3d/>
      </c:spPr>
    </c:floor>
    <c:sideWall>
      <c:thickness val="0"/>
      <c:spPr>
        <a:noFill/>
        <a:ln w="15875">
          <a:solidFill>
            <a:schemeClr val="tx1"/>
          </a:solidFill>
        </a:ln>
        <a:effectLst/>
        <a:sp3d/>
      </c:spPr>
    </c:sideWall>
    <c:backWall>
      <c:thickness val="0"/>
      <c:spPr>
        <a:noFill/>
        <a:ln w="15875">
          <a:solidFill>
            <a:schemeClr val="tx1"/>
          </a:solidFill>
        </a:ln>
        <a:effectLst/>
        <a:sp3d/>
      </c:spPr>
    </c:backWall>
    <c:plotArea>
      <c:layout/>
      <c:surface3DChart>
        <c:wireframe val="0"/>
        <c:ser>
          <c:idx val="0"/>
          <c:order val="0"/>
          <c:tx>
            <c:strRef>
              <c:f>'Variasi T-LHSV'!$T$16</c:f>
              <c:strCache>
                <c:ptCount val="1"/>
                <c:pt idx="0">
                  <c:v> 1/6</c:v>
                </c:pt>
              </c:strCache>
            </c:strRef>
          </c:tx>
          <c:spPr>
            <a:solidFill>
              <a:schemeClr val="accent2">
                <a:tint val="48000"/>
              </a:schemeClr>
            </a:solidFill>
            <a:ln/>
            <a:effectLst/>
            <a:sp3d/>
          </c:spPr>
          <c:cat>
            <c:numRef>
              <c:f>'Variasi T-LHSV'!$U$15:$AA$15</c:f>
              <c:numCache>
                <c:formatCode>General</c:formatCode>
                <c:ptCount val="7"/>
                <c:pt idx="0">
                  <c:v>553</c:v>
                </c:pt>
                <c:pt idx="1">
                  <c:v>563</c:v>
                </c:pt>
                <c:pt idx="2">
                  <c:v>573</c:v>
                </c:pt>
                <c:pt idx="3">
                  <c:v>583</c:v>
                </c:pt>
                <c:pt idx="4">
                  <c:v>593</c:v>
                </c:pt>
                <c:pt idx="5">
                  <c:v>603</c:v>
                </c:pt>
                <c:pt idx="6">
                  <c:v>613</c:v>
                </c:pt>
              </c:numCache>
            </c:numRef>
          </c:cat>
          <c:val>
            <c:numRef>
              <c:f>'Variasi T-LHSV'!$U$16:$AA$16</c:f>
              <c:numCache>
                <c:formatCode>0.00</c:formatCode>
                <c:ptCount val="7"/>
                <c:pt idx="0">
                  <c:v>7.7546564335523342</c:v>
                </c:pt>
                <c:pt idx="1">
                  <c:v>5.1374860296555154</c:v>
                </c:pt>
                <c:pt idx="2">
                  <c:v>2.6042859015652677</c:v>
                </c:pt>
                <c:pt idx="3">
                  <c:v>0.15403985956328131</c:v>
                </c:pt>
                <c:pt idx="4">
                  <c:v>-2.2146119237632726</c:v>
                </c:pt>
                <c:pt idx="5">
                  <c:v>-4.5033264318897723</c:v>
                </c:pt>
                <c:pt idx="6">
                  <c:v>-6.7139801269546249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614-424A-ABC8-7BA25B72A9BC}"/>
            </c:ext>
          </c:extLst>
        </c:ser>
        <c:ser>
          <c:idx val="1"/>
          <c:order val="1"/>
          <c:tx>
            <c:strRef>
              <c:f>'Variasi T-LHSV'!$T$17</c:f>
              <c:strCache>
                <c:ptCount val="1"/>
                <c:pt idx="0">
                  <c:v> 1/4</c:v>
                </c:pt>
              </c:strCache>
            </c:strRef>
          </c:tx>
          <c:spPr>
            <a:solidFill>
              <a:schemeClr val="accent2">
                <a:tint val="65000"/>
              </a:schemeClr>
            </a:solidFill>
            <a:ln/>
            <a:effectLst/>
            <a:sp3d/>
          </c:spPr>
          <c:cat>
            <c:numRef>
              <c:f>'Variasi T-LHSV'!$U$15:$AA$15</c:f>
              <c:numCache>
                <c:formatCode>General</c:formatCode>
                <c:ptCount val="7"/>
                <c:pt idx="0">
                  <c:v>553</c:v>
                </c:pt>
                <c:pt idx="1">
                  <c:v>563</c:v>
                </c:pt>
                <c:pt idx="2">
                  <c:v>573</c:v>
                </c:pt>
                <c:pt idx="3">
                  <c:v>583</c:v>
                </c:pt>
                <c:pt idx="4">
                  <c:v>593</c:v>
                </c:pt>
                <c:pt idx="5">
                  <c:v>603</c:v>
                </c:pt>
                <c:pt idx="6">
                  <c:v>613</c:v>
                </c:pt>
              </c:numCache>
            </c:numRef>
          </c:cat>
          <c:val>
            <c:numRef>
              <c:f>'Variasi T-LHSV'!$U$17:$AA$17</c:f>
              <c:numCache>
                <c:formatCode>0.00</c:formatCode>
                <c:ptCount val="7"/>
                <c:pt idx="0">
                  <c:v>7.7530667201765491</c:v>
                </c:pt>
                <c:pt idx="1">
                  <c:v>5.1368473748790979</c:v>
                </c:pt>
                <c:pt idx="2">
                  <c:v>2.6040411524297928</c:v>
                </c:pt>
                <c:pt idx="3">
                  <c:v>0.15395069441089512</c:v>
                </c:pt>
                <c:pt idx="4">
                  <c:v>-2.2146427281804852</c:v>
                </c:pt>
                <c:pt idx="5">
                  <c:v>-4.5033365380284334</c:v>
                </c:pt>
                <c:pt idx="6">
                  <c:v>-6.7139832343971415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614-424A-ABC8-7BA25B72A9BC}"/>
            </c:ext>
          </c:extLst>
        </c:ser>
        <c:ser>
          <c:idx val="2"/>
          <c:order val="2"/>
          <c:tx>
            <c:strRef>
              <c:f>'Variasi T-LHSV'!$T$18</c:f>
              <c:strCache>
                <c:ptCount val="1"/>
                <c:pt idx="0">
                  <c:v> 1/3</c:v>
                </c:pt>
              </c:strCache>
            </c:strRef>
          </c:tx>
          <c:spPr>
            <a:solidFill>
              <a:schemeClr val="accent2">
                <a:tint val="83000"/>
              </a:schemeClr>
            </a:solidFill>
            <a:ln/>
            <a:effectLst/>
            <a:sp3d/>
          </c:spPr>
          <c:cat>
            <c:numRef>
              <c:f>'Variasi T-LHSV'!$U$15:$AA$15</c:f>
              <c:numCache>
                <c:formatCode>General</c:formatCode>
                <c:ptCount val="7"/>
                <c:pt idx="0">
                  <c:v>553</c:v>
                </c:pt>
                <c:pt idx="1">
                  <c:v>563</c:v>
                </c:pt>
                <c:pt idx="2">
                  <c:v>573</c:v>
                </c:pt>
                <c:pt idx="3">
                  <c:v>583</c:v>
                </c:pt>
                <c:pt idx="4">
                  <c:v>593</c:v>
                </c:pt>
                <c:pt idx="5">
                  <c:v>603</c:v>
                </c:pt>
                <c:pt idx="6">
                  <c:v>613</c:v>
                </c:pt>
              </c:numCache>
            </c:numRef>
          </c:cat>
          <c:val>
            <c:numRef>
              <c:f>'Variasi T-LHSV'!$U$18:$AA$18</c:f>
              <c:numCache>
                <c:formatCode>0.00</c:formatCode>
                <c:ptCount val="7"/>
                <c:pt idx="0">
                  <c:v>7.7190867874436657</c:v>
                </c:pt>
                <c:pt idx="1">
                  <c:v>5.1201870179601299</c:v>
                </c:pt>
                <c:pt idx="2">
                  <c:v>2.5961339684624254</c:v>
                </c:pt>
                <c:pt idx="3">
                  <c:v>0.15033009964746863</c:v>
                </c:pt>
                <c:pt idx="4">
                  <c:v>-2.2162372228563139</c:v>
                </c:pt>
                <c:pt idx="5">
                  <c:v>-4.5040099641905247</c:v>
                </c:pt>
                <c:pt idx="6">
                  <c:v>-6.7142553150222595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614-424A-ABC8-7BA25B72A9BC}"/>
            </c:ext>
          </c:extLst>
        </c:ser>
        <c:ser>
          <c:idx val="3"/>
          <c:order val="3"/>
          <c:tx>
            <c:strRef>
              <c:f>'Variasi T-LHSV'!$T$19</c:f>
              <c:strCache>
                <c:ptCount val="1"/>
                <c:pt idx="0">
                  <c:v> 1/2</c:v>
                </c:pt>
              </c:strCache>
            </c:strRef>
          </c:tx>
          <c:spPr>
            <a:solidFill>
              <a:schemeClr val="accent2"/>
            </a:solidFill>
            <a:ln/>
            <a:effectLst/>
            <a:sp3d/>
          </c:spPr>
          <c:cat>
            <c:numRef>
              <c:f>'Variasi T-LHSV'!$U$15:$AA$15</c:f>
              <c:numCache>
                <c:formatCode>General</c:formatCode>
                <c:ptCount val="7"/>
                <c:pt idx="0">
                  <c:v>553</c:v>
                </c:pt>
                <c:pt idx="1">
                  <c:v>563</c:v>
                </c:pt>
                <c:pt idx="2">
                  <c:v>573</c:v>
                </c:pt>
                <c:pt idx="3">
                  <c:v>583</c:v>
                </c:pt>
                <c:pt idx="4">
                  <c:v>593</c:v>
                </c:pt>
                <c:pt idx="5">
                  <c:v>603</c:v>
                </c:pt>
                <c:pt idx="6">
                  <c:v>613</c:v>
                </c:pt>
              </c:numCache>
            </c:numRef>
          </c:cat>
          <c:val>
            <c:numRef>
              <c:f>'Variasi T-LHSV'!$U$19:$AA$19</c:f>
              <c:numCache>
                <c:formatCode>0.00</c:formatCode>
                <c:ptCount val="7"/>
                <c:pt idx="0">
                  <c:v>6.966407216553085</c:v>
                </c:pt>
                <c:pt idx="1">
                  <c:v>4.6715424809875215</c:v>
                </c:pt>
                <c:pt idx="2">
                  <c:v>2.3336893263683374</c:v>
                </c:pt>
                <c:pt idx="3">
                  <c:v>0</c:v>
                </c:pt>
                <c:pt idx="4">
                  <c:v>-2.3003712322832541</c:v>
                </c:pt>
                <c:pt idx="5">
                  <c:v>-4.5499189981525472</c:v>
                </c:pt>
                <c:pt idx="6">
                  <c:v>-6.7386312118384568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3614-424A-ABC8-7BA25B72A9BC}"/>
            </c:ext>
          </c:extLst>
        </c:ser>
        <c:ser>
          <c:idx val="4"/>
          <c:order val="4"/>
          <c:tx>
            <c:strRef>
              <c:f>'Variasi T-LHSV'!$T$20</c:f>
              <c:strCache>
                <c:ptCount val="1"/>
                <c:pt idx="0">
                  <c:v> 2/3</c:v>
                </c:pt>
              </c:strCache>
            </c:strRef>
          </c:tx>
          <c:spPr>
            <a:solidFill>
              <a:schemeClr val="accent2">
                <a:shade val="82000"/>
              </a:schemeClr>
            </a:solidFill>
            <a:ln/>
            <a:effectLst/>
            <a:sp3d/>
          </c:spPr>
          <c:cat>
            <c:numRef>
              <c:f>'Variasi T-LHSV'!$U$15:$AA$15</c:f>
              <c:numCache>
                <c:formatCode>General</c:formatCode>
                <c:ptCount val="7"/>
                <c:pt idx="0">
                  <c:v>553</c:v>
                </c:pt>
                <c:pt idx="1">
                  <c:v>563</c:v>
                </c:pt>
                <c:pt idx="2">
                  <c:v>573</c:v>
                </c:pt>
                <c:pt idx="3">
                  <c:v>583</c:v>
                </c:pt>
                <c:pt idx="4">
                  <c:v>593</c:v>
                </c:pt>
                <c:pt idx="5">
                  <c:v>603</c:v>
                </c:pt>
                <c:pt idx="6">
                  <c:v>613</c:v>
                </c:pt>
              </c:numCache>
            </c:numRef>
          </c:cat>
          <c:val>
            <c:numRef>
              <c:f>'Variasi T-LHSV'!$U$20:$AA$20</c:f>
              <c:numCache>
                <c:formatCode>0.00</c:formatCode>
                <c:ptCount val="7"/>
                <c:pt idx="0">
                  <c:v>4.1425277034574801</c:v>
                </c:pt>
                <c:pt idx="1">
                  <c:v>2.7608847856988548</c:v>
                </c:pt>
                <c:pt idx="2">
                  <c:v>1.0623085476120084</c:v>
                </c:pt>
                <c:pt idx="3">
                  <c:v>-0.83179055467472118</c:v>
                </c:pt>
                <c:pt idx="4">
                  <c:v>-2.8349691780293775</c:v>
                </c:pt>
                <c:pt idx="5">
                  <c:v>-4.8870491096894781</c:v>
                </c:pt>
                <c:pt idx="6">
                  <c:v>-6.9469559058260337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3614-424A-ABC8-7BA25B72A9BC}"/>
            </c:ext>
          </c:extLst>
        </c:ser>
        <c:ser>
          <c:idx val="5"/>
          <c:order val="5"/>
          <c:tx>
            <c:strRef>
              <c:f>'Variasi T-LHSV'!$T$21</c:f>
              <c:strCache>
                <c:ptCount val="1"/>
                <c:pt idx="0">
                  <c:v> 5/6</c:v>
                </c:pt>
              </c:strCache>
            </c:strRef>
          </c:tx>
          <c:spPr>
            <a:solidFill>
              <a:schemeClr val="accent2">
                <a:shade val="65000"/>
              </a:schemeClr>
            </a:solidFill>
            <a:ln/>
            <a:effectLst/>
            <a:sp3d/>
          </c:spPr>
          <c:cat>
            <c:numRef>
              <c:f>'Variasi T-LHSV'!$U$15:$AA$15</c:f>
              <c:numCache>
                <c:formatCode>General</c:formatCode>
                <c:ptCount val="7"/>
                <c:pt idx="0">
                  <c:v>553</c:v>
                </c:pt>
                <c:pt idx="1">
                  <c:v>563</c:v>
                </c:pt>
                <c:pt idx="2">
                  <c:v>573</c:v>
                </c:pt>
                <c:pt idx="3">
                  <c:v>583</c:v>
                </c:pt>
                <c:pt idx="4">
                  <c:v>593</c:v>
                </c:pt>
                <c:pt idx="5">
                  <c:v>603</c:v>
                </c:pt>
                <c:pt idx="6">
                  <c:v>613</c:v>
                </c:pt>
              </c:numCache>
            </c:numRef>
          </c:cat>
          <c:val>
            <c:numRef>
              <c:f>'Variasi T-LHSV'!$U$21:$AA$21</c:f>
              <c:numCache>
                <c:formatCode>0.00</c:formatCode>
                <c:ptCount val="7"/>
                <c:pt idx="0">
                  <c:v>-0.91667893369321996</c:v>
                </c:pt>
                <c:pt idx="1">
                  <c:v>-1.0098892842538798</c:v>
                </c:pt>
                <c:pt idx="2">
                  <c:v>-1.6924451664715745</c:v>
                </c:pt>
                <c:pt idx="3">
                  <c:v>-2.8085261377867075</c:v>
                </c:pt>
                <c:pt idx="4">
                  <c:v>-4.2295962308498991</c:v>
                </c:pt>
                <c:pt idx="5">
                  <c:v>-5.8546573876646804</c:v>
                </c:pt>
                <c:pt idx="6">
                  <c:v>-7.6069367854157699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3614-424A-ABC8-7BA25B72A9BC}"/>
            </c:ext>
          </c:extLst>
        </c:ser>
        <c:ser>
          <c:idx val="6"/>
          <c:order val="6"/>
          <c:tx>
            <c:strRef>
              <c:f>'Variasi T-LHSV'!$T$22</c:f>
              <c:strCache>
                <c:ptCount val="1"/>
                <c:pt idx="0">
                  <c:v>1    </c:v>
                </c:pt>
              </c:strCache>
            </c:strRef>
          </c:tx>
          <c:spPr>
            <a:solidFill>
              <a:schemeClr val="accent2">
                <a:shade val="47000"/>
              </a:schemeClr>
            </a:solidFill>
            <a:ln/>
            <a:effectLst/>
            <a:sp3d/>
          </c:spPr>
          <c:cat>
            <c:numRef>
              <c:f>'Variasi T-LHSV'!$U$15:$AA$15</c:f>
              <c:numCache>
                <c:formatCode>General</c:formatCode>
                <c:ptCount val="7"/>
                <c:pt idx="0">
                  <c:v>553</c:v>
                </c:pt>
                <c:pt idx="1">
                  <c:v>563</c:v>
                </c:pt>
                <c:pt idx="2">
                  <c:v>573</c:v>
                </c:pt>
                <c:pt idx="3">
                  <c:v>583</c:v>
                </c:pt>
                <c:pt idx="4">
                  <c:v>593</c:v>
                </c:pt>
                <c:pt idx="5">
                  <c:v>603</c:v>
                </c:pt>
                <c:pt idx="6">
                  <c:v>613</c:v>
                </c:pt>
              </c:numCache>
            </c:numRef>
          </c:cat>
          <c:val>
            <c:numRef>
              <c:f>'Variasi T-LHSV'!$U$22:$AA$22</c:f>
              <c:numCache>
                <c:formatCode>0.00</c:formatCode>
                <c:ptCount val="7"/>
                <c:pt idx="0">
                  <c:v>-7.2682172417896291</c:v>
                </c:pt>
                <c:pt idx="1">
                  <c:v>-6.1303899358700198</c:v>
                </c:pt>
                <c:pt idx="2">
                  <c:v>-5.7223700521186416</c:v>
                </c:pt>
                <c:pt idx="3">
                  <c:v>-5.9148974528974092</c:v>
                </c:pt>
                <c:pt idx="4">
                  <c:v>-6.5802664049366424</c:v>
                </c:pt>
                <c:pt idx="5">
                  <c:v>-7.6034713238601466</c:v>
                </c:pt>
                <c:pt idx="6">
                  <c:v>-8.8870021310854064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3614-424A-ABC8-7BA25B72A9BC}"/>
            </c:ext>
          </c:extLst>
        </c:ser>
        <c:bandFmts>
          <c:bandFmt>
            <c:idx val="0"/>
            <c:spPr>
              <a:solidFill>
                <a:schemeClr val="accent2">
                  <a:tint val="46000"/>
                </a:schemeClr>
              </a:solidFill>
              <a:ln/>
              <a:effectLst/>
              <a:sp3d/>
            </c:spPr>
          </c:bandFmt>
          <c:bandFmt>
            <c:idx val="1"/>
            <c:spPr>
              <a:solidFill>
                <a:schemeClr val="accent2">
                  <a:tint val="62000"/>
                </a:schemeClr>
              </a:solidFill>
              <a:ln/>
              <a:effectLst/>
              <a:sp3d/>
            </c:spPr>
          </c:bandFmt>
          <c:bandFmt>
            <c:idx val="2"/>
            <c:spPr>
              <a:solidFill>
                <a:schemeClr val="accent2">
                  <a:tint val="77000"/>
                </a:schemeClr>
              </a:solidFill>
              <a:ln/>
              <a:effectLst/>
              <a:sp3d/>
            </c:spPr>
          </c:bandFmt>
          <c:bandFmt>
            <c:idx val="3"/>
            <c:spPr>
              <a:solidFill>
                <a:schemeClr val="accent2">
                  <a:tint val="93000"/>
                </a:schemeClr>
              </a:solidFill>
              <a:ln/>
              <a:effectLst/>
              <a:sp3d/>
            </c:spPr>
          </c:bandFmt>
          <c:bandFmt>
            <c:idx val="4"/>
            <c:spPr>
              <a:solidFill>
                <a:schemeClr val="accent2">
                  <a:shade val="92000"/>
                </a:schemeClr>
              </a:solidFill>
              <a:ln/>
              <a:effectLst/>
              <a:sp3d/>
            </c:spPr>
          </c:bandFmt>
          <c:bandFmt>
            <c:idx val="5"/>
            <c:spPr>
              <a:solidFill>
                <a:schemeClr val="accent2">
                  <a:shade val="76000"/>
                </a:schemeClr>
              </a:solidFill>
              <a:ln/>
              <a:effectLst/>
              <a:sp3d/>
            </c:spPr>
          </c:bandFmt>
          <c:bandFmt>
            <c:idx val="6"/>
            <c:spPr>
              <a:solidFill>
                <a:schemeClr val="accent2">
                  <a:shade val="61000"/>
                </a:schemeClr>
              </a:solidFill>
              <a:ln/>
              <a:effectLst/>
              <a:sp3d/>
            </c:spPr>
          </c:bandFmt>
          <c:bandFmt>
            <c:idx val="7"/>
            <c:spPr>
              <a:solidFill>
                <a:schemeClr val="accent2">
                  <a:shade val="45000"/>
                </a:schemeClr>
              </a:solidFill>
              <a:ln/>
              <a:effectLst/>
              <a:sp3d/>
            </c:spPr>
          </c:bandFmt>
          <c:bandFmt>
            <c:idx val="8"/>
            <c:spPr>
              <a:solidFill>
                <a:schemeClr val="accent2">
                  <a:shade val="45000"/>
                </a:schemeClr>
              </a:solidFill>
              <a:ln/>
              <a:effectLst/>
              <a:sp3d/>
            </c:spPr>
          </c:bandFmt>
          <c:bandFmt>
            <c:idx val="9"/>
            <c:spPr>
              <a:solidFill>
                <a:schemeClr val="accent2">
                  <a:shade val="45000"/>
                </a:schemeClr>
              </a:solidFill>
              <a:ln/>
              <a:effectLst/>
              <a:sp3d/>
            </c:spPr>
          </c:bandFmt>
          <c:bandFmt>
            <c:idx val="10"/>
            <c:spPr>
              <a:solidFill>
                <a:schemeClr val="accent2">
                  <a:shade val="45000"/>
                </a:schemeClr>
              </a:solidFill>
              <a:ln/>
              <a:effectLst/>
              <a:sp3d/>
            </c:spPr>
          </c:bandFmt>
          <c:bandFmt>
            <c:idx val="11"/>
            <c:spPr>
              <a:solidFill>
                <a:schemeClr val="accent2">
                  <a:shade val="45000"/>
                </a:schemeClr>
              </a:solidFill>
              <a:ln/>
              <a:effectLst/>
              <a:sp3d/>
            </c:spPr>
          </c:bandFmt>
          <c:bandFmt>
            <c:idx val="12"/>
            <c:spPr>
              <a:solidFill>
                <a:schemeClr val="accent2">
                  <a:shade val="45000"/>
                </a:schemeClr>
              </a:solidFill>
              <a:ln/>
              <a:effectLst/>
              <a:sp3d/>
            </c:spPr>
          </c:bandFmt>
          <c:bandFmt>
            <c:idx val="13"/>
            <c:spPr>
              <a:solidFill>
                <a:schemeClr val="accent2">
                  <a:shade val="45000"/>
                </a:schemeClr>
              </a:solidFill>
              <a:ln/>
              <a:effectLst/>
              <a:sp3d/>
            </c:spPr>
          </c:bandFmt>
          <c:bandFmt>
            <c:idx val="14"/>
            <c:spPr>
              <a:solidFill>
                <a:schemeClr val="accent2">
                  <a:shade val="45000"/>
                </a:schemeClr>
              </a:solidFill>
              <a:ln/>
              <a:effectLst/>
              <a:sp3d/>
            </c:spPr>
          </c:bandFmt>
        </c:bandFmts>
        <c:axId val="2108752176"/>
        <c:axId val="2108742192"/>
        <c:axId val="238840320"/>
      </c:surface3DChart>
      <c:catAx>
        <c:axId val="2108752176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Temperatur inlet (K)</a:t>
                </a:r>
                <a:endParaRPr lang="id-ID"/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prstDash val="solid"/>
            <a:round/>
          </a:ln>
          <a:effectLst/>
        </c:spPr>
        <c:txPr>
          <a:bodyPr rot="-60000000" vert="horz"/>
          <a:lstStyle/>
          <a:p>
            <a:pPr>
              <a:defRPr/>
            </a:pPr>
            <a:endParaRPr lang="id-ID"/>
          </a:p>
        </c:txPr>
        <c:crossAx val="2108742192"/>
        <c:crossesAt val="-10"/>
        <c:auto val="1"/>
        <c:lblAlgn val="ctr"/>
        <c:lblOffset val="100"/>
        <c:tickLblSkip val="2"/>
        <c:noMultiLvlLbl val="0"/>
      </c:catAx>
      <c:valAx>
        <c:axId val="2108742192"/>
        <c:scaling>
          <c:orientation val="minMax"/>
          <c:min val="-1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prstDash val="solid"/>
              <a:round/>
            </a:ln>
            <a:effectLst/>
          </c:spPr>
        </c:majorGridlines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Perubahan perolehan dodekana (%)</a:t>
                </a:r>
                <a:endParaRPr lang="id-ID"/>
              </a:p>
            </c:rich>
          </c:tx>
          <c:overlay val="0"/>
        </c:title>
        <c:numFmt formatCode="#,##0" sourceLinked="0"/>
        <c:majorTickMark val="none"/>
        <c:minorTickMark val="none"/>
        <c:tickLblPos val="nextTo"/>
        <c:spPr>
          <a:noFill/>
          <a:ln w="6350" cap="flat" cmpd="sng" algn="ctr">
            <a:noFill/>
            <a:prstDash val="solid"/>
            <a:round/>
          </a:ln>
          <a:effectLst/>
        </c:spPr>
        <c:txPr>
          <a:bodyPr rot="-60000000" vert="horz"/>
          <a:lstStyle/>
          <a:p>
            <a:pPr>
              <a:defRPr/>
            </a:pPr>
            <a:endParaRPr lang="id-ID"/>
          </a:p>
        </c:txPr>
        <c:crossAx val="2108752176"/>
        <c:crosses val="autoZero"/>
        <c:crossBetween val="between"/>
        <c:majorUnit val="5"/>
      </c:valAx>
      <c:serAx>
        <c:axId val="238840320"/>
        <c:scaling>
          <c:orientation val="maxMin"/>
        </c:scaling>
        <c:delete val="0"/>
        <c:axPos val="b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LHSV (jam-1)</a:t>
                </a:r>
                <a:endParaRPr lang="id-ID"/>
              </a:p>
            </c:rich>
          </c:tx>
          <c:overlay val="0"/>
        </c:title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prstDash val="solid"/>
            <a:round/>
          </a:ln>
          <a:effectLst/>
        </c:spPr>
        <c:txPr>
          <a:bodyPr rot="-60000000" vert="horz"/>
          <a:lstStyle/>
          <a:p>
            <a:pPr>
              <a:defRPr/>
            </a:pPr>
            <a:endParaRPr lang="id-ID"/>
          </a:p>
        </c:txPr>
        <c:crossAx val="2108742192"/>
        <c:crossesAt val="-10"/>
        <c:tickLblSkip val="3"/>
      </c:serAx>
      <c:spPr>
        <a:noFill/>
        <a:ln>
          <a:noFill/>
        </a:ln>
        <a:effectLst/>
      </c:spPr>
    </c:plotArea>
    <c:plotVisOnly val="1"/>
    <c:dispBlanksAs val="zero"/>
    <c:showDLblsOverMax val="0"/>
    <c:extLst/>
  </c:chart>
  <c:spPr>
    <a:noFill/>
    <a:ln w="6350" cap="flat" cmpd="sng" algn="ctr">
      <a:noFill/>
      <a:prstDash val="solid"/>
      <a:round/>
    </a:ln>
    <a:effectLst/>
  </c:spPr>
  <c:txPr>
    <a:bodyPr/>
    <a:lstStyle/>
    <a:p>
      <a:pPr>
        <a:defRPr sz="1100" b="0">
          <a:solidFill>
            <a:schemeClr val="tx1"/>
          </a:solidFill>
          <a:latin typeface="Times New Roman" panose="02020603050405020304" pitchFamily="18" charset="0"/>
          <a:cs typeface="Times New Roman" panose="02020603050405020304" pitchFamily="18" charset="0"/>
        </a:defRPr>
      </a:pPr>
      <a:endParaRPr lang="id-ID"/>
    </a:p>
  </c:txPr>
  <c:externalData r:id="rId1">
    <c:autoUpdate val="0"/>
  </c:externalData>
  <c:userShapes r:id="rId2"/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view3D>
      <c:rotX val="15"/>
      <c:rotY val="20"/>
      <c:depthPercent val="100"/>
      <c:rAngAx val="1"/>
    </c:view3D>
    <c:floor>
      <c:thickness val="0"/>
      <c:spPr>
        <a:noFill/>
        <a:ln w="15875" cap="flat" cmpd="sng" algn="ctr">
          <a:solidFill>
            <a:schemeClr val="tx1"/>
          </a:solidFill>
          <a:prstDash val="solid"/>
          <a:round/>
        </a:ln>
        <a:effectLst/>
        <a:sp3d contourW="15875">
          <a:contourClr>
            <a:schemeClr val="tx1"/>
          </a:contourClr>
        </a:sp3d>
      </c:spPr>
    </c:floor>
    <c:sideWall>
      <c:thickness val="0"/>
      <c:spPr>
        <a:noFill/>
        <a:ln w="15875">
          <a:solidFill>
            <a:schemeClr val="tx1"/>
          </a:solidFill>
        </a:ln>
        <a:effectLst/>
        <a:sp3d contourW="15875">
          <a:contourClr>
            <a:schemeClr val="tx1"/>
          </a:contourClr>
        </a:sp3d>
      </c:spPr>
    </c:sideWall>
    <c:backWall>
      <c:thickness val="0"/>
      <c:spPr>
        <a:noFill/>
        <a:ln w="15875">
          <a:solidFill>
            <a:schemeClr val="tx1"/>
          </a:solidFill>
        </a:ln>
        <a:effectLst/>
        <a:sp3d contourW="15875">
          <a:contourClr>
            <a:schemeClr val="tx1"/>
          </a:contourClr>
        </a:sp3d>
      </c:spPr>
    </c:backWall>
    <c:plotArea>
      <c:layout/>
      <c:surface3DChart>
        <c:wireframe val="0"/>
        <c:ser>
          <c:idx val="0"/>
          <c:order val="0"/>
          <c:tx>
            <c:strRef>
              <c:f>'Variasi T-LHSV'!$T$27</c:f>
              <c:strCache>
                <c:ptCount val="1"/>
                <c:pt idx="0">
                  <c:v> 1/6</c:v>
                </c:pt>
              </c:strCache>
            </c:strRef>
          </c:tx>
          <c:spPr>
            <a:solidFill>
              <a:schemeClr val="accent1">
                <a:tint val="48000"/>
              </a:schemeClr>
            </a:solidFill>
            <a:ln/>
            <a:effectLst/>
            <a:sp3d/>
          </c:spPr>
          <c:cat>
            <c:numRef>
              <c:f>'Variasi T-LHSV'!$U$26:$AA$26</c:f>
              <c:numCache>
                <c:formatCode>General</c:formatCode>
                <c:ptCount val="7"/>
                <c:pt idx="0">
                  <c:v>553</c:v>
                </c:pt>
                <c:pt idx="1">
                  <c:v>563</c:v>
                </c:pt>
                <c:pt idx="2">
                  <c:v>573</c:v>
                </c:pt>
                <c:pt idx="3">
                  <c:v>583</c:v>
                </c:pt>
                <c:pt idx="4">
                  <c:v>593</c:v>
                </c:pt>
                <c:pt idx="5">
                  <c:v>603</c:v>
                </c:pt>
                <c:pt idx="6">
                  <c:v>613</c:v>
                </c:pt>
              </c:numCache>
            </c:numRef>
          </c:cat>
          <c:val>
            <c:numRef>
              <c:f>'Variasi T-LHSV'!$U$27:$AA$27</c:f>
              <c:numCache>
                <c:formatCode>0.00</c:formatCode>
                <c:ptCount val="7"/>
                <c:pt idx="0">
                  <c:v>-64.081781188815896</c:v>
                </c:pt>
                <c:pt idx="1">
                  <c:v>-64.954171323448165</c:v>
                </c:pt>
                <c:pt idx="2">
                  <c:v>-65.798571366144913</c:v>
                </c:pt>
                <c:pt idx="3">
                  <c:v>-66.615320046812244</c:v>
                </c:pt>
                <c:pt idx="4">
                  <c:v>-67.404870641254419</c:v>
                </c:pt>
                <c:pt idx="5">
                  <c:v>-68.167775477296601</c:v>
                </c:pt>
                <c:pt idx="6">
                  <c:v>-68.904660042318213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C4D-4391-B7A6-C27F86C647B3}"/>
            </c:ext>
          </c:extLst>
        </c:ser>
        <c:ser>
          <c:idx val="1"/>
          <c:order val="1"/>
          <c:tx>
            <c:strRef>
              <c:f>'Variasi T-LHSV'!$T$28</c:f>
              <c:strCache>
                <c:ptCount val="1"/>
                <c:pt idx="0">
                  <c:v> 1/4</c:v>
                </c:pt>
              </c:strCache>
            </c:strRef>
          </c:tx>
          <c:spPr>
            <a:solidFill>
              <a:schemeClr val="accent1">
                <a:tint val="65000"/>
              </a:schemeClr>
            </a:solidFill>
            <a:ln/>
            <a:effectLst/>
            <a:sp3d/>
          </c:spPr>
          <c:cat>
            <c:numRef>
              <c:f>'Variasi T-LHSV'!$U$26:$AA$26</c:f>
              <c:numCache>
                <c:formatCode>General</c:formatCode>
                <c:ptCount val="7"/>
                <c:pt idx="0">
                  <c:v>553</c:v>
                </c:pt>
                <c:pt idx="1">
                  <c:v>563</c:v>
                </c:pt>
                <c:pt idx="2">
                  <c:v>573</c:v>
                </c:pt>
                <c:pt idx="3">
                  <c:v>583</c:v>
                </c:pt>
                <c:pt idx="4">
                  <c:v>593</c:v>
                </c:pt>
                <c:pt idx="5">
                  <c:v>603</c:v>
                </c:pt>
                <c:pt idx="6">
                  <c:v>613</c:v>
                </c:pt>
              </c:numCache>
            </c:numRef>
          </c:cat>
          <c:val>
            <c:numRef>
              <c:f>'Variasi T-LHSV'!$U$28:$AA$28</c:f>
              <c:numCache>
                <c:formatCode>0.00</c:formatCode>
                <c:ptCount val="7"/>
                <c:pt idx="0">
                  <c:v>-46.123466639911726</c:v>
                </c:pt>
                <c:pt idx="1">
                  <c:v>-47.431576312560452</c:v>
                </c:pt>
                <c:pt idx="2">
                  <c:v>-48.697979423785107</c:v>
                </c:pt>
                <c:pt idx="3">
                  <c:v>-49.923024652794552</c:v>
                </c:pt>
                <c:pt idx="4">
                  <c:v>-51.10732136409024</c:v>
                </c:pt>
                <c:pt idx="5">
                  <c:v>-52.251668269014218</c:v>
                </c:pt>
                <c:pt idx="6">
                  <c:v>-53.356991617198567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C4D-4391-B7A6-C27F86C647B3}"/>
            </c:ext>
          </c:extLst>
        </c:ser>
        <c:ser>
          <c:idx val="2"/>
          <c:order val="2"/>
          <c:tx>
            <c:strRef>
              <c:f>'Variasi T-LHSV'!$T$29</c:f>
              <c:strCache>
                <c:ptCount val="1"/>
                <c:pt idx="0">
                  <c:v> 1/3</c:v>
                </c:pt>
              </c:strCache>
            </c:strRef>
          </c:tx>
          <c:spPr>
            <a:solidFill>
              <a:schemeClr val="accent1">
                <a:tint val="83000"/>
              </a:schemeClr>
            </a:solidFill>
            <a:ln/>
            <a:effectLst/>
            <a:sp3d/>
          </c:spPr>
          <c:cat>
            <c:numRef>
              <c:f>'Variasi T-LHSV'!$U$26:$AA$26</c:f>
              <c:numCache>
                <c:formatCode>General</c:formatCode>
                <c:ptCount val="7"/>
                <c:pt idx="0">
                  <c:v>553</c:v>
                </c:pt>
                <c:pt idx="1">
                  <c:v>563</c:v>
                </c:pt>
                <c:pt idx="2">
                  <c:v>573</c:v>
                </c:pt>
                <c:pt idx="3">
                  <c:v>583</c:v>
                </c:pt>
                <c:pt idx="4">
                  <c:v>593</c:v>
                </c:pt>
                <c:pt idx="5">
                  <c:v>603</c:v>
                </c:pt>
                <c:pt idx="6">
                  <c:v>613</c:v>
                </c:pt>
              </c:numCache>
            </c:numRef>
          </c:cat>
          <c:val>
            <c:numRef>
              <c:f>'Variasi T-LHSV'!$U$29:$AA$29</c:f>
              <c:numCache>
                <c:formatCode>0.00</c:formatCode>
                <c:ptCount val="7"/>
                <c:pt idx="0">
                  <c:v>-28.187275475037566</c:v>
                </c:pt>
                <c:pt idx="1">
                  <c:v>-29.91987532135991</c:v>
                </c:pt>
                <c:pt idx="2">
                  <c:v>-31.602577354358385</c:v>
                </c:pt>
                <c:pt idx="3">
                  <c:v>-33.23311326690169</c:v>
                </c:pt>
                <c:pt idx="4">
                  <c:v>-34.810824815237545</c:v>
                </c:pt>
                <c:pt idx="5">
                  <c:v>-36.336006642793691</c:v>
                </c:pt>
                <c:pt idx="6">
                  <c:v>-37.809503543348178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C4D-4391-B7A6-C27F86C647B3}"/>
            </c:ext>
          </c:extLst>
        </c:ser>
        <c:ser>
          <c:idx val="3"/>
          <c:order val="3"/>
          <c:tx>
            <c:strRef>
              <c:f>'Variasi T-LHSV'!$T$30</c:f>
              <c:strCache>
                <c:ptCount val="1"/>
                <c:pt idx="0">
                  <c:v> 1/2</c:v>
                </c:pt>
              </c:strCache>
            </c:strRef>
          </c:tx>
          <c:spPr>
            <a:solidFill>
              <a:schemeClr val="accent1"/>
            </a:solidFill>
            <a:ln/>
            <a:effectLst/>
            <a:sp3d/>
          </c:spPr>
          <c:cat>
            <c:numRef>
              <c:f>'Variasi T-LHSV'!$U$26:$AA$26</c:f>
              <c:numCache>
                <c:formatCode>General</c:formatCode>
                <c:ptCount val="7"/>
                <c:pt idx="0">
                  <c:v>553</c:v>
                </c:pt>
                <c:pt idx="1">
                  <c:v>563</c:v>
                </c:pt>
                <c:pt idx="2">
                  <c:v>573</c:v>
                </c:pt>
                <c:pt idx="3">
                  <c:v>583</c:v>
                </c:pt>
                <c:pt idx="4">
                  <c:v>593</c:v>
                </c:pt>
                <c:pt idx="5">
                  <c:v>603</c:v>
                </c:pt>
                <c:pt idx="6">
                  <c:v>613</c:v>
                </c:pt>
              </c:numCache>
            </c:numRef>
          </c:cat>
          <c:val>
            <c:numRef>
              <c:f>'Variasi T-LHSV'!$U$30:$AA$30</c:f>
              <c:numCache>
                <c:formatCode>0.00</c:formatCode>
                <c:ptCount val="7"/>
                <c:pt idx="0">
                  <c:v>6.966407216553085</c:v>
                </c:pt>
                <c:pt idx="1">
                  <c:v>4.6715424809875215</c:v>
                </c:pt>
                <c:pt idx="2">
                  <c:v>2.3336893263683374</c:v>
                </c:pt>
                <c:pt idx="3">
                  <c:v>0</c:v>
                </c:pt>
                <c:pt idx="4">
                  <c:v>-2.3003712322832541</c:v>
                </c:pt>
                <c:pt idx="5">
                  <c:v>-4.5499189981525472</c:v>
                </c:pt>
                <c:pt idx="6">
                  <c:v>-6.7386312118384568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6C4D-4391-B7A6-C27F86C647B3}"/>
            </c:ext>
          </c:extLst>
        </c:ser>
        <c:ser>
          <c:idx val="4"/>
          <c:order val="4"/>
          <c:tx>
            <c:strRef>
              <c:f>'Variasi T-LHSV'!$T$31</c:f>
              <c:strCache>
                <c:ptCount val="1"/>
                <c:pt idx="0">
                  <c:v> 2/3</c:v>
                </c:pt>
              </c:strCache>
            </c:strRef>
          </c:tx>
          <c:spPr>
            <a:solidFill>
              <a:schemeClr val="accent1">
                <a:shade val="82000"/>
              </a:schemeClr>
            </a:solidFill>
            <a:ln/>
            <a:effectLst/>
            <a:sp3d/>
          </c:spPr>
          <c:cat>
            <c:numRef>
              <c:f>'Variasi T-LHSV'!$U$26:$AA$26</c:f>
              <c:numCache>
                <c:formatCode>General</c:formatCode>
                <c:ptCount val="7"/>
                <c:pt idx="0">
                  <c:v>553</c:v>
                </c:pt>
                <c:pt idx="1">
                  <c:v>563</c:v>
                </c:pt>
                <c:pt idx="2">
                  <c:v>573</c:v>
                </c:pt>
                <c:pt idx="3">
                  <c:v>583</c:v>
                </c:pt>
                <c:pt idx="4">
                  <c:v>593</c:v>
                </c:pt>
                <c:pt idx="5">
                  <c:v>603</c:v>
                </c:pt>
                <c:pt idx="6">
                  <c:v>613</c:v>
                </c:pt>
              </c:numCache>
            </c:numRef>
          </c:cat>
          <c:val>
            <c:numRef>
              <c:f>'Variasi T-LHSV'!$U$31:$AA$31</c:f>
              <c:numCache>
                <c:formatCode>0.00</c:formatCode>
                <c:ptCount val="7"/>
                <c:pt idx="0">
                  <c:v>38.856703604609969</c:v>
                </c:pt>
                <c:pt idx="1">
                  <c:v>37.014513047598456</c:v>
                </c:pt>
                <c:pt idx="2">
                  <c:v>34.749744730149331</c:v>
                </c:pt>
                <c:pt idx="3">
                  <c:v>32.22427926043369</c:v>
                </c:pt>
                <c:pt idx="4">
                  <c:v>29.553374429294148</c:v>
                </c:pt>
                <c:pt idx="5">
                  <c:v>26.81726785374736</c:v>
                </c:pt>
                <c:pt idx="6">
                  <c:v>24.070725458898615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6C4D-4391-B7A6-C27F86C647B3}"/>
            </c:ext>
          </c:extLst>
        </c:ser>
        <c:ser>
          <c:idx val="5"/>
          <c:order val="5"/>
          <c:tx>
            <c:strRef>
              <c:f>'Variasi T-LHSV'!$T$32</c:f>
              <c:strCache>
                <c:ptCount val="1"/>
                <c:pt idx="0">
                  <c:v> 5/6</c:v>
                </c:pt>
              </c:strCache>
            </c:strRef>
          </c:tx>
          <c:spPr>
            <a:solidFill>
              <a:schemeClr val="accent1">
                <a:shade val="65000"/>
              </a:schemeClr>
            </a:solidFill>
            <a:ln/>
            <a:effectLst/>
            <a:sp3d/>
          </c:spPr>
          <c:cat>
            <c:numRef>
              <c:f>'Variasi T-LHSV'!$U$26:$AA$26</c:f>
              <c:numCache>
                <c:formatCode>General</c:formatCode>
                <c:ptCount val="7"/>
                <c:pt idx="0">
                  <c:v>553</c:v>
                </c:pt>
                <c:pt idx="1">
                  <c:v>563</c:v>
                </c:pt>
                <c:pt idx="2">
                  <c:v>573</c:v>
                </c:pt>
                <c:pt idx="3">
                  <c:v>583</c:v>
                </c:pt>
                <c:pt idx="4">
                  <c:v>593</c:v>
                </c:pt>
                <c:pt idx="5">
                  <c:v>603</c:v>
                </c:pt>
                <c:pt idx="6">
                  <c:v>613</c:v>
                </c:pt>
              </c:numCache>
            </c:numRef>
          </c:cat>
          <c:val>
            <c:numRef>
              <c:f>'Variasi T-LHSV'!$U$32:$AA$32</c:f>
              <c:numCache>
                <c:formatCode>0.00</c:formatCode>
                <c:ptCount val="7"/>
                <c:pt idx="0">
                  <c:v>65.138868443844643</c:v>
                </c:pt>
                <c:pt idx="1">
                  <c:v>64.983517859576864</c:v>
                </c:pt>
                <c:pt idx="2">
                  <c:v>63.845924722547373</c:v>
                </c:pt>
                <c:pt idx="3">
                  <c:v>61.985789770355503</c:v>
                </c:pt>
                <c:pt idx="4">
                  <c:v>59.617339615250167</c:v>
                </c:pt>
                <c:pt idx="5">
                  <c:v>56.908904353892197</c:v>
                </c:pt>
                <c:pt idx="6">
                  <c:v>53.988438690973716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6C4D-4391-B7A6-C27F86C647B3}"/>
            </c:ext>
          </c:extLst>
        </c:ser>
        <c:ser>
          <c:idx val="6"/>
          <c:order val="6"/>
          <c:tx>
            <c:strRef>
              <c:f>'Variasi T-LHSV'!$T$33</c:f>
              <c:strCache>
                <c:ptCount val="1"/>
                <c:pt idx="0">
                  <c:v>1    </c:v>
                </c:pt>
              </c:strCache>
            </c:strRef>
          </c:tx>
          <c:spPr>
            <a:solidFill>
              <a:schemeClr val="accent1">
                <a:shade val="47000"/>
              </a:schemeClr>
            </a:solidFill>
            <a:ln/>
            <a:effectLst/>
            <a:sp3d/>
          </c:spPr>
          <c:cat>
            <c:numRef>
              <c:f>'Variasi T-LHSV'!$U$26:$AA$26</c:f>
              <c:numCache>
                <c:formatCode>General</c:formatCode>
                <c:ptCount val="7"/>
                <c:pt idx="0">
                  <c:v>553</c:v>
                </c:pt>
                <c:pt idx="1">
                  <c:v>563</c:v>
                </c:pt>
                <c:pt idx="2">
                  <c:v>573</c:v>
                </c:pt>
                <c:pt idx="3">
                  <c:v>583</c:v>
                </c:pt>
                <c:pt idx="4">
                  <c:v>593</c:v>
                </c:pt>
                <c:pt idx="5">
                  <c:v>603</c:v>
                </c:pt>
                <c:pt idx="6">
                  <c:v>613</c:v>
                </c:pt>
              </c:numCache>
            </c:numRef>
          </c:cat>
          <c:val>
            <c:numRef>
              <c:f>'Variasi T-LHSV'!$U$33:$AA$33</c:f>
              <c:numCache>
                <c:formatCode>0.00</c:formatCode>
                <c:ptCount val="7"/>
                <c:pt idx="0">
                  <c:v>85.463565516420744</c:v>
                </c:pt>
                <c:pt idx="1">
                  <c:v>87.739220128259959</c:v>
                </c:pt>
                <c:pt idx="2">
                  <c:v>88.555259895762717</c:v>
                </c:pt>
                <c:pt idx="3">
                  <c:v>88.170205094205173</c:v>
                </c:pt>
                <c:pt idx="4">
                  <c:v>86.839467190126712</c:v>
                </c:pt>
                <c:pt idx="5">
                  <c:v>84.793057352279703</c:v>
                </c:pt>
                <c:pt idx="6">
                  <c:v>82.22599573782918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6C4D-4391-B7A6-C27F86C647B3}"/>
            </c:ext>
          </c:extLst>
        </c:ser>
        <c:bandFmts>
          <c:bandFmt>
            <c:idx val="0"/>
            <c:spPr>
              <a:solidFill>
                <a:schemeClr val="accent1">
                  <a:tint val="50000"/>
                </a:schemeClr>
              </a:solidFill>
              <a:ln/>
              <a:effectLst/>
              <a:sp3d/>
            </c:spPr>
          </c:bandFmt>
          <c:bandFmt>
            <c:idx val="1"/>
            <c:spPr>
              <a:solidFill>
                <a:schemeClr val="accent1">
                  <a:tint val="70000"/>
                </a:schemeClr>
              </a:solidFill>
              <a:ln/>
              <a:effectLst/>
              <a:sp3d/>
            </c:spPr>
          </c:bandFmt>
          <c:bandFmt>
            <c:idx val="2"/>
            <c:spPr>
              <a:solidFill>
                <a:schemeClr val="accent1">
                  <a:tint val="90000"/>
                </a:schemeClr>
              </a:solidFill>
              <a:ln/>
              <a:effectLst/>
              <a:sp3d/>
            </c:spPr>
          </c:bandFmt>
          <c:bandFmt>
            <c:idx val="3"/>
            <c:spPr>
              <a:solidFill>
                <a:schemeClr val="accent1">
                  <a:shade val="90000"/>
                </a:schemeClr>
              </a:solidFill>
              <a:ln/>
              <a:effectLst/>
              <a:sp3d/>
            </c:spPr>
          </c:bandFmt>
          <c:bandFmt>
            <c:idx val="4"/>
            <c:spPr>
              <a:solidFill>
                <a:schemeClr val="accent1">
                  <a:shade val="70000"/>
                </a:schemeClr>
              </a:solidFill>
              <a:ln/>
              <a:effectLst/>
              <a:sp3d/>
            </c:spPr>
          </c:bandFmt>
          <c:bandFmt>
            <c:idx val="5"/>
            <c:spPr>
              <a:solidFill>
                <a:schemeClr val="accent1">
                  <a:shade val="50000"/>
                </a:schemeClr>
              </a:solidFill>
              <a:ln/>
              <a:effectLst/>
              <a:sp3d/>
            </c:spPr>
          </c:bandFmt>
          <c:bandFmt>
            <c:idx val="6"/>
            <c:spPr>
              <a:solidFill>
                <a:schemeClr val="accent1">
                  <a:shade val="50000"/>
                </a:schemeClr>
              </a:solidFill>
              <a:ln/>
              <a:effectLst/>
              <a:sp3d/>
            </c:spPr>
          </c:bandFmt>
          <c:bandFmt>
            <c:idx val="7"/>
            <c:spPr>
              <a:solidFill>
                <a:schemeClr val="accent1">
                  <a:shade val="50000"/>
                </a:schemeClr>
              </a:solidFill>
              <a:ln/>
              <a:effectLst/>
              <a:sp3d/>
            </c:spPr>
          </c:bandFmt>
          <c:bandFmt>
            <c:idx val="8"/>
            <c:spPr>
              <a:solidFill>
                <a:schemeClr val="accent1">
                  <a:shade val="50000"/>
                </a:schemeClr>
              </a:solidFill>
              <a:ln/>
              <a:effectLst/>
              <a:sp3d/>
            </c:spPr>
          </c:bandFmt>
          <c:bandFmt>
            <c:idx val="9"/>
            <c:spPr>
              <a:solidFill>
                <a:schemeClr val="accent1">
                  <a:shade val="50000"/>
                </a:schemeClr>
              </a:solidFill>
              <a:ln/>
              <a:effectLst/>
              <a:sp3d/>
            </c:spPr>
          </c:bandFmt>
          <c:bandFmt>
            <c:idx val="10"/>
            <c:spPr>
              <a:solidFill>
                <a:schemeClr val="accent1">
                  <a:shade val="50000"/>
                </a:schemeClr>
              </a:solidFill>
              <a:ln/>
              <a:effectLst/>
              <a:sp3d/>
            </c:spPr>
          </c:bandFmt>
          <c:bandFmt>
            <c:idx val="11"/>
            <c:spPr>
              <a:solidFill>
                <a:schemeClr val="accent1">
                  <a:shade val="50000"/>
                </a:schemeClr>
              </a:solidFill>
              <a:ln/>
              <a:effectLst/>
              <a:sp3d/>
            </c:spPr>
          </c:bandFmt>
          <c:bandFmt>
            <c:idx val="12"/>
            <c:spPr>
              <a:solidFill>
                <a:schemeClr val="accent1">
                  <a:shade val="50000"/>
                </a:schemeClr>
              </a:solidFill>
              <a:ln/>
              <a:effectLst/>
              <a:sp3d/>
            </c:spPr>
          </c:bandFmt>
          <c:bandFmt>
            <c:idx val="13"/>
            <c:spPr>
              <a:solidFill>
                <a:schemeClr val="accent1">
                  <a:shade val="50000"/>
                </a:schemeClr>
              </a:solidFill>
              <a:ln/>
              <a:effectLst/>
              <a:sp3d/>
            </c:spPr>
          </c:bandFmt>
          <c:bandFmt>
            <c:idx val="14"/>
            <c:spPr>
              <a:solidFill>
                <a:schemeClr val="accent1">
                  <a:shade val="50000"/>
                </a:schemeClr>
              </a:solidFill>
              <a:ln/>
              <a:effectLst/>
              <a:sp3d/>
            </c:spPr>
          </c:bandFmt>
        </c:bandFmts>
        <c:axId val="2108752176"/>
        <c:axId val="2108742192"/>
        <c:axId val="238840320"/>
      </c:surface3DChart>
      <c:catAx>
        <c:axId val="210875217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/>
                  <a:t>Temperatur inlet (K)</a:t>
                </a:r>
                <a:endParaRPr lang="id-ID"/>
              </a:p>
            </c:rich>
          </c:tx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id-ID"/>
          </a:p>
        </c:txPr>
        <c:crossAx val="2108742192"/>
        <c:crossesAt val="-80"/>
        <c:auto val="1"/>
        <c:lblAlgn val="ctr"/>
        <c:lblOffset val="100"/>
        <c:tickLblSkip val="2"/>
        <c:noMultiLvlLbl val="0"/>
      </c:catAx>
      <c:valAx>
        <c:axId val="2108742192"/>
        <c:scaling>
          <c:orientation val="minMax"/>
          <c:max val="1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prstDash val="solid"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/>
                  <a:t>Perubahan perolehan dodekana </a:t>
                </a:r>
              </a:p>
              <a:p>
                <a:pPr>
                  <a:defRPr sz="1100" b="0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/>
                  <a:t>per jam (%)</a:t>
                </a:r>
                <a:endParaRPr lang="id-ID"/>
              </a:p>
            </c:rich>
          </c:tx>
          <c:overlay val="0"/>
          <c:spPr>
            <a:noFill/>
            <a:ln>
              <a:noFill/>
            </a:ln>
            <a:effectLst/>
          </c:spPr>
        </c:title>
        <c:numFmt formatCode="#,##0" sourceLinked="0"/>
        <c:majorTickMark val="none"/>
        <c:minorTickMark val="none"/>
        <c:tickLblPos val="nextTo"/>
        <c:spPr>
          <a:noFill/>
          <a:ln w="6350" cap="flat" cmpd="sng" algn="ctr">
            <a:noFill/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id-ID"/>
          </a:p>
        </c:txPr>
        <c:crossAx val="2108752176"/>
        <c:crosses val="autoZero"/>
        <c:crossBetween val="between"/>
        <c:majorUnit val="25"/>
      </c:valAx>
      <c:serAx>
        <c:axId val="238840320"/>
        <c:scaling>
          <c:orientation val="minMax"/>
        </c:scaling>
        <c:delete val="0"/>
        <c:axPos val="b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/>
                  <a:t>LHSV (jam-1)</a:t>
                </a:r>
                <a:endParaRPr lang="id-ID"/>
              </a:p>
            </c:rich>
          </c:tx>
          <c:overlay val="0"/>
          <c:spPr>
            <a:noFill/>
            <a:ln>
              <a:noFill/>
            </a:ln>
            <a:effectLst/>
          </c:spPr>
        </c:title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id-ID"/>
          </a:p>
        </c:txPr>
        <c:crossAx val="2108742192"/>
        <c:crossesAt val="-80"/>
        <c:tickLblSkip val="3"/>
      </c:serAx>
      <c:spPr>
        <a:noFill/>
        <a:ln>
          <a:noFill/>
        </a:ln>
        <a:effectLst/>
      </c:spPr>
    </c:plotArea>
    <c:plotVisOnly val="1"/>
    <c:dispBlanksAs val="zero"/>
    <c:showDLblsOverMax val="0"/>
    <c:extLst/>
  </c:chart>
  <c:spPr>
    <a:noFill/>
    <a:ln w="6350" cap="flat" cmpd="sng" algn="ctr">
      <a:noFill/>
      <a:prstDash val="solid"/>
      <a:round/>
    </a:ln>
    <a:effectLst/>
  </c:spPr>
  <c:txPr>
    <a:bodyPr/>
    <a:lstStyle/>
    <a:p>
      <a:pPr>
        <a:defRPr sz="1100" b="0">
          <a:solidFill>
            <a:schemeClr val="tx1"/>
          </a:solidFill>
          <a:latin typeface="Times New Roman" panose="02020603050405020304" pitchFamily="18" charset="0"/>
          <a:cs typeface="Times New Roman" panose="02020603050405020304" pitchFamily="18" charset="0"/>
        </a:defRPr>
      </a:pPr>
      <a:endParaRPr lang="id-ID"/>
    </a:p>
  </c:txPr>
  <c:externalData r:id="rId1">
    <c:autoUpdate val="0"/>
  </c:externalData>
  <c:userShapes r:id="rId2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withinLinearReversed" id="21">
  <a:schemeClr val="accent1"/>
</cs:colorStyle>
</file>

<file path=ppt/charts/colors3.xml><?xml version="1.0" encoding="utf-8"?>
<cs:colorStyle xmlns:cs="http://schemas.microsoft.com/office/drawing/2012/chartStyle" xmlns:a="http://schemas.openxmlformats.org/drawingml/2006/main" meth="withinLinearReversed" id="21">
  <a:schemeClr val="accent1"/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104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1">
      <cs:styleClr val="auto"/>
    </cs:lnRef>
    <cs:lineWidthScale>3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0"/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 mods="ignoreCSTransforms">
      <cs:styleClr val="0">
        <a:shade val="25000"/>
      </cs:styleClr>
    </cs:fillRef>
    <cs:effectRef idx="0"/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 mods="ignoreCSTransforms">
      <cs:styleClr val="0">
        <a:tint val="25000"/>
      </cs:styleClr>
    </cs:fillRef>
    <cs:effectRef idx="0"/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104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1">
      <cs:styleClr val="auto"/>
    </cs:lnRef>
    <cs:lineWidthScale>3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0"/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 mods="ignoreCSTransforms">
      <cs:styleClr val="0">
        <a:shade val="25000"/>
      </cs:styleClr>
    </cs:fillRef>
    <cs:effectRef idx="0"/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 mods="ignoreCSTransforms">
      <cs:styleClr val="0">
        <a:tint val="25000"/>
      </cs:styleClr>
    </cs:fillRef>
    <cs:effectRef idx="0"/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0.5</cdr:x>
      <cdr:y>0.39845</cdr:y>
    </cdr:from>
    <cdr:to>
      <cdr:x>0.754</cdr:x>
      <cdr:y>0.47272</cdr:y>
    </cdr:to>
    <cdr:sp macro="" textlink="">
      <cdr:nvSpPr>
        <cdr:cNvPr id="2" name="Rectangle 1">
          <a:extLst xmlns:a="http://schemas.openxmlformats.org/drawingml/2006/main">
            <a:ext uri="{FF2B5EF4-FFF2-40B4-BE49-F238E27FC236}">
              <a16:creationId xmlns:a16="http://schemas.microsoft.com/office/drawing/2014/main" id="{42065D60-C0C5-4B64-8DEF-DDC74DC08C09}"/>
            </a:ext>
          </a:extLst>
        </cdr:cNvPr>
        <cdr:cNvSpPr/>
      </cdr:nvSpPr>
      <cdr:spPr>
        <a:xfrm xmlns:a="http://schemas.openxmlformats.org/drawingml/2006/main">
          <a:off x="1800000" y="1290972"/>
          <a:ext cx="914400" cy="240632"/>
        </a:xfrm>
        <a:prstGeom xmlns:a="http://schemas.openxmlformats.org/drawingml/2006/main" prst="rect">
          <a:avLst/>
        </a:prstGeom>
        <a:noFill xmlns:a="http://schemas.openxmlformats.org/drawingml/2006/main"/>
        <a:ln xmlns:a="http://schemas.openxmlformats.org/drawingml/2006/main">
          <a:noFill/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/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900" dirty="0">
              <a:solidFill>
                <a:schemeClr val="tx1"/>
              </a:solidFill>
            </a:rPr>
            <a:t>Baseline</a:t>
          </a:r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0.46532</cdr:x>
      <cdr:y>0.44033</cdr:y>
    </cdr:from>
    <cdr:to>
      <cdr:x>0.71932</cdr:x>
      <cdr:y>0.5146</cdr:y>
    </cdr:to>
    <cdr:sp macro="" textlink="">
      <cdr:nvSpPr>
        <cdr:cNvPr id="2" name="Rectangle 1">
          <a:extLst xmlns:a="http://schemas.openxmlformats.org/drawingml/2006/main">
            <a:ext uri="{FF2B5EF4-FFF2-40B4-BE49-F238E27FC236}">
              <a16:creationId xmlns:a16="http://schemas.microsoft.com/office/drawing/2014/main" id="{7C630E3C-2EE3-4FA2-B9BB-84CE7CDC98F5}"/>
            </a:ext>
          </a:extLst>
        </cdr:cNvPr>
        <cdr:cNvSpPr/>
      </cdr:nvSpPr>
      <cdr:spPr>
        <a:xfrm xmlns:a="http://schemas.openxmlformats.org/drawingml/2006/main">
          <a:off x="1675162" y="1426685"/>
          <a:ext cx="914400" cy="240632"/>
        </a:xfrm>
        <a:prstGeom xmlns:a="http://schemas.openxmlformats.org/drawingml/2006/main" prst="rect">
          <a:avLst/>
        </a:prstGeom>
        <a:noFill xmlns:a="http://schemas.openxmlformats.org/drawingml/2006/main"/>
        <a:ln xmlns:a="http://schemas.openxmlformats.org/drawingml/2006/main">
          <a:noFill/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/>
        <a:lstStyle xmlns:a="http://schemas.openxmlformats.org/drawingml/2006/main"/>
        <a:p xmlns:a="http://schemas.openxmlformats.org/drawingml/2006/main">
          <a:r>
            <a:rPr lang="en-US" sz="900" dirty="0">
              <a:solidFill>
                <a:schemeClr val="tx1"/>
              </a:solidFill>
            </a:rPr>
            <a:t>Baseline</a:t>
          </a:r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7E3154-F9AD-467E-9F9A-7B4CEF834A9B}" type="datetimeFigureOut">
              <a:rPr lang="id-ID" smtClean="0"/>
              <a:t>21/07/2022</a:t>
            </a:fld>
            <a:endParaRPr lang="id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d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076EE9-990A-43B3-B9DA-0D15E08AC4AD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734151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asdsasdad</a:t>
            </a:r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076EE9-990A-43B3-B9DA-0D15E08AC4AD}" type="slidenum">
              <a:rPr lang="id-ID" smtClean="0"/>
              <a:t>3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7141491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076EE9-990A-43B3-B9DA-0D15E08AC4AD}" type="slidenum">
              <a:rPr lang="id-ID" smtClean="0"/>
              <a:t>8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1143969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076EE9-990A-43B3-B9DA-0D15E08AC4AD}" type="slidenum">
              <a:rPr lang="id-ID" smtClean="0"/>
              <a:t>9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7931244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076EE9-990A-43B3-B9DA-0D15E08AC4AD}" type="slidenum">
              <a:rPr lang="id-ID" smtClean="0"/>
              <a:t>10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244006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076EE9-990A-43B3-B9DA-0D15E08AC4AD}" type="slidenum">
              <a:rPr lang="id-ID" smtClean="0"/>
              <a:t>36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4855033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076EE9-990A-43B3-B9DA-0D15E08AC4AD}" type="slidenum">
              <a:rPr lang="id-ID" smtClean="0"/>
              <a:t>58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0261671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076EE9-990A-43B3-B9DA-0D15E08AC4AD}" type="slidenum">
              <a:rPr lang="id-ID" smtClean="0"/>
              <a:t>83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3910578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microsoft.com/office/2007/relationships/hdphoto" Target="../media/hdphoto1.wdp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28517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04451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926674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86846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5554FB4E-E79F-4FCD-B373-1990A7E51642}"/>
              </a:ext>
            </a:extLst>
          </p:cNvPr>
          <p:cNvSpPr>
            <a:spLocks noGrp="1"/>
          </p:cNvSpPr>
          <p:nvPr>
            <p:ph type="pic" sz="quarter" idx="65" hasCustomPrompt="1"/>
          </p:nvPr>
        </p:nvSpPr>
        <p:spPr>
          <a:xfrm>
            <a:off x="-1" y="0"/>
            <a:ext cx="10203255" cy="6858000"/>
          </a:xfrm>
          <a:custGeom>
            <a:avLst/>
            <a:gdLst>
              <a:gd name="connsiteX0" fmla="*/ 0 w 8908610"/>
              <a:gd name="connsiteY0" fmla="*/ 0 h 6858000"/>
              <a:gd name="connsiteX1" fmla="*/ 8908610 w 8908610"/>
              <a:gd name="connsiteY1" fmla="*/ 0 h 6858000"/>
              <a:gd name="connsiteX2" fmla="*/ 8908610 w 8908610"/>
              <a:gd name="connsiteY2" fmla="*/ 6858000 h 6858000"/>
              <a:gd name="connsiteX3" fmla="*/ 0 w 8908610"/>
              <a:gd name="connsiteY3" fmla="*/ 6858000 h 6858000"/>
              <a:gd name="connsiteX4" fmla="*/ 0 w 8908610"/>
              <a:gd name="connsiteY4" fmla="*/ 0 h 6858000"/>
              <a:gd name="connsiteX0" fmla="*/ 0 w 8908610"/>
              <a:gd name="connsiteY0" fmla="*/ 0 h 6858000"/>
              <a:gd name="connsiteX1" fmla="*/ 4725909 w 8908610"/>
              <a:gd name="connsiteY1" fmla="*/ 0 h 6858000"/>
              <a:gd name="connsiteX2" fmla="*/ 8908610 w 8908610"/>
              <a:gd name="connsiteY2" fmla="*/ 6858000 h 6858000"/>
              <a:gd name="connsiteX3" fmla="*/ 0 w 8908610"/>
              <a:gd name="connsiteY3" fmla="*/ 6858000 h 6858000"/>
              <a:gd name="connsiteX4" fmla="*/ 0 w 8908610"/>
              <a:gd name="connsiteY4" fmla="*/ 0 h 6858000"/>
              <a:gd name="connsiteX0" fmla="*/ 0 w 8908610"/>
              <a:gd name="connsiteY0" fmla="*/ 0 h 6858000"/>
              <a:gd name="connsiteX1" fmla="*/ 4330673 w 8908610"/>
              <a:gd name="connsiteY1" fmla="*/ 0 h 6858000"/>
              <a:gd name="connsiteX2" fmla="*/ 8908610 w 8908610"/>
              <a:gd name="connsiteY2" fmla="*/ 6858000 h 6858000"/>
              <a:gd name="connsiteX3" fmla="*/ 0 w 8908610"/>
              <a:gd name="connsiteY3" fmla="*/ 6858000 h 6858000"/>
              <a:gd name="connsiteX4" fmla="*/ 0 w 890861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908610" h="6858000">
                <a:moveTo>
                  <a:pt x="0" y="0"/>
                </a:moveTo>
                <a:lnTo>
                  <a:pt x="4330673" y="0"/>
                </a:lnTo>
                <a:lnTo>
                  <a:pt x="890861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/>
              <a:t>Place Your Picture Here And Send To Back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5574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48309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96040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24463927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31367658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781502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996502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836363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8186596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845760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F9074EBC-1F15-45F9-A91E-E5C4D64C818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3267390" y="2672859"/>
            <a:ext cx="8924610" cy="292463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 altLang="ko-KR"/>
              <a:t>Place Your Picture Here</a:t>
            </a:r>
            <a:endParaRPr lang="ko-KR" altLang="en-US"/>
          </a:p>
        </p:txBody>
      </p:sp>
      <p:sp>
        <p:nvSpPr>
          <p:cNvPr id="5" name="Frame 4">
            <a:extLst>
              <a:ext uri="{FF2B5EF4-FFF2-40B4-BE49-F238E27FC236}">
                <a16:creationId xmlns:a16="http://schemas.microsoft.com/office/drawing/2014/main" id="{68FC2D2C-E288-4655-B149-7FDC6019F189}"/>
              </a:ext>
            </a:extLst>
          </p:cNvPr>
          <p:cNvSpPr/>
          <p:nvPr userDrawn="1"/>
        </p:nvSpPr>
        <p:spPr>
          <a:xfrm>
            <a:off x="1065125" y="615462"/>
            <a:ext cx="10061750" cy="5627077"/>
          </a:xfrm>
          <a:prstGeom prst="frame">
            <a:avLst>
              <a:gd name="adj1" fmla="val 125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90180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8993242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4496944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8394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Agenda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151220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aam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21DB724-9006-424E-A191-C08CB17EE2CA}"/>
              </a:ext>
            </a:extLst>
          </p:cNvPr>
          <p:cNvSpPr/>
          <p:nvPr userDrawn="1"/>
        </p:nvSpPr>
        <p:spPr>
          <a:xfrm>
            <a:off x="462336" y="315931"/>
            <a:ext cx="3113070" cy="622613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13FB2FD4-D355-49C8-B7E0-BC49131F2FEA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682645" y="553565"/>
            <a:ext cx="2672453" cy="240539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 altLang="ko-KR"/>
              <a:t>Place Your Picture Here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86641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4BAF68A-9D51-4222-8013-E9B5F820985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00903"/>
            <a:ext cx="11600704" cy="1140891"/>
          </a:xfrm>
          <a:prstGeom prst="rect">
            <a:avLst/>
          </a:prstGeom>
        </p:spPr>
      </p:pic>
      <p:pic>
        <p:nvPicPr>
          <p:cNvPr id="3" name="Picture 3" descr="E:\002-KIMS BUSINESS\007-02-MaxPPT-Contents\150902-com-Global-Laptop\mo900.png">
            <a:extLst>
              <a:ext uri="{FF2B5EF4-FFF2-40B4-BE49-F238E27FC236}">
                <a16:creationId xmlns:a16="http://schemas.microsoft.com/office/drawing/2014/main" id="{1C4F8B41-3F98-4240-8891-4ADABC669A41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253"/>
          <a:stretch/>
        </p:blipFill>
        <p:spPr bwMode="auto">
          <a:xfrm flipH="1">
            <a:off x="8509450" y="2348880"/>
            <a:ext cx="3683812" cy="4509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88CB46E1-8EB0-4782-9CDE-623B6BC6877B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8898129" y="2735416"/>
            <a:ext cx="1672517" cy="2613110"/>
          </a:xfrm>
          <a:custGeom>
            <a:avLst/>
            <a:gdLst>
              <a:gd name="connsiteX0" fmla="*/ 0 w 1296000"/>
              <a:gd name="connsiteY0" fmla="*/ 0 h 2700000"/>
              <a:gd name="connsiteX1" fmla="*/ 1296000 w 1296000"/>
              <a:gd name="connsiteY1" fmla="*/ 0 h 2700000"/>
              <a:gd name="connsiteX2" fmla="*/ 1296000 w 1296000"/>
              <a:gd name="connsiteY2" fmla="*/ 2700000 h 2700000"/>
              <a:gd name="connsiteX3" fmla="*/ 0 w 1296000"/>
              <a:gd name="connsiteY3" fmla="*/ 2700000 h 2700000"/>
              <a:gd name="connsiteX4" fmla="*/ 0 w 1296000"/>
              <a:gd name="connsiteY4" fmla="*/ 0 h 2700000"/>
              <a:gd name="connsiteX0" fmla="*/ 0 w 1436677"/>
              <a:gd name="connsiteY0" fmla="*/ 0 h 2745513"/>
              <a:gd name="connsiteX1" fmla="*/ 1436677 w 1436677"/>
              <a:gd name="connsiteY1" fmla="*/ 45513 h 2745513"/>
              <a:gd name="connsiteX2" fmla="*/ 1436677 w 1436677"/>
              <a:gd name="connsiteY2" fmla="*/ 2745513 h 2745513"/>
              <a:gd name="connsiteX3" fmla="*/ 140677 w 1436677"/>
              <a:gd name="connsiteY3" fmla="*/ 2745513 h 2745513"/>
              <a:gd name="connsiteX4" fmla="*/ 0 w 1436677"/>
              <a:gd name="connsiteY4" fmla="*/ 0 h 2745513"/>
              <a:gd name="connsiteX0" fmla="*/ 0 w 1453227"/>
              <a:gd name="connsiteY0" fmla="*/ 0 h 2745513"/>
              <a:gd name="connsiteX1" fmla="*/ 1453227 w 1453227"/>
              <a:gd name="connsiteY1" fmla="*/ 45513 h 2745513"/>
              <a:gd name="connsiteX2" fmla="*/ 1453227 w 1453227"/>
              <a:gd name="connsiteY2" fmla="*/ 2745513 h 2745513"/>
              <a:gd name="connsiteX3" fmla="*/ 157227 w 1453227"/>
              <a:gd name="connsiteY3" fmla="*/ 2745513 h 2745513"/>
              <a:gd name="connsiteX4" fmla="*/ 0 w 1453227"/>
              <a:gd name="connsiteY4" fmla="*/ 0 h 2745513"/>
              <a:gd name="connsiteX0" fmla="*/ 0 w 1523565"/>
              <a:gd name="connsiteY0" fmla="*/ 0 h 2745513"/>
              <a:gd name="connsiteX1" fmla="*/ 1523565 w 1523565"/>
              <a:gd name="connsiteY1" fmla="*/ 16550 h 2745513"/>
              <a:gd name="connsiteX2" fmla="*/ 1453227 w 1523565"/>
              <a:gd name="connsiteY2" fmla="*/ 2745513 h 2745513"/>
              <a:gd name="connsiteX3" fmla="*/ 157227 w 1523565"/>
              <a:gd name="connsiteY3" fmla="*/ 2745513 h 2745513"/>
              <a:gd name="connsiteX4" fmla="*/ 0 w 1523565"/>
              <a:gd name="connsiteY4" fmla="*/ 0 h 2745513"/>
              <a:gd name="connsiteX0" fmla="*/ 0 w 1672517"/>
              <a:gd name="connsiteY0" fmla="*/ 0 h 2745513"/>
              <a:gd name="connsiteX1" fmla="*/ 1523565 w 1672517"/>
              <a:gd name="connsiteY1" fmla="*/ 16550 h 2745513"/>
              <a:gd name="connsiteX2" fmla="*/ 1672517 w 1672517"/>
              <a:gd name="connsiteY2" fmla="*/ 2580011 h 2745513"/>
              <a:gd name="connsiteX3" fmla="*/ 157227 w 1672517"/>
              <a:gd name="connsiteY3" fmla="*/ 2745513 h 2745513"/>
              <a:gd name="connsiteX4" fmla="*/ 0 w 1672517"/>
              <a:gd name="connsiteY4" fmla="*/ 0 h 2745513"/>
              <a:gd name="connsiteX0" fmla="*/ 0 w 1672517"/>
              <a:gd name="connsiteY0" fmla="*/ 0 h 2580011"/>
              <a:gd name="connsiteX1" fmla="*/ 1523565 w 1672517"/>
              <a:gd name="connsiteY1" fmla="*/ 16550 h 2580011"/>
              <a:gd name="connsiteX2" fmla="*/ 1672517 w 1672517"/>
              <a:gd name="connsiteY2" fmla="*/ 2580011 h 2580011"/>
              <a:gd name="connsiteX3" fmla="*/ 165502 w 1672517"/>
              <a:gd name="connsiteY3" fmla="*/ 2563460 h 2580011"/>
              <a:gd name="connsiteX4" fmla="*/ 0 w 1672517"/>
              <a:gd name="connsiteY4" fmla="*/ 0 h 2580011"/>
              <a:gd name="connsiteX0" fmla="*/ 0 w 1672517"/>
              <a:gd name="connsiteY0" fmla="*/ 0 h 2604835"/>
              <a:gd name="connsiteX1" fmla="*/ 1523565 w 1672517"/>
              <a:gd name="connsiteY1" fmla="*/ 16550 h 2604835"/>
              <a:gd name="connsiteX2" fmla="*/ 1672517 w 1672517"/>
              <a:gd name="connsiteY2" fmla="*/ 2580011 h 2604835"/>
              <a:gd name="connsiteX3" fmla="*/ 161364 w 1672517"/>
              <a:gd name="connsiteY3" fmla="*/ 2604835 h 2604835"/>
              <a:gd name="connsiteX4" fmla="*/ 0 w 1672517"/>
              <a:gd name="connsiteY4" fmla="*/ 0 h 2604835"/>
              <a:gd name="connsiteX0" fmla="*/ 0 w 1672517"/>
              <a:gd name="connsiteY0" fmla="*/ 0 h 2613110"/>
              <a:gd name="connsiteX1" fmla="*/ 1523565 w 1672517"/>
              <a:gd name="connsiteY1" fmla="*/ 16550 h 2613110"/>
              <a:gd name="connsiteX2" fmla="*/ 1672517 w 1672517"/>
              <a:gd name="connsiteY2" fmla="*/ 2580011 h 2613110"/>
              <a:gd name="connsiteX3" fmla="*/ 161364 w 1672517"/>
              <a:gd name="connsiteY3" fmla="*/ 2613110 h 2613110"/>
              <a:gd name="connsiteX4" fmla="*/ 0 w 1672517"/>
              <a:gd name="connsiteY4" fmla="*/ 0 h 2613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72517" h="2613110">
                <a:moveTo>
                  <a:pt x="0" y="0"/>
                </a:moveTo>
                <a:lnTo>
                  <a:pt x="1523565" y="16550"/>
                </a:lnTo>
                <a:lnTo>
                  <a:pt x="1672517" y="2580011"/>
                </a:lnTo>
                <a:lnTo>
                  <a:pt x="161364" y="261311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>
                <a:latin typeface="Arial" pitchFamily="34" charset="0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388CF590-A7AC-47AA-9D77-5FF843A9CEE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8332950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6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5.xml"/><Relationship Id="rId2" Type="http://schemas.openxmlformats.org/officeDocument/2006/relationships/slideLayout" Target="../slideLayouts/slideLayout5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7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EC9D403-927D-A60A-51ED-2105BB1F9CC8}"/>
              </a:ext>
            </a:extLst>
          </p:cNvPr>
          <p:cNvSpPr txBox="1"/>
          <p:nvPr userDrawn="1"/>
        </p:nvSpPr>
        <p:spPr>
          <a:xfrm>
            <a:off x="11544300" y="6488668"/>
            <a:ext cx="64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92D6B9AD-22C7-4365-818A-10624306481C}" type="slidenum">
              <a:rPr lang="id-ID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 algn="r"/>
              <a:t>‹#›</a:t>
            </a:fld>
            <a:endParaRPr lang="id-ID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59903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701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09D2D7-F8FB-172D-2C48-BF5E89E9D6F0}"/>
              </a:ext>
            </a:extLst>
          </p:cNvPr>
          <p:cNvSpPr txBox="1"/>
          <p:nvPr userDrawn="1"/>
        </p:nvSpPr>
        <p:spPr>
          <a:xfrm>
            <a:off x="11544300" y="6488668"/>
            <a:ext cx="64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92D6B9AD-22C7-4365-818A-10624306481C}" type="slidenum">
              <a:rPr lang="id-ID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 algn="r"/>
              <a:t>‹#›</a:t>
            </a:fld>
            <a:endParaRPr lang="id-ID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5311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98" r:id="rId4"/>
    <p:sldLayoutId id="2147483676" r:id="rId5"/>
    <p:sldLayoutId id="2147483677" r:id="rId6"/>
    <p:sldLayoutId id="2147483678" r:id="rId7"/>
    <p:sldLayoutId id="2147483680" r:id="rId8"/>
    <p:sldLayoutId id="2147483682" r:id="rId9"/>
    <p:sldLayoutId id="2147483684" r:id="rId10"/>
    <p:sldLayoutId id="2147483687" r:id="rId11"/>
    <p:sldLayoutId id="2147483688" r:id="rId12"/>
    <p:sldLayoutId id="2147483671" r:id="rId13"/>
    <p:sldLayoutId id="2147483672" r:id="rId14"/>
    <p:sldLayoutId id="2147483702" r:id="rId1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D310F87-81E5-A214-126B-4DD3754152A0}"/>
              </a:ext>
            </a:extLst>
          </p:cNvPr>
          <p:cNvSpPr txBox="1"/>
          <p:nvPr userDrawn="1"/>
        </p:nvSpPr>
        <p:spPr>
          <a:xfrm>
            <a:off x="11544300" y="6488668"/>
            <a:ext cx="64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92D6B9AD-22C7-4365-818A-10624306481C}" type="slidenum">
              <a:rPr lang="id-ID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 algn="r"/>
              <a:t>‹#›</a:t>
            </a:fld>
            <a:endParaRPr lang="id-ID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8408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3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Industry-1827884_1280.jpg" TargetMode="External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Industry-1827884_1280.jpg" TargetMode="External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Industry-1827884_1280.jpg" TargetMode="External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Industry-1827884_1280.jpg" TargetMode="External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30.png"/><Relationship Id="rId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20.xml"/><Relationship Id="rId4" Type="http://schemas.openxmlformats.org/officeDocument/2006/relationships/chart" Target="../charts/char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.xml"/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2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0.xm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0.xml"/><Relationship Id="rId4" Type="http://schemas.openxmlformats.org/officeDocument/2006/relationships/chart" Target="../charts/char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Relationship Id="rId4" Type="http://schemas.openxmlformats.org/officeDocument/2006/relationships/hyperlink" Target="https://commons.wikimedia.org/wiki/File:Industry-1827884_1280.jpg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2.xml"/><Relationship Id="rId1" Type="http://schemas.openxmlformats.org/officeDocument/2006/relationships/slideLayout" Target="../slideLayouts/slideLayout2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Industry-1827884_1280.jpg" TargetMode="External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Industry-1827884_1280.jpg" TargetMode="External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0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42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0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4.xml"/><Relationship Id="rId2" Type="http://schemas.openxmlformats.org/officeDocument/2006/relationships/chart" Target="../charts/chart13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310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5.xml"/><Relationship Id="rId1" Type="http://schemas.openxmlformats.org/officeDocument/2006/relationships/slideLayout" Target="../slideLayouts/slideLayout2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7.xml"/><Relationship Id="rId2" Type="http://schemas.openxmlformats.org/officeDocument/2006/relationships/chart" Target="../charts/chart16.xm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hyperlink" Target="https://doi.org/10.1007/s13399-020-01046-9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5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16/j.apcatb.2015.03.011" TargetMode="External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3.jpe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CFB9E2B-F6E2-4F5C-9D9F-9F25EACFB16C}"/>
              </a:ext>
            </a:extLst>
          </p:cNvPr>
          <p:cNvSpPr/>
          <p:nvPr/>
        </p:nvSpPr>
        <p:spPr>
          <a:xfrm>
            <a:off x="0" y="4243526"/>
            <a:ext cx="12192000" cy="142930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7DC76FF-236C-45B3-8A46-16212FF67F0C}"/>
              </a:ext>
            </a:extLst>
          </p:cNvPr>
          <p:cNvSpPr txBox="1"/>
          <p:nvPr/>
        </p:nvSpPr>
        <p:spPr>
          <a:xfrm>
            <a:off x="1290934" y="4387690"/>
            <a:ext cx="5100988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000" b="1">
                <a:solidFill>
                  <a:schemeClr val="bg1"/>
                </a:solidFill>
                <a:cs typeface="Times New Roman" panose="02020603050405020304" pitchFamily="18" charset="0"/>
              </a:rPr>
              <a:t>C2.2021.K.11</a:t>
            </a:r>
            <a:r>
              <a:rPr lang="en-US" altLang="ko-KR" sz="2000">
                <a:solidFill>
                  <a:schemeClr val="bg1"/>
                </a:solidFill>
                <a:cs typeface="Times New Roman" panose="02020603050405020304" pitchFamily="18" charset="0"/>
              </a:rPr>
              <a:t>	</a:t>
            </a:r>
          </a:p>
          <a:p>
            <a:r>
              <a:rPr lang="en-US" altLang="ko-KR" sz="2000">
                <a:solidFill>
                  <a:schemeClr val="bg1"/>
                </a:solidFill>
                <a:cs typeface="Times New Roman" panose="02020603050405020304" pitchFamily="18" charset="0"/>
              </a:rPr>
              <a:t>Hanif Muhammad Dhiya Ulhaq	(13018019)</a:t>
            </a:r>
          </a:p>
          <a:p>
            <a:r>
              <a:rPr lang="en-US" altLang="ko-KR" sz="2000" err="1">
                <a:solidFill>
                  <a:schemeClr val="bg1"/>
                </a:solidFill>
                <a:cs typeface="Times New Roman" panose="02020603050405020304" pitchFamily="18" charset="0"/>
              </a:rPr>
              <a:t>Prama</a:t>
            </a:r>
            <a:r>
              <a:rPr lang="en-US" altLang="ko-KR" sz="2000">
                <a:solidFill>
                  <a:schemeClr val="bg1"/>
                </a:solidFill>
                <a:cs typeface="Times New Roman" panose="02020603050405020304" pitchFamily="18" charset="0"/>
              </a:rPr>
              <a:t> </a:t>
            </a:r>
            <a:r>
              <a:rPr lang="en-US" altLang="ko-KR" sz="2000" err="1">
                <a:solidFill>
                  <a:schemeClr val="bg1"/>
                </a:solidFill>
                <a:cs typeface="Times New Roman" panose="02020603050405020304" pitchFamily="18" charset="0"/>
              </a:rPr>
              <a:t>Pradipta</a:t>
            </a:r>
            <a:r>
              <a:rPr lang="en-US" altLang="ko-KR" sz="2000">
                <a:solidFill>
                  <a:schemeClr val="bg1"/>
                </a:solidFill>
                <a:cs typeface="Times New Roman" panose="02020603050405020304" pitchFamily="18" charset="0"/>
              </a:rPr>
              <a:t> </a:t>
            </a:r>
            <a:r>
              <a:rPr lang="en-US" altLang="ko-KR" sz="2000" err="1">
                <a:solidFill>
                  <a:schemeClr val="bg1"/>
                </a:solidFill>
                <a:cs typeface="Times New Roman" panose="02020603050405020304" pitchFamily="18" charset="0"/>
              </a:rPr>
              <a:t>Andrisi</a:t>
            </a:r>
            <a:r>
              <a:rPr lang="en-US" altLang="ko-KR" sz="2000">
                <a:solidFill>
                  <a:schemeClr val="bg1"/>
                </a:solidFill>
                <a:cs typeface="Times New Roman" panose="02020603050405020304" pitchFamily="18" charset="0"/>
              </a:rPr>
              <a:t> 		(13018032)</a:t>
            </a:r>
            <a:endParaRPr lang="ko-KR" altLang="en-US" sz="2000">
              <a:solidFill>
                <a:schemeClr val="bg1"/>
              </a:solidFill>
              <a:cs typeface="Times New Roman" panose="02020603050405020304" pitchFamily="18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D7E11C6-BBF7-4C68-9E52-B8B934809E6F}"/>
              </a:ext>
            </a:extLst>
          </p:cNvPr>
          <p:cNvSpPr txBox="1"/>
          <p:nvPr/>
        </p:nvSpPr>
        <p:spPr>
          <a:xfrm>
            <a:off x="1306853" y="2567484"/>
            <a:ext cx="9578294" cy="1323439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000" b="1">
                <a:solidFill>
                  <a:schemeClr val="accent1"/>
                </a:solidFill>
                <a:cs typeface="Arial" pitchFamily="34" charset="0"/>
              </a:rPr>
              <a:t>STUDI KINETIK DAN SIMULASI KONSEPTUAL REAKTOR PRODUKSI BIOAVTUR</a:t>
            </a:r>
            <a:endParaRPr lang="ko-KR" altLang="en-US" sz="4000" b="1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24BCB44-6F3B-4340-80D1-E0B3743F75B2}"/>
              </a:ext>
            </a:extLst>
          </p:cNvPr>
          <p:cNvSpPr txBox="1"/>
          <p:nvPr/>
        </p:nvSpPr>
        <p:spPr>
          <a:xfrm>
            <a:off x="7386221" y="4387691"/>
            <a:ext cx="3514846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000" b="1" err="1">
                <a:solidFill>
                  <a:schemeClr val="bg1"/>
                </a:solidFill>
                <a:cs typeface="Times New Roman" panose="02020603050405020304" pitchFamily="18" charset="0"/>
              </a:rPr>
              <a:t>Pembimbing</a:t>
            </a:r>
            <a:endParaRPr lang="en-US" altLang="ko-KR" sz="2000" b="1">
              <a:solidFill>
                <a:schemeClr val="bg1"/>
              </a:solidFill>
              <a:cs typeface="Times New Roman" panose="02020603050405020304" pitchFamily="18" charset="0"/>
            </a:endParaRPr>
          </a:p>
          <a:p>
            <a:r>
              <a:rPr lang="en-US" altLang="ko-KR" sz="2000">
                <a:solidFill>
                  <a:schemeClr val="bg1"/>
                </a:solidFill>
                <a:cs typeface="Times New Roman" panose="02020603050405020304" pitchFamily="18" charset="0"/>
              </a:rPr>
              <a:t>Dr. Ir. IGBN </a:t>
            </a:r>
            <a:r>
              <a:rPr lang="en-US" altLang="ko-KR" sz="2000" err="1">
                <a:solidFill>
                  <a:schemeClr val="bg1"/>
                </a:solidFill>
                <a:cs typeface="Times New Roman" panose="02020603050405020304" pitchFamily="18" charset="0"/>
              </a:rPr>
              <a:t>Makertiharta</a:t>
            </a:r>
            <a:endParaRPr lang="en-US" altLang="ko-KR" sz="2000">
              <a:solidFill>
                <a:schemeClr val="bg1"/>
              </a:solidFill>
              <a:cs typeface="Times New Roman" panose="02020603050405020304" pitchFamily="18" charset="0"/>
            </a:endParaRPr>
          </a:p>
          <a:p>
            <a:r>
              <a:rPr lang="en-US" altLang="ko-KR" sz="2000">
                <a:solidFill>
                  <a:schemeClr val="bg1"/>
                </a:solidFill>
                <a:cs typeface="Times New Roman" panose="02020603050405020304" pitchFamily="18" charset="0"/>
              </a:rPr>
              <a:t>Dr. </a:t>
            </a:r>
            <a:r>
              <a:rPr lang="en-US" altLang="ko-KR" sz="2000" err="1">
                <a:solidFill>
                  <a:schemeClr val="bg1"/>
                </a:solidFill>
                <a:cs typeface="Times New Roman" panose="02020603050405020304" pitchFamily="18" charset="0"/>
              </a:rPr>
              <a:t>Haryo</a:t>
            </a:r>
            <a:r>
              <a:rPr lang="en-US" altLang="ko-KR" sz="2000">
                <a:solidFill>
                  <a:schemeClr val="bg1"/>
                </a:solidFill>
                <a:cs typeface="Times New Roman" panose="02020603050405020304" pitchFamily="18" charset="0"/>
              </a:rPr>
              <a:t> Pandu </a:t>
            </a:r>
            <a:r>
              <a:rPr lang="en-US" altLang="ko-KR" sz="2000" err="1">
                <a:solidFill>
                  <a:schemeClr val="bg1"/>
                </a:solidFill>
                <a:cs typeface="Times New Roman" panose="02020603050405020304" pitchFamily="18" charset="0"/>
              </a:rPr>
              <a:t>Winoto</a:t>
            </a:r>
            <a:endParaRPr lang="ko-KR" altLang="en-US" sz="2000">
              <a:solidFill>
                <a:schemeClr val="bg1"/>
              </a:solidFill>
              <a:cs typeface="Times New Roman" panose="02020603050405020304" pitchFamily="18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8EAED64-A6FC-4A5D-9354-BFA3E6E1631E}"/>
              </a:ext>
            </a:extLst>
          </p:cNvPr>
          <p:cNvSpPr/>
          <p:nvPr/>
        </p:nvSpPr>
        <p:spPr>
          <a:xfrm>
            <a:off x="-1" y="0"/>
            <a:ext cx="1124203" cy="11851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16" name="Picture 2" descr="Download Logo ITB - DitSTI">
            <a:extLst>
              <a:ext uri="{FF2B5EF4-FFF2-40B4-BE49-F238E27FC236}">
                <a16:creationId xmlns:a16="http://schemas.microsoft.com/office/drawing/2014/main" id="{D6F9EB0A-5C7E-4825-9187-94D65FF117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349" y="-8705"/>
            <a:ext cx="1169551" cy="1169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6BA0227-36C0-4A49-8CFE-C5132584F8EA}"/>
              </a:ext>
            </a:extLst>
          </p:cNvPr>
          <p:cNvSpPr/>
          <p:nvPr/>
        </p:nvSpPr>
        <p:spPr>
          <a:xfrm>
            <a:off x="1124202" y="328409"/>
            <a:ext cx="11067798" cy="528351"/>
          </a:xfrm>
          <a:prstGeom prst="rect">
            <a:avLst/>
          </a:prstGeom>
          <a:solidFill>
            <a:srgbClr val="005A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500">
                <a:solidFill>
                  <a:schemeClr val="bg1"/>
                </a:solidFill>
                <a:cs typeface="Times New Roman" panose="02020603050405020304" pitchFamily="18" charset="0"/>
              </a:rPr>
              <a:t>  TK4093 </a:t>
            </a:r>
            <a:r>
              <a:rPr lang="en-US" sz="2500" err="1">
                <a:solidFill>
                  <a:schemeClr val="bg1"/>
                </a:solidFill>
                <a:cs typeface="Times New Roman" panose="02020603050405020304" pitchFamily="18" charset="0"/>
              </a:rPr>
              <a:t>Penelitian</a:t>
            </a:r>
            <a:r>
              <a:rPr lang="en-US" sz="2500">
                <a:solidFill>
                  <a:schemeClr val="bg1"/>
                </a:solidFill>
                <a:cs typeface="Times New Roman" panose="02020603050405020304" pitchFamily="18" charset="0"/>
              </a:rPr>
              <a:t> Teknik Kimia II</a:t>
            </a:r>
            <a:endParaRPr lang="en-ID" sz="2500">
              <a:solidFill>
                <a:schemeClr val="bg1"/>
              </a:solidFill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64324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036DCD8D-2658-4922-B4A1-398A0D5DCC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0028912"/>
              </p:ext>
            </p:extLst>
          </p:nvPr>
        </p:nvGraphicFramePr>
        <p:xfrm>
          <a:off x="378060" y="1451092"/>
          <a:ext cx="11128138" cy="393480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354127">
                  <a:extLst>
                    <a:ext uri="{9D8B030D-6E8A-4147-A177-3AD203B41FA5}">
                      <a16:colId xmlns:a16="http://schemas.microsoft.com/office/drawing/2014/main" val="3525235825"/>
                    </a:ext>
                  </a:extLst>
                </a:gridCol>
                <a:gridCol w="1476091">
                  <a:extLst>
                    <a:ext uri="{9D8B030D-6E8A-4147-A177-3AD203B41FA5}">
                      <a16:colId xmlns:a16="http://schemas.microsoft.com/office/drawing/2014/main" val="1058942111"/>
                    </a:ext>
                  </a:extLst>
                </a:gridCol>
                <a:gridCol w="955954">
                  <a:extLst>
                    <a:ext uri="{9D8B030D-6E8A-4147-A177-3AD203B41FA5}">
                      <a16:colId xmlns:a16="http://schemas.microsoft.com/office/drawing/2014/main" val="384992795"/>
                    </a:ext>
                  </a:extLst>
                </a:gridCol>
                <a:gridCol w="1448478">
                  <a:extLst>
                    <a:ext uri="{9D8B030D-6E8A-4147-A177-3AD203B41FA5}">
                      <a16:colId xmlns:a16="http://schemas.microsoft.com/office/drawing/2014/main" val="3099054333"/>
                    </a:ext>
                  </a:extLst>
                </a:gridCol>
                <a:gridCol w="969165">
                  <a:extLst>
                    <a:ext uri="{9D8B030D-6E8A-4147-A177-3AD203B41FA5}">
                      <a16:colId xmlns:a16="http://schemas.microsoft.com/office/drawing/2014/main" val="2517772253"/>
                    </a:ext>
                  </a:extLst>
                </a:gridCol>
                <a:gridCol w="1541131">
                  <a:extLst>
                    <a:ext uri="{9D8B030D-6E8A-4147-A177-3AD203B41FA5}">
                      <a16:colId xmlns:a16="http://schemas.microsoft.com/office/drawing/2014/main" val="3988816239"/>
                    </a:ext>
                  </a:extLst>
                </a:gridCol>
                <a:gridCol w="1080381">
                  <a:extLst>
                    <a:ext uri="{9D8B030D-6E8A-4147-A177-3AD203B41FA5}">
                      <a16:colId xmlns:a16="http://schemas.microsoft.com/office/drawing/2014/main" val="3000525252"/>
                    </a:ext>
                  </a:extLst>
                </a:gridCol>
                <a:gridCol w="1302811">
                  <a:extLst>
                    <a:ext uri="{9D8B030D-6E8A-4147-A177-3AD203B41FA5}">
                      <a16:colId xmlns:a16="http://schemas.microsoft.com/office/drawing/2014/main" val="3686307804"/>
                    </a:ext>
                  </a:extLst>
                </a:gridCol>
              </a:tblGrid>
              <a:tr h="226333"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 err="1">
                          <a:effectLst/>
                        </a:rPr>
                        <a:t>Asam</a:t>
                      </a:r>
                      <a:r>
                        <a:rPr lang="en-ID" sz="1400">
                          <a:effectLst/>
                        </a:rPr>
                        <a:t> Lemak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Struktur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 gridSpan="6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100">
                          <a:effectLst/>
                        </a:rPr>
                        <a:t>% </a:t>
                      </a:r>
                      <a:r>
                        <a:rPr lang="en-ID" sz="1100" err="1">
                          <a:effectLst/>
                        </a:rPr>
                        <a:t>massa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9477992"/>
                  </a:ext>
                </a:extLst>
              </a:tr>
              <a:tr h="260642">
                <a:tc v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Palm</a:t>
                      </a:r>
                      <a:endParaRPr lang="en-ID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Rapeseed</a:t>
                      </a:r>
                      <a:endParaRPr lang="en-ID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Jarak</a:t>
                      </a:r>
                      <a:endParaRPr lang="en-ID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Sunflower</a:t>
                      </a:r>
                      <a:endParaRPr lang="en-ID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PKO</a:t>
                      </a:r>
                      <a:endParaRPr lang="en-ID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Kelapa</a:t>
                      </a:r>
                      <a:endParaRPr lang="en-ID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54662708"/>
                  </a:ext>
                </a:extLst>
              </a:tr>
              <a:tr h="264167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 b="0" err="1">
                          <a:effectLst/>
                        </a:rPr>
                        <a:t>Asam</a:t>
                      </a:r>
                      <a:r>
                        <a:rPr lang="en-ID" sz="1400" b="0">
                          <a:effectLst/>
                        </a:rPr>
                        <a:t> </a:t>
                      </a:r>
                      <a:r>
                        <a:rPr lang="en-ID" sz="1400" b="0" err="1">
                          <a:effectLst/>
                        </a:rPr>
                        <a:t>Kaprilat</a:t>
                      </a:r>
                      <a:endParaRPr lang="en-ID" sz="14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C8:0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-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-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­-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-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3,3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­7,6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2690685"/>
                  </a:ext>
                </a:extLst>
              </a:tr>
              <a:tr h="264167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 b="0" err="1">
                          <a:effectLst/>
                        </a:rPr>
                        <a:t>Asam</a:t>
                      </a:r>
                      <a:r>
                        <a:rPr lang="en-ID" sz="1400" b="0">
                          <a:effectLst/>
                        </a:rPr>
                        <a:t> </a:t>
                      </a:r>
                      <a:r>
                        <a:rPr lang="en-ID" sz="1400" b="0" err="1">
                          <a:effectLst/>
                        </a:rPr>
                        <a:t>Kuprat</a:t>
                      </a:r>
                      <a:endParaRPr lang="en-ID" sz="14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C10:0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-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-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-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-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3,5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5,5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84460325"/>
                  </a:ext>
                </a:extLst>
              </a:tr>
              <a:tr h="264167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 b="1" err="1">
                          <a:effectLst/>
                        </a:rPr>
                        <a:t>Asam</a:t>
                      </a:r>
                      <a:r>
                        <a:rPr lang="en-ID" sz="1400" b="1">
                          <a:effectLst/>
                        </a:rPr>
                        <a:t> </a:t>
                      </a:r>
                      <a:r>
                        <a:rPr lang="en-ID" sz="1400" b="1" err="1">
                          <a:effectLst/>
                        </a:rPr>
                        <a:t>Laurat</a:t>
                      </a:r>
                      <a:endParaRPr lang="en-ID" sz="14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 b="1">
                          <a:effectLst/>
                        </a:rPr>
                        <a:t>C12:0</a:t>
                      </a:r>
                      <a:endParaRPr lang="en-ID" sz="14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 b="1">
                          <a:effectLst/>
                        </a:rPr>
                        <a:t>0,1</a:t>
                      </a:r>
                      <a:endParaRPr lang="en-ID" sz="14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 b="1">
                          <a:effectLst/>
                        </a:rPr>
                        <a:t>-</a:t>
                      </a:r>
                      <a:endParaRPr lang="en-ID" sz="14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 b="1">
                          <a:effectLst/>
                        </a:rPr>
                        <a:t>0,0</a:t>
                      </a:r>
                      <a:endParaRPr lang="en-ID" sz="14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 b="1">
                          <a:effectLst/>
                        </a:rPr>
                        <a:t>0,0</a:t>
                      </a:r>
                      <a:endParaRPr lang="en-ID" sz="14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 b="1">
                          <a:effectLst/>
                        </a:rPr>
                        <a:t>47,8</a:t>
                      </a:r>
                      <a:endParaRPr lang="en-ID" sz="14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 b="1">
                          <a:effectLst/>
                        </a:rPr>
                        <a:t>47,7</a:t>
                      </a:r>
                      <a:endParaRPr lang="en-ID" sz="14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50669209"/>
                  </a:ext>
                </a:extLst>
              </a:tr>
              <a:tr h="264167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 b="1">
                          <a:effectLst/>
                        </a:rPr>
                        <a:t>Asam Miristat</a:t>
                      </a:r>
                      <a:endParaRPr lang="en-ID" sz="14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 b="1">
                          <a:effectLst/>
                        </a:rPr>
                        <a:t>C14:0</a:t>
                      </a:r>
                      <a:endParaRPr lang="en-ID" sz="14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 b="1">
                          <a:effectLst/>
                        </a:rPr>
                        <a:t>0,7</a:t>
                      </a:r>
                      <a:endParaRPr lang="en-ID" sz="14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 b="1">
                          <a:effectLst/>
                        </a:rPr>
                        <a:t>0,11</a:t>
                      </a:r>
                      <a:endParaRPr lang="en-ID" sz="14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 b="1">
                          <a:effectLst/>
                        </a:rPr>
                        <a:t>0,0</a:t>
                      </a:r>
                      <a:endParaRPr lang="en-ID" sz="14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 b="1">
                          <a:effectLst/>
                        </a:rPr>
                        <a:t>0,0</a:t>
                      </a:r>
                      <a:endParaRPr lang="en-ID" sz="14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 b="1">
                          <a:effectLst/>
                        </a:rPr>
                        <a:t>16,3</a:t>
                      </a:r>
                      <a:endParaRPr lang="en-ID" sz="14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 b="1">
                          <a:effectLst/>
                        </a:rPr>
                        <a:t>19,9</a:t>
                      </a:r>
                      <a:endParaRPr lang="en-ID" sz="14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89929490"/>
                  </a:ext>
                </a:extLst>
              </a:tr>
              <a:tr h="264167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 b="0">
                          <a:effectLst/>
                        </a:rPr>
                        <a:t>Asam Palmitat</a:t>
                      </a:r>
                      <a:endParaRPr lang="en-ID" sz="14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C16:0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36,7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4,8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15,9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6,2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8,5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-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2818015"/>
                  </a:ext>
                </a:extLst>
              </a:tr>
              <a:tr h="264167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 b="0" err="1">
                          <a:effectLst/>
                        </a:rPr>
                        <a:t>Asam</a:t>
                      </a:r>
                      <a:r>
                        <a:rPr lang="en-ID" sz="1400" b="0">
                          <a:effectLst/>
                        </a:rPr>
                        <a:t> </a:t>
                      </a:r>
                      <a:r>
                        <a:rPr lang="en-ID" sz="1400" b="0" err="1">
                          <a:effectLst/>
                        </a:rPr>
                        <a:t>Palmitoleat</a:t>
                      </a:r>
                      <a:endParaRPr lang="en-ID" sz="14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C16:1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0,1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0,33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0,9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0,1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-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-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16039017"/>
                  </a:ext>
                </a:extLst>
              </a:tr>
              <a:tr h="264167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 b="0">
                          <a:effectLst/>
                        </a:rPr>
                        <a:t>Asam Stearat</a:t>
                      </a:r>
                      <a:endParaRPr lang="en-ID" sz="14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C18:0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6,6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1,89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6,9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3,7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2,4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2,7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82503203"/>
                  </a:ext>
                </a:extLst>
              </a:tr>
              <a:tr h="264167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 b="0">
                          <a:effectLst/>
                        </a:rPr>
                        <a:t>Asam Oleat</a:t>
                      </a:r>
                      <a:endParaRPr lang="en-ID" sz="14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C18:1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46,1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61,9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41,1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25,2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15,4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6,2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05146650"/>
                  </a:ext>
                </a:extLst>
              </a:tr>
              <a:tr h="264167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 b="0">
                          <a:effectLst/>
                        </a:rPr>
                        <a:t>Asam Linoleat</a:t>
                      </a:r>
                      <a:endParaRPr lang="en-ID" sz="14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C18:2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8,6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19,8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34,7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63,1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2,4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1,6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8008705"/>
                  </a:ext>
                </a:extLst>
              </a:tr>
              <a:tr h="264167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 b="0">
                          <a:effectLst/>
                        </a:rPr>
                        <a:t>Asam Linolenat</a:t>
                      </a:r>
                      <a:endParaRPr lang="en-ID" sz="14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C18:3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0,3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9,21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0,3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0,2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-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-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76358371"/>
                  </a:ext>
                </a:extLst>
              </a:tr>
              <a:tr h="264167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 b="0">
                          <a:effectLst/>
                        </a:rPr>
                        <a:t>Asam Arakidat</a:t>
                      </a:r>
                      <a:endParaRPr lang="en-ID" sz="14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C20:0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0,4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0,62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0,0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0,3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0,1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-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26041485"/>
                  </a:ext>
                </a:extLst>
              </a:tr>
              <a:tr h="264167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 b="0" err="1">
                          <a:effectLst/>
                        </a:rPr>
                        <a:t>Asam</a:t>
                      </a:r>
                      <a:r>
                        <a:rPr lang="en-ID" sz="1400" b="0">
                          <a:effectLst/>
                        </a:rPr>
                        <a:t> </a:t>
                      </a:r>
                      <a:r>
                        <a:rPr lang="en-ID" sz="1400" b="0" err="1">
                          <a:effectLst/>
                        </a:rPr>
                        <a:t>Gadroleat</a:t>
                      </a:r>
                      <a:endParaRPr lang="en-ID" sz="14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C20:1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0,2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1,41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0,2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0,2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-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-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59970382"/>
                  </a:ext>
                </a:extLst>
              </a:tr>
            </a:tbl>
          </a:graphicData>
        </a:graphic>
      </p:graphicFrame>
      <p:sp>
        <p:nvSpPr>
          <p:cNvPr id="16" name="Rectangle 15">
            <a:extLst>
              <a:ext uri="{FF2B5EF4-FFF2-40B4-BE49-F238E27FC236}">
                <a16:creationId xmlns:a16="http://schemas.microsoft.com/office/drawing/2014/main" id="{1EC2C4F0-D249-409D-9B62-4A089C473973}"/>
              </a:ext>
            </a:extLst>
          </p:cNvPr>
          <p:cNvSpPr/>
          <p:nvPr/>
        </p:nvSpPr>
        <p:spPr>
          <a:xfrm>
            <a:off x="378059" y="5479054"/>
            <a:ext cx="11128138" cy="5017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en-US" sz="1600" err="1">
                <a:solidFill>
                  <a:schemeClr val="tx1"/>
                </a:solidFill>
              </a:rPr>
              <a:t>Kandungan</a:t>
            </a:r>
            <a:r>
              <a:rPr lang="en-US" sz="1600">
                <a:solidFill>
                  <a:schemeClr val="tx1"/>
                </a:solidFill>
              </a:rPr>
              <a:t> </a:t>
            </a:r>
            <a:r>
              <a:rPr lang="en-US" sz="1600" err="1">
                <a:solidFill>
                  <a:schemeClr val="tx1"/>
                </a:solidFill>
              </a:rPr>
              <a:t>utama</a:t>
            </a:r>
            <a:r>
              <a:rPr lang="en-US" sz="1600">
                <a:solidFill>
                  <a:schemeClr val="tx1"/>
                </a:solidFill>
              </a:rPr>
              <a:t> PKO </a:t>
            </a:r>
            <a:r>
              <a:rPr lang="en-US" sz="1600" err="1">
                <a:solidFill>
                  <a:schemeClr val="tx1"/>
                </a:solidFill>
              </a:rPr>
              <a:t>adalah</a:t>
            </a:r>
            <a:r>
              <a:rPr lang="en-US" sz="1600">
                <a:solidFill>
                  <a:schemeClr val="tx1"/>
                </a:solidFill>
              </a:rPr>
              <a:t> </a:t>
            </a:r>
            <a:r>
              <a:rPr lang="en-US" sz="1600" b="1" err="1">
                <a:solidFill>
                  <a:schemeClr val="tx1"/>
                </a:solidFill>
              </a:rPr>
              <a:t>asam</a:t>
            </a:r>
            <a:r>
              <a:rPr lang="en-US" sz="1600" b="1">
                <a:solidFill>
                  <a:schemeClr val="tx1"/>
                </a:solidFill>
              </a:rPr>
              <a:t> </a:t>
            </a:r>
            <a:r>
              <a:rPr lang="en-US" sz="1600" b="1" err="1">
                <a:solidFill>
                  <a:schemeClr val="tx1"/>
                </a:solidFill>
              </a:rPr>
              <a:t>laurat</a:t>
            </a:r>
            <a:r>
              <a:rPr lang="en-US" sz="1600" b="1">
                <a:solidFill>
                  <a:schemeClr val="tx1"/>
                </a:solidFill>
              </a:rPr>
              <a:t> </a:t>
            </a:r>
            <a:r>
              <a:rPr lang="en-US" sz="1600">
                <a:solidFill>
                  <a:schemeClr val="tx1"/>
                </a:solidFill>
              </a:rPr>
              <a:t>dan </a:t>
            </a:r>
            <a:r>
              <a:rPr lang="en-US" sz="1600" b="1" err="1">
                <a:solidFill>
                  <a:schemeClr val="tx1"/>
                </a:solidFill>
              </a:rPr>
              <a:t>asam</a:t>
            </a:r>
            <a:r>
              <a:rPr lang="en-US" sz="1600" b="1">
                <a:solidFill>
                  <a:schemeClr val="tx1"/>
                </a:solidFill>
              </a:rPr>
              <a:t> </a:t>
            </a:r>
            <a:r>
              <a:rPr lang="en-US" sz="1600" b="1" err="1">
                <a:solidFill>
                  <a:schemeClr val="tx1"/>
                </a:solidFill>
              </a:rPr>
              <a:t>miristat</a:t>
            </a:r>
            <a:r>
              <a:rPr lang="en-US" sz="1600" b="1">
                <a:solidFill>
                  <a:schemeClr val="tx1"/>
                </a:solidFill>
              </a:rPr>
              <a:t> </a:t>
            </a:r>
            <a:r>
              <a:rPr lang="en-US" sz="1600">
                <a:solidFill>
                  <a:schemeClr val="tx1"/>
                </a:solidFill>
              </a:rPr>
              <a:t>yang </a:t>
            </a:r>
            <a:r>
              <a:rPr lang="en-US" sz="1600" err="1">
                <a:solidFill>
                  <a:schemeClr val="tx1"/>
                </a:solidFill>
              </a:rPr>
              <a:t>sudah</a:t>
            </a:r>
            <a:r>
              <a:rPr lang="en-US" sz="1600">
                <a:solidFill>
                  <a:schemeClr val="tx1"/>
                </a:solidFill>
              </a:rPr>
              <a:t> </a:t>
            </a:r>
            <a:r>
              <a:rPr lang="en-US" sz="1600" err="1">
                <a:solidFill>
                  <a:schemeClr val="tx1"/>
                </a:solidFill>
              </a:rPr>
              <a:t>sesuai</a:t>
            </a:r>
            <a:r>
              <a:rPr lang="en-US" sz="1600">
                <a:solidFill>
                  <a:schemeClr val="tx1"/>
                </a:solidFill>
              </a:rPr>
              <a:t> </a:t>
            </a:r>
            <a:r>
              <a:rPr lang="en-US" sz="1600" err="1">
                <a:solidFill>
                  <a:schemeClr val="tx1"/>
                </a:solidFill>
              </a:rPr>
              <a:t>dengan</a:t>
            </a:r>
            <a:r>
              <a:rPr lang="en-US" sz="1600">
                <a:solidFill>
                  <a:schemeClr val="tx1"/>
                </a:solidFill>
              </a:rPr>
              <a:t> </a:t>
            </a:r>
            <a:r>
              <a:rPr lang="en-US" sz="1600" err="1">
                <a:solidFill>
                  <a:schemeClr val="tx1"/>
                </a:solidFill>
              </a:rPr>
              <a:t>rentang</a:t>
            </a:r>
            <a:r>
              <a:rPr lang="en-US" sz="1600">
                <a:solidFill>
                  <a:schemeClr val="tx1"/>
                </a:solidFill>
              </a:rPr>
              <a:t> </a:t>
            </a:r>
            <a:r>
              <a:rPr lang="en-US" sz="1600" err="1">
                <a:solidFill>
                  <a:schemeClr val="tx1"/>
                </a:solidFill>
              </a:rPr>
              <a:t>panjang</a:t>
            </a:r>
            <a:r>
              <a:rPr lang="en-US" sz="1600">
                <a:solidFill>
                  <a:schemeClr val="tx1"/>
                </a:solidFill>
              </a:rPr>
              <a:t> </a:t>
            </a:r>
            <a:r>
              <a:rPr lang="en-US" sz="1600" err="1">
                <a:solidFill>
                  <a:schemeClr val="tx1"/>
                </a:solidFill>
              </a:rPr>
              <a:t>rantai</a:t>
            </a:r>
            <a:r>
              <a:rPr lang="en-US" sz="1600">
                <a:solidFill>
                  <a:schemeClr val="tx1"/>
                </a:solidFill>
              </a:rPr>
              <a:t> </a:t>
            </a:r>
            <a:r>
              <a:rPr lang="en-US" sz="1600" err="1">
                <a:solidFill>
                  <a:schemeClr val="tx1"/>
                </a:solidFill>
              </a:rPr>
              <a:t>hidrokarbon</a:t>
            </a:r>
            <a:r>
              <a:rPr lang="en-US" sz="1600">
                <a:solidFill>
                  <a:schemeClr val="tx1"/>
                </a:solidFill>
              </a:rPr>
              <a:t> </a:t>
            </a:r>
            <a:r>
              <a:rPr lang="en-US" sz="1600" err="1">
                <a:solidFill>
                  <a:schemeClr val="tx1"/>
                </a:solidFill>
              </a:rPr>
              <a:t>avtur</a:t>
            </a:r>
            <a:r>
              <a:rPr lang="en-US" sz="1600">
                <a:solidFill>
                  <a:schemeClr val="tx1"/>
                </a:solidFill>
              </a:rPr>
              <a:t>, </a:t>
            </a:r>
            <a:r>
              <a:rPr lang="en-US" sz="1600" err="1">
                <a:solidFill>
                  <a:schemeClr val="tx1"/>
                </a:solidFill>
              </a:rPr>
              <a:t>sehingga</a:t>
            </a:r>
            <a:r>
              <a:rPr lang="en-US" sz="1600">
                <a:solidFill>
                  <a:schemeClr val="tx1"/>
                </a:solidFill>
              </a:rPr>
              <a:t> </a:t>
            </a:r>
            <a:r>
              <a:rPr lang="en-US" sz="1600" err="1">
                <a:solidFill>
                  <a:schemeClr val="tx1"/>
                </a:solidFill>
              </a:rPr>
              <a:t>tidak</a:t>
            </a:r>
            <a:r>
              <a:rPr lang="en-US" sz="1600">
                <a:solidFill>
                  <a:schemeClr val="tx1"/>
                </a:solidFill>
              </a:rPr>
              <a:t> </a:t>
            </a:r>
            <a:r>
              <a:rPr lang="en-US" sz="1600" err="1">
                <a:solidFill>
                  <a:schemeClr val="tx1"/>
                </a:solidFill>
              </a:rPr>
              <a:t>diperlukan</a:t>
            </a:r>
            <a:r>
              <a:rPr lang="en-US" sz="1600">
                <a:solidFill>
                  <a:schemeClr val="tx1"/>
                </a:solidFill>
              </a:rPr>
              <a:t> </a:t>
            </a:r>
            <a:r>
              <a:rPr lang="en-US" sz="1600" i="1">
                <a:solidFill>
                  <a:schemeClr val="tx1"/>
                </a:solidFill>
              </a:rPr>
              <a:t>cracking</a:t>
            </a:r>
            <a:r>
              <a:rPr lang="en-US" sz="1600">
                <a:solidFill>
                  <a:schemeClr val="tx1"/>
                </a:solidFill>
              </a:rPr>
              <a:t>.</a:t>
            </a:r>
            <a:endParaRPr lang="en-ID" sz="160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48EBB15-15E0-49BC-8A3B-D39B5168C232}"/>
              </a:ext>
            </a:extLst>
          </p:cNvPr>
          <p:cNvSpPr/>
          <p:nvPr/>
        </p:nvSpPr>
        <p:spPr>
          <a:xfrm>
            <a:off x="9266660" y="2558668"/>
            <a:ext cx="1902690" cy="566444"/>
          </a:xfrm>
          <a:prstGeom prst="rect">
            <a:avLst/>
          </a:prstGeom>
          <a:noFill/>
          <a:ln w="38100">
            <a:solidFill>
              <a:srgbClr val="CE6A56"/>
            </a:solidFill>
          </a:ln>
          <a:effectLst>
            <a:glow rad="76200">
              <a:srgbClr val="CB5560">
                <a:alpha val="61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9128B0B-07DD-4106-AFF9-8BF9EA269E09}"/>
              </a:ext>
            </a:extLst>
          </p:cNvPr>
          <p:cNvSpPr/>
          <p:nvPr/>
        </p:nvSpPr>
        <p:spPr>
          <a:xfrm>
            <a:off x="378060" y="1036210"/>
            <a:ext cx="11128137" cy="3623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85838" indent="-985838"/>
            <a:r>
              <a:rPr lang="en-US" sz="1600" b="1" err="1">
                <a:solidFill>
                  <a:schemeClr val="tx1"/>
                </a:solidFill>
              </a:rPr>
              <a:t>Tabel</a:t>
            </a:r>
            <a:r>
              <a:rPr lang="en-US" sz="1600" b="1">
                <a:solidFill>
                  <a:schemeClr val="tx1"/>
                </a:solidFill>
              </a:rPr>
              <a:t> 1.3	</a:t>
            </a:r>
            <a:r>
              <a:rPr lang="en-ID" sz="160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Kandungan</a:t>
            </a:r>
            <a:r>
              <a:rPr lang="en-ID" sz="160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60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asam</a:t>
            </a:r>
            <a:r>
              <a:rPr lang="en-ID" sz="160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lemak </a:t>
            </a:r>
            <a:r>
              <a:rPr lang="en-ID" sz="160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dalam</a:t>
            </a:r>
            <a:r>
              <a:rPr lang="en-ID" sz="160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60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berbagai</a:t>
            </a:r>
            <a:r>
              <a:rPr lang="en-ID" sz="160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60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minyak</a:t>
            </a:r>
            <a:r>
              <a:rPr lang="en-ID" sz="160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60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nabati</a:t>
            </a:r>
            <a:r>
              <a:rPr lang="en-ID" sz="1600" baseline="30000">
                <a:solidFill>
                  <a:schemeClr val="tx1"/>
                </a:solidFill>
                <a:ea typeface="Calibri" panose="020F0502020204030204" pitchFamily="34" charset="0"/>
                <a:cs typeface="Arial" panose="020B0604020202020204" pitchFamily="34" charset="0"/>
              </a:rPr>
              <a:t>[1],[2],[3], dan [4]</a:t>
            </a:r>
            <a:endParaRPr lang="en-ID" sz="160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78494F3-54C0-4A16-BEB3-36A185B9D6B0}"/>
              </a:ext>
            </a:extLst>
          </p:cNvPr>
          <p:cNvSpPr/>
          <p:nvPr/>
        </p:nvSpPr>
        <p:spPr>
          <a:xfrm>
            <a:off x="378059" y="6166191"/>
            <a:ext cx="11128138" cy="50174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2" rtlCol="0" anchor="ctr"/>
          <a:lstStyle/>
          <a:p>
            <a:r>
              <a:rPr lang="en-US" sz="1000">
                <a:solidFill>
                  <a:schemeClr val="tx1"/>
                </a:solidFill>
                <a:cs typeface="Times New Roman" panose="02020603050405020304" pitchFamily="18" charset="0"/>
              </a:rPr>
              <a:t>[1] </a:t>
            </a:r>
            <a:r>
              <a:rPr lang="en-ID" sz="10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Khan </a:t>
            </a:r>
            <a:r>
              <a:rPr lang="en-ID" sz="100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dkk</a:t>
            </a:r>
            <a:r>
              <a:rPr lang="en-ID" sz="1000">
                <a:solidFill>
                  <a:schemeClr val="tx1"/>
                </a:solidFill>
                <a:ea typeface="Calibri" panose="020F0502020204030204" pitchFamily="34" charset="0"/>
              </a:rPr>
              <a:t>.</a:t>
            </a:r>
            <a:r>
              <a:rPr lang="en-ID" sz="10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(2019). </a:t>
            </a:r>
            <a:r>
              <a:rPr lang="en-ID" sz="1000" i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Journal of Analytical and Applied Pyrolysis</a:t>
            </a:r>
            <a:r>
              <a:rPr lang="en-ID" sz="10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, </a:t>
            </a:r>
            <a:r>
              <a:rPr lang="en-ID" sz="1000" b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140</a:t>
            </a:r>
            <a:r>
              <a:rPr lang="en-ID" sz="10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(January), 1–24.</a:t>
            </a:r>
          </a:p>
          <a:p>
            <a:r>
              <a:rPr lang="en-ID" sz="1000">
                <a:solidFill>
                  <a:schemeClr val="tx1"/>
                </a:solidFill>
                <a:cs typeface="Times New Roman" panose="02020603050405020304" pitchFamily="18" charset="0"/>
              </a:rPr>
              <a:t>[2] </a:t>
            </a:r>
            <a:r>
              <a:rPr lang="en-ID" sz="10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Noriega </a:t>
            </a:r>
            <a:r>
              <a:rPr lang="en-ID" sz="100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dkk</a:t>
            </a:r>
            <a:r>
              <a:rPr lang="en-ID" sz="10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. (2020). </a:t>
            </a:r>
            <a:r>
              <a:rPr lang="en-ID" sz="1000" i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Chinese Journal of Chemical Engineering</a:t>
            </a:r>
            <a:r>
              <a:rPr lang="en-ID" sz="10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, </a:t>
            </a:r>
            <a:r>
              <a:rPr lang="en-ID" sz="1000" b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28</a:t>
            </a:r>
            <a:r>
              <a:rPr lang="en-ID" sz="10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(6), 1670–1683.</a:t>
            </a:r>
          </a:p>
          <a:p>
            <a:r>
              <a:rPr lang="en-ID" sz="1000">
                <a:solidFill>
                  <a:schemeClr val="tx1"/>
                </a:solidFill>
                <a:cs typeface="Times New Roman" panose="02020603050405020304" pitchFamily="18" charset="0"/>
              </a:rPr>
              <a:t>[3] </a:t>
            </a:r>
            <a:r>
              <a:rPr lang="en-ID" sz="100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Orsavova</a:t>
            </a:r>
            <a:r>
              <a:rPr lang="en-ID" sz="10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, </a:t>
            </a:r>
            <a:r>
              <a:rPr lang="en-ID" sz="100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dkk</a:t>
            </a:r>
            <a:r>
              <a:rPr lang="en-ID" sz="10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. (2015). </a:t>
            </a:r>
            <a:r>
              <a:rPr lang="en-ID" sz="1000" i="1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Internatiomal</a:t>
            </a:r>
            <a:r>
              <a:rPr lang="en-ID" sz="1000" i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Journal of Molecular Sciences</a:t>
            </a:r>
            <a:r>
              <a:rPr lang="en-ID" sz="10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, (16), 12871–12890.</a:t>
            </a:r>
          </a:p>
          <a:p>
            <a:r>
              <a:rPr lang="en-ID" sz="1000">
                <a:solidFill>
                  <a:schemeClr val="tx1"/>
                </a:solidFill>
                <a:cs typeface="Times New Roman" panose="02020603050405020304" pitchFamily="18" charset="0"/>
              </a:rPr>
              <a:t>[4] </a:t>
            </a:r>
            <a:r>
              <a:rPr lang="en-ID" sz="10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Mancini </a:t>
            </a:r>
            <a:r>
              <a:rPr lang="en-ID" sz="100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dkk</a:t>
            </a:r>
            <a:r>
              <a:rPr lang="en-ID" sz="10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. (2015)., </a:t>
            </a:r>
            <a:r>
              <a:rPr lang="en-ID" sz="1000" i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Molecules</a:t>
            </a:r>
            <a:r>
              <a:rPr lang="en-ID" sz="10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, </a:t>
            </a:r>
            <a:r>
              <a:rPr lang="en-ID" sz="1000" b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20</a:t>
            </a:r>
            <a:r>
              <a:rPr lang="en-ID" sz="10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(9), 17339–17361.</a:t>
            </a:r>
            <a:endParaRPr lang="en-US" sz="1000"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E88C7A9C-43D1-55DD-CF23-D8007AD70DDD}"/>
              </a:ext>
            </a:extLst>
          </p:cNvPr>
          <p:cNvSpPr txBox="1">
            <a:spLocks/>
          </p:cNvSpPr>
          <p:nvPr/>
        </p:nvSpPr>
        <p:spPr>
          <a:xfrm>
            <a:off x="143684" y="117264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err="1"/>
              <a:t>Minyak</a:t>
            </a:r>
            <a:r>
              <a:rPr lang="en-US" sz="4400"/>
              <a:t> </a:t>
            </a:r>
            <a:r>
              <a:rPr lang="en-US" sz="4400" err="1"/>
              <a:t>Nabati</a:t>
            </a:r>
            <a:endParaRPr lang="en-US" sz="440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3DEC5EC-BCF3-05F2-6A16-238A18B33AFA}"/>
              </a:ext>
            </a:extLst>
          </p:cNvPr>
          <p:cNvCxnSpPr>
            <a:cxnSpLocks/>
          </p:cNvCxnSpPr>
          <p:nvPr/>
        </p:nvCxnSpPr>
        <p:spPr>
          <a:xfrm>
            <a:off x="400311" y="819916"/>
            <a:ext cx="1139137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03058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David M. Shribman: The Periodic Table: Roadmap to the universe | Pittsburgh  Post-Gazette">
            <a:extLst>
              <a:ext uri="{FF2B5EF4-FFF2-40B4-BE49-F238E27FC236}">
                <a16:creationId xmlns:a16="http://schemas.microsoft.com/office/drawing/2014/main" id="{9B240935-4FE4-4B0B-9DF6-C8895C5A65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038" b="28414"/>
          <a:stretch/>
        </p:blipFill>
        <p:spPr bwMode="auto">
          <a:xfrm>
            <a:off x="176279" y="894396"/>
            <a:ext cx="4603881" cy="3213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096E5CF-AB53-438A-B3E1-654209D3489F}"/>
              </a:ext>
            </a:extLst>
          </p:cNvPr>
          <p:cNvSpPr/>
          <p:nvPr/>
        </p:nvSpPr>
        <p:spPr>
          <a:xfrm>
            <a:off x="3612940" y="2429103"/>
            <a:ext cx="399945" cy="1270844"/>
          </a:xfrm>
          <a:prstGeom prst="rect">
            <a:avLst/>
          </a:prstGeom>
          <a:noFill/>
          <a:ln w="28575">
            <a:solidFill>
              <a:srgbClr val="FFFF00"/>
            </a:solidFill>
          </a:ln>
          <a:effectLst>
            <a:glow rad="190500">
              <a:schemeClr val="accent1">
                <a:alpha val="5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7103214-3C18-4731-932A-F1E74258A6E6}"/>
              </a:ext>
            </a:extLst>
          </p:cNvPr>
          <p:cNvSpPr/>
          <p:nvPr/>
        </p:nvSpPr>
        <p:spPr>
          <a:xfrm>
            <a:off x="2078274" y="2826976"/>
            <a:ext cx="399945" cy="432685"/>
          </a:xfrm>
          <a:prstGeom prst="rect">
            <a:avLst/>
          </a:prstGeom>
          <a:noFill/>
          <a:ln w="28575">
            <a:solidFill>
              <a:srgbClr val="FFFF00"/>
            </a:solidFill>
          </a:ln>
          <a:effectLst>
            <a:glow rad="190500">
              <a:schemeClr val="accent1">
                <a:alpha val="5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5FCD883-50F5-4628-A554-4DCD1BF350C1}"/>
              </a:ext>
            </a:extLst>
          </p:cNvPr>
          <p:cNvSpPr/>
          <p:nvPr/>
        </p:nvSpPr>
        <p:spPr>
          <a:xfrm>
            <a:off x="228834" y="4200248"/>
            <a:ext cx="4498777" cy="503962"/>
          </a:xfrm>
          <a:prstGeom prst="rect">
            <a:avLst/>
          </a:prstGeom>
          <a:noFill/>
          <a:ln w="28575">
            <a:solidFill>
              <a:srgbClr val="CE6A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err="1">
                <a:solidFill>
                  <a:schemeClr val="tx1"/>
                </a:solidFill>
                <a:cs typeface="Times New Roman" panose="02020603050405020304" pitchFamily="18" charset="0"/>
              </a:rPr>
              <a:t>Aktivitas</a:t>
            </a:r>
            <a:r>
              <a:rPr lang="en-US" sz="140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sz="1400" err="1">
                <a:solidFill>
                  <a:schemeClr val="tx1"/>
                </a:solidFill>
                <a:cs typeface="Times New Roman" panose="02020603050405020304" pitchFamily="18" charset="0"/>
              </a:rPr>
              <a:t>hidrogenasi</a:t>
            </a:r>
            <a:r>
              <a:rPr lang="en-US" sz="140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sz="1400" b="1">
                <a:solidFill>
                  <a:schemeClr val="tx1"/>
                </a:solidFill>
                <a:cs typeface="Times New Roman" panose="02020603050405020304" pitchFamily="18" charset="0"/>
              </a:rPr>
              <a:t>Ni&gt;Co </a:t>
            </a:r>
            <a:br>
              <a:rPr lang="en-US" sz="1400" b="1">
                <a:solidFill>
                  <a:schemeClr val="tx1"/>
                </a:solidFill>
                <a:cs typeface="Times New Roman" panose="02020603050405020304" pitchFamily="18" charset="0"/>
              </a:rPr>
            </a:br>
            <a:r>
              <a:rPr lang="en-US" sz="1400" err="1">
                <a:solidFill>
                  <a:schemeClr val="tx1"/>
                </a:solidFill>
                <a:cs typeface="Times New Roman" panose="02020603050405020304" pitchFamily="18" charset="0"/>
              </a:rPr>
              <a:t>Aktivitas</a:t>
            </a:r>
            <a:r>
              <a:rPr lang="en-US" sz="140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sz="1400" err="1">
                <a:solidFill>
                  <a:schemeClr val="tx1"/>
                </a:solidFill>
                <a:cs typeface="Times New Roman" panose="02020603050405020304" pitchFamily="18" charset="0"/>
              </a:rPr>
              <a:t>hidrogenasi</a:t>
            </a:r>
            <a:r>
              <a:rPr lang="en-US" sz="140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sz="1400" b="1">
                <a:solidFill>
                  <a:schemeClr val="tx1"/>
                </a:solidFill>
                <a:cs typeface="Times New Roman" panose="02020603050405020304" pitchFamily="18" charset="0"/>
              </a:rPr>
              <a:t>Pt&gt;Pd&gt;Ni</a:t>
            </a:r>
            <a:endParaRPr lang="en-ID" sz="1400" b="1"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7ABBDDB-7A9B-45C9-AB40-CACB20D167F9}"/>
              </a:ext>
            </a:extLst>
          </p:cNvPr>
          <p:cNvSpPr/>
          <p:nvPr/>
        </p:nvSpPr>
        <p:spPr>
          <a:xfrm>
            <a:off x="228830" y="5374424"/>
            <a:ext cx="4498777" cy="384209"/>
          </a:xfrm>
          <a:prstGeom prst="rect">
            <a:avLst/>
          </a:prstGeom>
          <a:noFill/>
          <a:ln w="28575">
            <a:solidFill>
              <a:srgbClr val="CE6A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>
                <a:solidFill>
                  <a:schemeClr val="tx1"/>
                </a:solidFill>
                <a:cs typeface="Times New Roman" panose="02020603050405020304" pitchFamily="18" charset="0"/>
              </a:rPr>
              <a:t>Mo </a:t>
            </a:r>
            <a:r>
              <a:rPr lang="en-US" sz="1400">
                <a:solidFill>
                  <a:schemeClr val="tx1"/>
                </a:solidFill>
                <a:cs typeface="Times New Roman" panose="02020603050405020304" pitchFamily="18" charset="0"/>
              </a:rPr>
              <a:t>juga </a:t>
            </a:r>
            <a:r>
              <a:rPr lang="en-US" sz="1400" err="1">
                <a:solidFill>
                  <a:schemeClr val="tx1"/>
                </a:solidFill>
                <a:cs typeface="Times New Roman" panose="02020603050405020304" pitchFamily="18" charset="0"/>
              </a:rPr>
              <a:t>terbukti</a:t>
            </a:r>
            <a:r>
              <a:rPr lang="en-US" sz="140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sz="1400" err="1">
                <a:solidFill>
                  <a:schemeClr val="tx1"/>
                </a:solidFill>
                <a:cs typeface="Times New Roman" panose="02020603050405020304" pitchFamily="18" charset="0"/>
              </a:rPr>
              <a:t>efektif</a:t>
            </a:r>
            <a:r>
              <a:rPr lang="en-US" sz="140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sz="1400" err="1">
                <a:solidFill>
                  <a:schemeClr val="tx1"/>
                </a:solidFill>
                <a:cs typeface="Times New Roman" panose="02020603050405020304" pitchFamily="18" charset="0"/>
              </a:rPr>
              <a:t>dalam</a:t>
            </a:r>
            <a:r>
              <a:rPr lang="en-US" sz="1400">
                <a:solidFill>
                  <a:schemeClr val="tx1"/>
                </a:solidFill>
                <a:cs typeface="Times New Roman" panose="02020603050405020304" pitchFamily="18" charset="0"/>
              </a:rPr>
              <a:t> proses </a:t>
            </a:r>
            <a:r>
              <a:rPr lang="en-US" sz="1400" i="1">
                <a:solidFill>
                  <a:schemeClr val="tx1"/>
                </a:solidFill>
                <a:cs typeface="Times New Roman" panose="02020603050405020304" pitchFamily="18" charset="0"/>
              </a:rPr>
              <a:t>hydrotreating</a:t>
            </a:r>
            <a:endParaRPr lang="en-ID" sz="1400" i="1"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E37E77B-C839-46D9-897C-B0C86ECEBC10}"/>
              </a:ext>
            </a:extLst>
          </p:cNvPr>
          <p:cNvSpPr/>
          <p:nvPr/>
        </p:nvSpPr>
        <p:spPr>
          <a:xfrm>
            <a:off x="228830" y="4766423"/>
            <a:ext cx="4498777" cy="545788"/>
          </a:xfrm>
          <a:prstGeom prst="rect">
            <a:avLst/>
          </a:prstGeom>
          <a:noFill/>
          <a:ln w="28575">
            <a:solidFill>
              <a:srgbClr val="CE6A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>
                <a:solidFill>
                  <a:schemeClr val="tx1"/>
                </a:solidFill>
                <a:cs typeface="Times New Roman" panose="02020603050405020304" pitchFamily="18" charset="0"/>
              </a:rPr>
              <a:t>Pt</a:t>
            </a:r>
            <a:r>
              <a:rPr lang="en-US" sz="1400">
                <a:solidFill>
                  <a:schemeClr val="tx1"/>
                </a:solidFill>
                <a:cs typeface="Times New Roman" panose="02020603050405020304" pitchFamily="18" charset="0"/>
              </a:rPr>
              <a:t> dan </a:t>
            </a:r>
            <a:r>
              <a:rPr lang="en-US" sz="1400" b="1">
                <a:solidFill>
                  <a:schemeClr val="tx1"/>
                </a:solidFill>
                <a:cs typeface="Times New Roman" panose="02020603050405020304" pitchFamily="18" charset="0"/>
              </a:rPr>
              <a:t>Pd</a:t>
            </a:r>
            <a:r>
              <a:rPr lang="en-US" sz="140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sz="1400" err="1">
                <a:solidFill>
                  <a:schemeClr val="tx1"/>
                </a:solidFill>
                <a:cs typeface="Times New Roman" panose="02020603050405020304" pitchFamily="18" charset="0"/>
              </a:rPr>
              <a:t>jarang</a:t>
            </a:r>
            <a:r>
              <a:rPr lang="en-US" sz="140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sz="1400" err="1">
                <a:solidFill>
                  <a:schemeClr val="tx1"/>
                </a:solidFill>
                <a:cs typeface="Times New Roman" panose="02020603050405020304" pitchFamily="18" charset="0"/>
              </a:rPr>
              <a:t>digunakan</a:t>
            </a:r>
            <a:r>
              <a:rPr lang="en-US" sz="140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sz="1400" err="1">
                <a:solidFill>
                  <a:schemeClr val="tx1"/>
                </a:solidFill>
                <a:cs typeface="Times New Roman" panose="02020603050405020304" pitchFamily="18" charset="0"/>
              </a:rPr>
              <a:t>karena</a:t>
            </a:r>
            <a:r>
              <a:rPr lang="en-US" sz="140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sz="1400" b="1">
                <a:solidFill>
                  <a:schemeClr val="tx1"/>
                </a:solidFill>
                <a:cs typeface="Times New Roman" panose="02020603050405020304" pitchFamily="18" charset="0"/>
              </a:rPr>
              <a:t>mahal</a:t>
            </a:r>
            <a:r>
              <a:rPr lang="en-US" sz="1400">
                <a:solidFill>
                  <a:schemeClr val="tx1"/>
                </a:solidFill>
                <a:cs typeface="Times New Roman" panose="02020603050405020304" pitchFamily="18" charset="0"/>
              </a:rPr>
              <a:t>, </a:t>
            </a:r>
            <a:r>
              <a:rPr lang="en-US" sz="1400" b="1">
                <a:solidFill>
                  <a:schemeClr val="tx1"/>
                </a:solidFill>
                <a:cs typeface="Times New Roman" panose="02020603050405020304" pitchFamily="18" charset="0"/>
              </a:rPr>
              <a:t>Ni</a:t>
            </a:r>
            <a:r>
              <a:rPr lang="en-US" sz="140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sz="1400" err="1">
                <a:solidFill>
                  <a:schemeClr val="tx1"/>
                </a:solidFill>
                <a:cs typeface="Times New Roman" panose="02020603050405020304" pitchFamily="18" charset="0"/>
              </a:rPr>
              <a:t>lebih</a:t>
            </a:r>
            <a:r>
              <a:rPr lang="en-US" sz="140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sz="1400" err="1">
                <a:solidFill>
                  <a:schemeClr val="tx1"/>
                </a:solidFill>
                <a:cs typeface="Times New Roman" panose="02020603050405020304" pitchFamily="18" charset="0"/>
              </a:rPr>
              <a:t>sering</a:t>
            </a:r>
            <a:r>
              <a:rPr lang="en-US" sz="140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sz="1400" err="1">
                <a:solidFill>
                  <a:schemeClr val="tx1"/>
                </a:solidFill>
                <a:cs typeface="Times New Roman" panose="02020603050405020304" pitchFamily="18" charset="0"/>
              </a:rPr>
              <a:t>digunakan</a:t>
            </a:r>
            <a:r>
              <a:rPr lang="en-US" sz="140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sz="1400" err="1">
                <a:solidFill>
                  <a:schemeClr val="tx1"/>
                </a:solidFill>
                <a:cs typeface="Times New Roman" panose="02020603050405020304" pitchFamily="18" charset="0"/>
              </a:rPr>
              <a:t>karena</a:t>
            </a:r>
            <a:r>
              <a:rPr lang="en-US" sz="140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sz="1400" err="1">
                <a:solidFill>
                  <a:schemeClr val="tx1"/>
                </a:solidFill>
                <a:cs typeface="Times New Roman" panose="02020603050405020304" pitchFamily="18" charset="0"/>
              </a:rPr>
              <a:t>lebih</a:t>
            </a:r>
            <a:r>
              <a:rPr lang="en-US" sz="140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sz="1400" b="1" err="1">
                <a:solidFill>
                  <a:schemeClr val="tx1"/>
                </a:solidFill>
                <a:cs typeface="Times New Roman" panose="02020603050405020304" pitchFamily="18" charset="0"/>
              </a:rPr>
              <a:t>murah</a:t>
            </a:r>
            <a:r>
              <a:rPr lang="en-US" sz="1400">
                <a:solidFill>
                  <a:schemeClr val="tx1"/>
                </a:solidFill>
                <a:cs typeface="Times New Roman" panose="02020603050405020304" pitchFamily="18" charset="0"/>
              </a:rPr>
              <a:t> dan </a:t>
            </a:r>
            <a:r>
              <a:rPr lang="en-US" sz="1400" err="1">
                <a:solidFill>
                  <a:schemeClr val="tx1"/>
                </a:solidFill>
                <a:cs typeface="Times New Roman" panose="02020603050405020304" pitchFamily="18" charset="0"/>
              </a:rPr>
              <a:t>melimpah</a:t>
            </a:r>
            <a:endParaRPr lang="en-ID" sz="1400"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4B7B531-BA60-4544-9C43-CD1E65F67211}"/>
              </a:ext>
            </a:extLst>
          </p:cNvPr>
          <p:cNvSpPr/>
          <p:nvPr/>
        </p:nvSpPr>
        <p:spPr>
          <a:xfrm>
            <a:off x="5020355" y="1229374"/>
            <a:ext cx="6849828" cy="586390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D" sz="1550" b="1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CoMo</a:t>
            </a:r>
            <a:r>
              <a:rPr lang="en-ID" sz="1550" b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/Al</a:t>
            </a:r>
            <a:r>
              <a:rPr lang="en-ID" sz="1550" b="1" baseline="-250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2</a:t>
            </a:r>
            <a:r>
              <a:rPr lang="en-ID" sz="1550" b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O</a:t>
            </a:r>
            <a:r>
              <a:rPr lang="en-ID" sz="1550" b="1" baseline="-250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3</a:t>
            </a:r>
            <a:r>
              <a:rPr lang="en-ID" sz="1550" b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ID" sz="155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dan </a:t>
            </a:r>
            <a:r>
              <a:rPr lang="en-ID" sz="1550" b="1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NiMo</a:t>
            </a:r>
            <a:r>
              <a:rPr lang="en-ID" sz="1550" b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/Al</a:t>
            </a:r>
            <a:r>
              <a:rPr lang="en-ID" sz="1550" b="1" baseline="-250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2</a:t>
            </a:r>
            <a:r>
              <a:rPr lang="en-ID" sz="1550" b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O</a:t>
            </a:r>
            <a:r>
              <a:rPr lang="en-ID" sz="1550" b="1" baseline="-250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3</a:t>
            </a:r>
            <a:r>
              <a:rPr lang="en-ID" sz="1550" b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ID" sz="155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adalah</a:t>
            </a:r>
            <a:r>
              <a:rPr lang="en-ID" sz="155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ID" sz="155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katalis</a:t>
            </a:r>
            <a:r>
              <a:rPr lang="en-ID" sz="155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yang </a:t>
            </a:r>
            <a:r>
              <a:rPr lang="en-ID" sz="155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umum</a:t>
            </a:r>
            <a:r>
              <a:rPr lang="en-ID" sz="155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ID" sz="155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digunakan</a:t>
            </a:r>
            <a:r>
              <a:rPr lang="en-ID" sz="155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ID" sz="155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untuk</a:t>
            </a:r>
            <a:r>
              <a:rPr lang="en-ID" sz="155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HDO</a:t>
            </a:r>
            <a:r>
              <a:rPr lang="en-ID" sz="1550" baseline="300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[1]</a:t>
            </a:r>
            <a:endParaRPr lang="en-ID" sz="155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DB6BA79-EE7A-4BB8-B211-4FEF75ED19A3}"/>
              </a:ext>
            </a:extLst>
          </p:cNvPr>
          <p:cNvSpPr/>
          <p:nvPr/>
        </p:nvSpPr>
        <p:spPr>
          <a:xfrm>
            <a:off x="5027664" y="2000682"/>
            <a:ext cx="6849828" cy="589482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err="1">
                <a:solidFill>
                  <a:schemeClr val="tx1"/>
                </a:solidFill>
              </a:rPr>
              <a:t>Katalis</a:t>
            </a:r>
            <a:r>
              <a:rPr lang="en-US" sz="1600">
                <a:solidFill>
                  <a:schemeClr val="tx1"/>
                </a:solidFill>
              </a:rPr>
              <a:t> </a:t>
            </a:r>
            <a:r>
              <a:rPr lang="en-US" sz="1600" b="1" err="1">
                <a:solidFill>
                  <a:schemeClr val="tx1"/>
                </a:solidFill>
              </a:rPr>
              <a:t>CoMo</a:t>
            </a:r>
            <a:r>
              <a:rPr lang="en-US" sz="1600">
                <a:solidFill>
                  <a:schemeClr val="tx1"/>
                </a:solidFill>
              </a:rPr>
              <a:t> </a:t>
            </a:r>
            <a:r>
              <a:rPr lang="en-US" sz="1600" err="1">
                <a:solidFill>
                  <a:schemeClr val="tx1"/>
                </a:solidFill>
              </a:rPr>
              <a:t>menghasilkan</a:t>
            </a:r>
            <a:r>
              <a:rPr lang="en-US" sz="1600">
                <a:solidFill>
                  <a:schemeClr val="tx1"/>
                </a:solidFill>
              </a:rPr>
              <a:t> </a:t>
            </a:r>
            <a:r>
              <a:rPr lang="en-US" sz="1600" err="1">
                <a:solidFill>
                  <a:schemeClr val="tx1"/>
                </a:solidFill>
              </a:rPr>
              <a:t>produk</a:t>
            </a:r>
            <a:r>
              <a:rPr lang="en-US" sz="1600">
                <a:solidFill>
                  <a:schemeClr val="tx1"/>
                </a:solidFill>
              </a:rPr>
              <a:t> </a:t>
            </a:r>
            <a:r>
              <a:rPr lang="en-US" sz="1600" b="1">
                <a:solidFill>
                  <a:schemeClr val="tx1"/>
                </a:solidFill>
              </a:rPr>
              <a:t>olefin</a:t>
            </a:r>
            <a:r>
              <a:rPr lang="en-US" sz="1600">
                <a:solidFill>
                  <a:schemeClr val="tx1"/>
                </a:solidFill>
              </a:rPr>
              <a:t> </a:t>
            </a:r>
            <a:r>
              <a:rPr lang="en-US" sz="1600" err="1">
                <a:solidFill>
                  <a:schemeClr val="tx1"/>
                </a:solidFill>
              </a:rPr>
              <a:t>karena</a:t>
            </a:r>
            <a:r>
              <a:rPr lang="en-US" sz="1600">
                <a:solidFill>
                  <a:schemeClr val="tx1"/>
                </a:solidFill>
              </a:rPr>
              <a:t>  </a:t>
            </a:r>
            <a:r>
              <a:rPr lang="en-US" sz="1600" err="1">
                <a:solidFill>
                  <a:schemeClr val="tx1"/>
                </a:solidFill>
              </a:rPr>
              <a:t>aktivitas</a:t>
            </a:r>
            <a:r>
              <a:rPr lang="en-US" sz="1600">
                <a:solidFill>
                  <a:schemeClr val="tx1"/>
                </a:solidFill>
              </a:rPr>
              <a:t> </a:t>
            </a:r>
            <a:r>
              <a:rPr lang="en-US" sz="1600" b="1" err="1">
                <a:solidFill>
                  <a:schemeClr val="tx1"/>
                </a:solidFill>
              </a:rPr>
              <a:t>hidrogenasi</a:t>
            </a:r>
            <a:r>
              <a:rPr lang="en-US" sz="1600">
                <a:solidFill>
                  <a:schemeClr val="tx1"/>
                </a:solidFill>
              </a:rPr>
              <a:t> yang </a:t>
            </a:r>
            <a:r>
              <a:rPr lang="en-US" sz="1600" err="1">
                <a:solidFill>
                  <a:schemeClr val="tx1"/>
                </a:solidFill>
              </a:rPr>
              <a:t>lebih</a:t>
            </a:r>
            <a:r>
              <a:rPr lang="en-US" sz="1600">
                <a:solidFill>
                  <a:schemeClr val="tx1"/>
                </a:solidFill>
              </a:rPr>
              <a:t> </a:t>
            </a:r>
            <a:r>
              <a:rPr lang="en-US" sz="1600" b="1" err="1">
                <a:solidFill>
                  <a:schemeClr val="tx1"/>
                </a:solidFill>
              </a:rPr>
              <a:t>rendah</a:t>
            </a:r>
            <a:r>
              <a:rPr lang="en-US" sz="1600" baseline="30000">
                <a:solidFill>
                  <a:schemeClr val="tx1"/>
                </a:solidFill>
              </a:rPr>
              <a:t>[2]</a:t>
            </a:r>
            <a:endParaRPr lang="en-ID" sz="160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80909DD-ECFC-4521-8898-21CD01B65864}"/>
              </a:ext>
            </a:extLst>
          </p:cNvPr>
          <p:cNvSpPr/>
          <p:nvPr/>
        </p:nvSpPr>
        <p:spPr>
          <a:xfrm>
            <a:off x="5027664" y="2962616"/>
            <a:ext cx="6849827" cy="447715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err="1">
                <a:solidFill>
                  <a:schemeClr val="tx1"/>
                </a:solidFill>
              </a:rPr>
              <a:t>Katalis</a:t>
            </a:r>
            <a:r>
              <a:rPr lang="en-US" sz="1600">
                <a:solidFill>
                  <a:schemeClr val="tx1"/>
                </a:solidFill>
              </a:rPr>
              <a:t> </a:t>
            </a:r>
            <a:r>
              <a:rPr lang="en-US" sz="1600" b="1" err="1">
                <a:solidFill>
                  <a:schemeClr val="tx1"/>
                </a:solidFill>
              </a:rPr>
              <a:t>NiW</a:t>
            </a:r>
            <a:r>
              <a:rPr lang="en-US" sz="1600">
                <a:solidFill>
                  <a:schemeClr val="tx1"/>
                </a:solidFill>
              </a:rPr>
              <a:t> </a:t>
            </a:r>
            <a:r>
              <a:rPr lang="en-US" sz="1600" err="1">
                <a:solidFill>
                  <a:schemeClr val="tx1"/>
                </a:solidFill>
              </a:rPr>
              <a:t>lebih</a:t>
            </a:r>
            <a:r>
              <a:rPr lang="en-US" sz="1600">
                <a:solidFill>
                  <a:schemeClr val="tx1"/>
                </a:solidFill>
              </a:rPr>
              <a:t> </a:t>
            </a:r>
            <a:r>
              <a:rPr lang="en-US" sz="1600" err="1">
                <a:solidFill>
                  <a:schemeClr val="tx1"/>
                </a:solidFill>
              </a:rPr>
              <a:t>menyukai</a:t>
            </a:r>
            <a:r>
              <a:rPr lang="en-US" sz="1600">
                <a:solidFill>
                  <a:schemeClr val="tx1"/>
                </a:solidFill>
              </a:rPr>
              <a:t> </a:t>
            </a:r>
            <a:r>
              <a:rPr lang="en-US" sz="1600" err="1">
                <a:solidFill>
                  <a:schemeClr val="tx1"/>
                </a:solidFill>
              </a:rPr>
              <a:t>jalur</a:t>
            </a:r>
            <a:r>
              <a:rPr lang="en-US" sz="1600">
                <a:solidFill>
                  <a:schemeClr val="tx1"/>
                </a:solidFill>
              </a:rPr>
              <a:t> </a:t>
            </a:r>
            <a:r>
              <a:rPr lang="en-US" sz="1600" b="1">
                <a:solidFill>
                  <a:schemeClr val="tx1"/>
                </a:solidFill>
              </a:rPr>
              <a:t>DCO</a:t>
            </a:r>
            <a:r>
              <a:rPr lang="en-US" sz="1600">
                <a:solidFill>
                  <a:schemeClr val="tx1"/>
                </a:solidFill>
              </a:rPr>
              <a:t> dan </a:t>
            </a:r>
            <a:r>
              <a:rPr lang="en-US" sz="1600" b="1">
                <a:solidFill>
                  <a:schemeClr val="tx1"/>
                </a:solidFill>
              </a:rPr>
              <a:t>DCO2</a:t>
            </a:r>
            <a:r>
              <a:rPr lang="en-US" sz="1600" baseline="30000">
                <a:solidFill>
                  <a:schemeClr val="tx1"/>
                </a:solidFill>
              </a:rPr>
              <a:t>[2]</a:t>
            </a:r>
            <a:endParaRPr lang="en-ID" sz="160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AEB74BF-0A45-418F-B6CA-37459E99518C}"/>
                  </a:ext>
                </a:extLst>
              </p:cNvPr>
              <p:cNvSpPr/>
              <p:nvPr/>
            </p:nvSpPr>
            <p:spPr>
              <a:xfrm>
                <a:off x="5027664" y="3720749"/>
                <a:ext cx="6849826" cy="447715"/>
              </a:xfrm>
              <a:prstGeom prst="rect">
                <a:avLst/>
              </a:prstGeom>
              <a:noFill/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600" err="1">
                    <a:solidFill>
                      <a:schemeClr val="tx1"/>
                    </a:solidFill>
                  </a:rPr>
                  <a:t>Katalis</a:t>
                </a:r>
                <a:r>
                  <a:rPr lang="en-US" sz="1600">
                    <a:solidFill>
                      <a:schemeClr val="tx1"/>
                    </a:solidFill>
                  </a:rPr>
                  <a:t> </a:t>
                </a:r>
                <a:r>
                  <a:rPr lang="en-US" sz="1600" b="1" err="1">
                    <a:solidFill>
                      <a:schemeClr val="tx1"/>
                    </a:solidFill>
                  </a:rPr>
                  <a:t>tidak</a:t>
                </a:r>
                <a:r>
                  <a:rPr lang="en-US" sz="1600" b="1">
                    <a:solidFill>
                      <a:schemeClr val="tx1"/>
                    </a:solidFill>
                  </a:rPr>
                  <a:t> </a:t>
                </a:r>
                <a:r>
                  <a:rPr lang="en-US" sz="1600" b="1" err="1">
                    <a:solidFill>
                      <a:schemeClr val="tx1"/>
                    </a:solidFill>
                  </a:rPr>
                  <a:t>berpenyangga</a:t>
                </a:r>
                <a:r>
                  <a:rPr lang="en-US" sz="1600" b="1">
                    <a:solidFill>
                      <a:schemeClr val="tx1"/>
                    </a:solidFill>
                  </a:rPr>
                  <a:t> =&gt; </a:t>
                </a:r>
                <a:r>
                  <a:rPr lang="en-US" sz="1600" err="1">
                    <a:solidFill>
                      <a:schemeClr val="tx1"/>
                    </a:solidFill>
                  </a:rPr>
                  <a:t>selektivitas</a:t>
                </a:r>
                <a:r>
                  <a:rPr lang="en-US" sz="1600">
                    <a:solidFill>
                      <a:schemeClr val="tx1"/>
                    </a:solidFill>
                  </a:rPr>
                  <a:t> HDO 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↓</m:t>
                    </m:r>
                  </m:oMath>
                </a14:m>
                <a:r>
                  <a:rPr lang="en-ID" sz="1600" baseline="30000">
                    <a:solidFill>
                      <a:schemeClr val="tx1"/>
                    </a:solidFill>
                  </a:rPr>
                  <a:t>[3]</a:t>
                </a:r>
                <a:endParaRPr lang="en-ID" sz="16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AEB74BF-0A45-418F-B6CA-37459E9951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7664" y="3720749"/>
                <a:ext cx="6849826" cy="447715"/>
              </a:xfrm>
              <a:prstGeom prst="rect">
                <a:avLst/>
              </a:prstGeom>
              <a:blipFill>
                <a:blip r:embed="rId3"/>
                <a:stretch>
                  <a:fillRect l="-355" b="-1266"/>
                </a:stretch>
              </a:blipFill>
              <a:ln w="28575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 17">
            <a:extLst>
              <a:ext uri="{FF2B5EF4-FFF2-40B4-BE49-F238E27FC236}">
                <a16:creationId xmlns:a16="http://schemas.microsoft.com/office/drawing/2014/main" id="{EF844088-15E4-46C3-989F-EFF5C8B9175A}"/>
              </a:ext>
            </a:extLst>
          </p:cNvPr>
          <p:cNvSpPr/>
          <p:nvPr/>
        </p:nvSpPr>
        <p:spPr>
          <a:xfrm>
            <a:off x="5020355" y="4524973"/>
            <a:ext cx="6849826" cy="1115239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err="1">
                <a:solidFill>
                  <a:schemeClr val="tx1"/>
                </a:solidFill>
              </a:rPr>
              <a:t>Deaktivasi</a:t>
            </a:r>
            <a:r>
              <a:rPr lang="en-US" sz="1600" b="1">
                <a:solidFill>
                  <a:schemeClr val="tx1"/>
                </a:solidFill>
              </a:rPr>
              <a:t> </a:t>
            </a:r>
            <a:r>
              <a:rPr lang="en-US" sz="1600" err="1">
                <a:solidFill>
                  <a:schemeClr val="tx1"/>
                </a:solidFill>
              </a:rPr>
              <a:t>katalis</a:t>
            </a:r>
            <a:r>
              <a:rPr lang="en-US" sz="1600">
                <a:solidFill>
                  <a:schemeClr val="tx1"/>
                </a:solidFill>
              </a:rPr>
              <a:t> HDO </a:t>
            </a:r>
            <a:r>
              <a:rPr lang="en-US" sz="1600" err="1">
                <a:solidFill>
                  <a:schemeClr val="tx1"/>
                </a:solidFill>
              </a:rPr>
              <a:t>disebabkan</a:t>
            </a:r>
            <a:r>
              <a:rPr lang="en-US" sz="1600">
                <a:solidFill>
                  <a:schemeClr val="tx1"/>
                </a:solidFill>
              </a:rPr>
              <a:t> oleh :</a:t>
            </a:r>
            <a:br>
              <a:rPr lang="en-US" sz="1600">
                <a:solidFill>
                  <a:schemeClr val="tx1"/>
                </a:solidFill>
              </a:rPr>
            </a:br>
            <a:r>
              <a:rPr lang="en-US" sz="1600">
                <a:solidFill>
                  <a:schemeClr val="tx1"/>
                </a:solidFill>
              </a:rPr>
              <a:t>1. </a:t>
            </a:r>
            <a:r>
              <a:rPr lang="en-US" sz="1600" b="1" err="1">
                <a:solidFill>
                  <a:schemeClr val="tx1"/>
                </a:solidFill>
              </a:rPr>
              <a:t>Kenaikan</a:t>
            </a:r>
            <a:r>
              <a:rPr lang="en-US" sz="1600" b="1">
                <a:solidFill>
                  <a:schemeClr val="tx1"/>
                </a:solidFill>
              </a:rPr>
              <a:t> T</a:t>
            </a:r>
            <a:r>
              <a:rPr lang="en-US" sz="1600">
                <a:solidFill>
                  <a:schemeClr val="tx1"/>
                </a:solidFill>
              </a:rPr>
              <a:t> (</a:t>
            </a:r>
            <a:r>
              <a:rPr lang="en-US" sz="1600" err="1">
                <a:solidFill>
                  <a:schemeClr val="tx1"/>
                </a:solidFill>
              </a:rPr>
              <a:t>reaksi</a:t>
            </a:r>
            <a:r>
              <a:rPr lang="en-US" sz="1600">
                <a:solidFill>
                  <a:schemeClr val="tx1"/>
                </a:solidFill>
              </a:rPr>
              <a:t> HDO </a:t>
            </a:r>
            <a:r>
              <a:rPr lang="en-US" sz="1600" err="1">
                <a:solidFill>
                  <a:schemeClr val="tx1"/>
                </a:solidFill>
              </a:rPr>
              <a:t>bersifat</a:t>
            </a:r>
            <a:r>
              <a:rPr lang="en-US" sz="1600">
                <a:solidFill>
                  <a:schemeClr val="tx1"/>
                </a:solidFill>
              </a:rPr>
              <a:t> </a:t>
            </a:r>
            <a:r>
              <a:rPr lang="en-US" sz="1600" err="1">
                <a:solidFill>
                  <a:schemeClr val="tx1"/>
                </a:solidFill>
              </a:rPr>
              <a:t>eksotermal</a:t>
            </a:r>
            <a:r>
              <a:rPr lang="en-US" sz="1600">
                <a:solidFill>
                  <a:schemeClr val="tx1"/>
                </a:solidFill>
              </a:rPr>
              <a:t>)</a:t>
            </a:r>
            <a:r>
              <a:rPr lang="en-US" sz="1600" baseline="30000">
                <a:solidFill>
                  <a:schemeClr val="tx1"/>
                </a:solidFill>
              </a:rPr>
              <a:t>[4]</a:t>
            </a:r>
            <a:br>
              <a:rPr lang="en-US" sz="1600">
                <a:solidFill>
                  <a:schemeClr val="tx1"/>
                </a:solidFill>
              </a:rPr>
            </a:br>
            <a:r>
              <a:rPr lang="en-US" sz="1600">
                <a:solidFill>
                  <a:schemeClr val="tx1"/>
                </a:solidFill>
              </a:rPr>
              <a:t>2. </a:t>
            </a:r>
            <a:r>
              <a:rPr lang="en-US" sz="1600" b="1" err="1">
                <a:solidFill>
                  <a:schemeClr val="tx1"/>
                </a:solidFill>
              </a:rPr>
              <a:t>Tekanan</a:t>
            </a:r>
            <a:r>
              <a:rPr lang="en-US" sz="1600" b="1">
                <a:solidFill>
                  <a:schemeClr val="tx1"/>
                </a:solidFill>
              </a:rPr>
              <a:t> </a:t>
            </a:r>
            <a:r>
              <a:rPr lang="en-US" sz="1600" b="1" err="1">
                <a:solidFill>
                  <a:schemeClr val="tx1"/>
                </a:solidFill>
              </a:rPr>
              <a:t>uap</a:t>
            </a:r>
            <a:r>
              <a:rPr lang="en-US" sz="1600" b="1">
                <a:solidFill>
                  <a:schemeClr val="tx1"/>
                </a:solidFill>
              </a:rPr>
              <a:t> air </a:t>
            </a:r>
            <a:r>
              <a:rPr lang="en-US" sz="1600">
                <a:solidFill>
                  <a:schemeClr val="tx1"/>
                </a:solidFill>
              </a:rPr>
              <a:t>(</a:t>
            </a:r>
            <a:r>
              <a:rPr lang="en-US" sz="1600" err="1">
                <a:solidFill>
                  <a:schemeClr val="tx1"/>
                </a:solidFill>
              </a:rPr>
              <a:t>produk</a:t>
            </a:r>
            <a:r>
              <a:rPr lang="en-US" sz="1600">
                <a:solidFill>
                  <a:schemeClr val="tx1"/>
                </a:solidFill>
              </a:rPr>
              <a:t> </a:t>
            </a:r>
            <a:r>
              <a:rPr lang="en-US" sz="1600" err="1">
                <a:solidFill>
                  <a:schemeClr val="tx1"/>
                </a:solidFill>
              </a:rPr>
              <a:t>samping</a:t>
            </a:r>
            <a:r>
              <a:rPr lang="en-US" sz="1600">
                <a:solidFill>
                  <a:schemeClr val="tx1"/>
                </a:solidFill>
              </a:rPr>
              <a:t> HDO)</a:t>
            </a:r>
            <a:r>
              <a:rPr lang="en-US" sz="1600" baseline="30000">
                <a:solidFill>
                  <a:schemeClr val="tx1"/>
                </a:solidFill>
              </a:rPr>
              <a:t>[5]</a:t>
            </a:r>
            <a:br>
              <a:rPr lang="en-US" sz="1600">
                <a:solidFill>
                  <a:schemeClr val="tx1"/>
                </a:solidFill>
              </a:rPr>
            </a:br>
            <a:r>
              <a:rPr lang="en-US" sz="1600">
                <a:solidFill>
                  <a:schemeClr val="tx1"/>
                </a:solidFill>
              </a:rPr>
              <a:t>3. </a:t>
            </a:r>
            <a:r>
              <a:rPr lang="en-US" sz="1600" b="1" err="1">
                <a:solidFill>
                  <a:schemeClr val="tx1"/>
                </a:solidFill>
              </a:rPr>
              <a:t>Penutupan</a:t>
            </a:r>
            <a:r>
              <a:rPr lang="en-US" sz="1600" b="1">
                <a:solidFill>
                  <a:schemeClr val="tx1"/>
                </a:solidFill>
              </a:rPr>
              <a:t> </a:t>
            </a:r>
            <a:r>
              <a:rPr lang="en-US" sz="1600" b="1" err="1">
                <a:solidFill>
                  <a:schemeClr val="tx1"/>
                </a:solidFill>
              </a:rPr>
              <a:t>pori</a:t>
            </a:r>
            <a:r>
              <a:rPr lang="en-US" sz="1600">
                <a:solidFill>
                  <a:schemeClr val="tx1"/>
                </a:solidFill>
              </a:rPr>
              <a:t> oleh deposit </a:t>
            </a:r>
            <a:r>
              <a:rPr lang="en-US" sz="1600" b="1" err="1">
                <a:solidFill>
                  <a:schemeClr val="tx1"/>
                </a:solidFill>
              </a:rPr>
              <a:t>karbon</a:t>
            </a:r>
            <a:r>
              <a:rPr lang="en-US" sz="1600" b="1" baseline="30000">
                <a:solidFill>
                  <a:schemeClr val="tx1"/>
                </a:solidFill>
              </a:rPr>
              <a:t>[6]</a:t>
            </a:r>
            <a:endParaRPr lang="en-ID" sz="160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5D28E18-DA35-421A-9D3D-804D8C1DEF76}"/>
              </a:ext>
            </a:extLst>
          </p:cNvPr>
          <p:cNvSpPr/>
          <p:nvPr/>
        </p:nvSpPr>
        <p:spPr>
          <a:xfrm>
            <a:off x="176279" y="5900258"/>
            <a:ext cx="5477581" cy="79101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>
                <a:solidFill>
                  <a:schemeClr val="tx1"/>
                </a:solidFill>
                <a:cs typeface="Times New Roman" panose="02020603050405020304" pitchFamily="18" charset="0"/>
              </a:rPr>
              <a:t>[1] Mohammad </a:t>
            </a:r>
            <a:r>
              <a:rPr lang="en-US" sz="1100" err="1">
                <a:solidFill>
                  <a:schemeClr val="tx1"/>
                </a:solidFill>
                <a:cs typeface="Times New Roman" panose="02020603050405020304" pitchFamily="18" charset="0"/>
              </a:rPr>
              <a:t>dkk</a:t>
            </a:r>
            <a:r>
              <a:rPr lang="en-US" sz="1100">
                <a:solidFill>
                  <a:schemeClr val="tx1"/>
                </a:solidFill>
                <a:cs typeface="Times New Roman" panose="02020603050405020304" pitchFamily="18" charset="0"/>
              </a:rPr>
              <a:t>. (2013) : </a:t>
            </a:r>
            <a:r>
              <a:rPr lang="en-ID" sz="1100" i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Renewable and Sustainable Energy Reviews</a:t>
            </a:r>
            <a:r>
              <a:rPr lang="en-ID" sz="11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, </a:t>
            </a:r>
            <a:r>
              <a:rPr lang="en-ID" sz="1100" b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22</a:t>
            </a:r>
            <a:r>
              <a:rPr lang="en-ID" sz="11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(X), 121–132.</a:t>
            </a:r>
          </a:p>
          <a:p>
            <a:r>
              <a:rPr lang="en-ID" sz="1100">
                <a:solidFill>
                  <a:schemeClr val="tx1"/>
                </a:solidFill>
                <a:cs typeface="Times New Roman" panose="02020603050405020304" pitchFamily="18" charset="0"/>
              </a:rPr>
              <a:t>[2] Toba </a:t>
            </a:r>
            <a:r>
              <a:rPr lang="en-ID" sz="1100" err="1">
                <a:solidFill>
                  <a:schemeClr val="tx1"/>
                </a:solidFill>
                <a:cs typeface="Times New Roman" panose="02020603050405020304" pitchFamily="18" charset="0"/>
              </a:rPr>
              <a:t>dkk</a:t>
            </a:r>
            <a:r>
              <a:rPr lang="en-ID" sz="1100">
                <a:solidFill>
                  <a:schemeClr val="tx1"/>
                </a:solidFill>
                <a:cs typeface="Times New Roman" panose="02020603050405020304" pitchFamily="18" charset="0"/>
              </a:rPr>
              <a:t>. (2011) : </a:t>
            </a:r>
            <a:r>
              <a:rPr lang="en-ID" sz="1100" i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Catalysis Today</a:t>
            </a:r>
            <a:r>
              <a:rPr lang="en-ID" sz="11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, </a:t>
            </a:r>
            <a:r>
              <a:rPr lang="en-ID" sz="1100" b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164</a:t>
            </a:r>
            <a:r>
              <a:rPr lang="en-ID" sz="11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(1), 533–537.</a:t>
            </a:r>
            <a:endParaRPr lang="en-ID" sz="1100">
              <a:solidFill>
                <a:schemeClr val="tx1"/>
              </a:solidFill>
              <a:cs typeface="Times New Roman" panose="02020603050405020304" pitchFamily="18" charset="0"/>
            </a:endParaRPr>
          </a:p>
          <a:p>
            <a:r>
              <a:rPr lang="en-ID" sz="1100">
                <a:solidFill>
                  <a:schemeClr val="tx1"/>
                </a:solidFill>
                <a:cs typeface="Times New Roman" panose="02020603050405020304" pitchFamily="18" charset="0"/>
              </a:rPr>
              <a:t>[3] Zhang </a:t>
            </a:r>
            <a:r>
              <a:rPr lang="en-ID" sz="1100" err="1">
                <a:solidFill>
                  <a:schemeClr val="tx1"/>
                </a:solidFill>
                <a:cs typeface="Times New Roman" panose="02020603050405020304" pitchFamily="18" charset="0"/>
              </a:rPr>
              <a:t>dkk</a:t>
            </a:r>
            <a:r>
              <a:rPr lang="en-ID" sz="1100">
                <a:solidFill>
                  <a:schemeClr val="tx1"/>
                </a:solidFill>
                <a:cs typeface="Times New Roman" panose="02020603050405020304" pitchFamily="18" charset="0"/>
              </a:rPr>
              <a:t>. (2014) : </a:t>
            </a:r>
            <a:r>
              <a:rPr lang="en-ID" sz="1100" i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“Applied Catalysis B, Environmental,”</a:t>
            </a:r>
            <a:r>
              <a:rPr lang="en-ID" sz="11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ID" sz="1100" b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150</a:t>
            </a:r>
            <a:r>
              <a:rPr lang="en-ID" sz="11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–</a:t>
            </a:r>
            <a:r>
              <a:rPr lang="en-ID" sz="1100" b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151</a:t>
            </a:r>
            <a:r>
              <a:rPr lang="en-ID" sz="11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, 238–248.</a:t>
            </a:r>
            <a:endParaRPr lang="en-ID" sz="1100"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C621DA9-6416-4D93-88B6-7749FA4C125F}"/>
              </a:ext>
            </a:extLst>
          </p:cNvPr>
          <p:cNvSpPr/>
          <p:nvPr/>
        </p:nvSpPr>
        <p:spPr>
          <a:xfrm>
            <a:off x="6095999" y="5906505"/>
            <a:ext cx="5477581" cy="78289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D" sz="1100">
                <a:solidFill>
                  <a:schemeClr val="tx1"/>
                </a:solidFill>
                <a:cs typeface="Times New Roman" panose="02020603050405020304" pitchFamily="18" charset="0"/>
              </a:rPr>
              <a:t>[4] </a:t>
            </a:r>
            <a:r>
              <a:rPr lang="en-ID" sz="1100" err="1">
                <a:solidFill>
                  <a:schemeClr val="tx1"/>
                </a:solidFill>
                <a:cs typeface="Times New Roman" panose="02020603050405020304" pitchFamily="18" charset="0"/>
              </a:rPr>
              <a:t>Ancheyta</a:t>
            </a:r>
            <a:r>
              <a:rPr lang="en-ID" sz="1100">
                <a:solidFill>
                  <a:schemeClr val="tx1"/>
                </a:solidFill>
                <a:cs typeface="Times New Roman" panose="02020603050405020304" pitchFamily="18" charset="0"/>
              </a:rPr>
              <a:t>. (2016) : John Wiley and Sons, Hoboken.</a:t>
            </a:r>
          </a:p>
          <a:p>
            <a:r>
              <a:rPr lang="en-ID" sz="1100">
                <a:solidFill>
                  <a:schemeClr val="tx1"/>
                </a:solidFill>
                <a:cs typeface="Times New Roman" panose="02020603050405020304" pitchFamily="18" charset="0"/>
              </a:rPr>
              <a:t>[5] Laurent dan </a:t>
            </a:r>
            <a:r>
              <a:rPr lang="en-ID" sz="1100" err="1">
                <a:solidFill>
                  <a:schemeClr val="tx1"/>
                </a:solidFill>
                <a:cs typeface="Times New Roman" panose="02020603050405020304" pitchFamily="18" charset="0"/>
              </a:rPr>
              <a:t>Delomn</a:t>
            </a:r>
            <a:r>
              <a:rPr lang="en-ID" sz="1100">
                <a:solidFill>
                  <a:schemeClr val="tx1"/>
                </a:solidFill>
                <a:cs typeface="Times New Roman" panose="02020603050405020304" pitchFamily="18" charset="0"/>
              </a:rPr>
              <a:t>. (1994) : </a:t>
            </a:r>
            <a:r>
              <a:rPr lang="en-ID" sz="1100" i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Studies in Surface Science and Catalysis</a:t>
            </a:r>
            <a:r>
              <a:rPr lang="en-ID" sz="11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, </a:t>
            </a:r>
            <a:r>
              <a:rPr lang="en-ID" sz="1100" b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88</a:t>
            </a:r>
            <a:r>
              <a:rPr lang="en-ID" sz="11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(C), 459–466.</a:t>
            </a:r>
            <a:endParaRPr lang="en-ID" sz="1100">
              <a:solidFill>
                <a:schemeClr val="tx1"/>
              </a:solidFill>
              <a:cs typeface="Times New Roman" panose="02020603050405020304" pitchFamily="18" charset="0"/>
            </a:endParaRPr>
          </a:p>
          <a:p>
            <a:r>
              <a:rPr lang="en-ID" sz="1100">
                <a:solidFill>
                  <a:schemeClr val="tx1"/>
                </a:solidFill>
                <a:cs typeface="Times New Roman" panose="02020603050405020304" pitchFamily="18" charset="0"/>
              </a:rPr>
              <a:t>[6] </a:t>
            </a:r>
            <a:r>
              <a:rPr lang="en-ID" sz="1100" err="1">
                <a:solidFill>
                  <a:schemeClr val="tx1"/>
                </a:solidFill>
                <a:cs typeface="Times New Roman" panose="02020603050405020304" pitchFamily="18" charset="0"/>
              </a:rPr>
              <a:t>Jenistova</a:t>
            </a:r>
            <a:r>
              <a:rPr lang="en-ID" sz="110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ID" sz="1100" err="1">
                <a:solidFill>
                  <a:schemeClr val="tx1"/>
                </a:solidFill>
                <a:cs typeface="Times New Roman" panose="02020603050405020304" pitchFamily="18" charset="0"/>
              </a:rPr>
              <a:t>dkk</a:t>
            </a:r>
            <a:r>
              <a:rPr lang="en-ID" sz="1100">
                <a:solidFill>
                  <a:schemeClr val="tx1"/>
                </a:solidFill>
                <a:cs typeface="Times New Roman" panose="02020603050405020304" pitchFamily="18" charset="0"/>
              </a:rPr>
              <a:t> . (2017). </a:t>
            </a:r>
            <a:r>
              <a:rPr lang="en-ID" sz="1100" i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Chemical Engineering Journal</a:t>
            </a:r>
            <a:r>
              <a:rPr lang="en-ID" sz="11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.</a:t>
            </a:r>
            <a:endParaRPr lang="en-US" sz="1100"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  <p:sp>
        <p:nvSpPr>
          <p:cNvPr id="19" name="Text Placeholder 1">
            <a:extLst>
              <a:ext uri="{FF2B5EF4-FFF2-40B4-BE49-F238E27FC236}">
                <a16:creationId xmlns:a16="http://schemas.microsoft.com/office/drawing/2014/main" id="{ED7A4254-D27C-922E-8E24-80B88C922079}"/>
              </a:ext>
            </a:extLst>
          </p:cNvPr>
          <p:cNvSpPr txBox="1">
            <a:spLocks/>
          </p:cNvSpPr>
          <p:nvPr/>
        </p:nvSpPr>
        <p:spPr>
          <a:xfrm>
            <a:off x="143684" y="117264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err="1"/>
              <a:t>Katalis</a:t>
            </a:r>
            <a:r>
              <a:rPr lang="en-US" sz="4400"/>
              <a:t> HDO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301F323-80BA-4DE7-38A8-10F4AB5B2C5C}"/>
              </a:ext>
            </a:extLst>
          </p:cNvPr>
          <p:cNvCxnSpPr>
            <a:cxnSpLocks/>
          </p:cNvCxnSpPr>
          <p:nvPr/>
        </p:nvCxnSpPr>
        <p:spPr>
          <a:xfrm>
            <a:off x="400311" y="819916"/>
            <a:ext cx="1139137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65419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689516F-F9A0-4211-8F1A-207FAEA9CE2D}"/>
              </a:ext>
            </a:extLst>
          </p:cNvPr>
          <p:cNvSpPr/>
          <p:nvPr/>
        </p:nvSpPr>
        <p:spPr>
          <a:xfrm>
            <a:off x="372862" y="339243"/>
            <a:ext cx="11549850" cy="55929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b="1" err="1"/>
              <a:t>Tujuan</a:t>
            </a:r>
            <a:r>
              <a:rPr lang="en-US" sz="2500" b="1"/>
              <a:t> </a:t>
            </a:r>
            <a:r>
              <a:rPr lang="en-US" sz="2500" b="1" err="1"/>
              <a:t>Penelitian</a:t>
            </a:r>
            <a:endParaRPr lang="en-ID" sz="2500" b="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752B002-D1D4-4572-B26E-67AB7691D137}"/>
              </a:ext>
            </a:extLst>
          </p:cNvPr>
          <p:cNvSpPr/>
          <p:nvPr/>
        </p:nvSpPr>
        <p:spPr>
          <a:xfrm>
            <a:off x="372862" y="2887383"/>
            <a:ext cx="11549850" cy="55929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b="1" err="1"/>
              <a:t>Sasaran</a:t>
            </a:r>
            <a:r>
              <a:rPr lang="en-US" sz="2500" b="1"/>
              <a:t> </a:t>
            </a:r>
            <a:r>
              <a:rPr lang="en-US" sz="2500" b="1" err="1"/>
              <a:t>Penelitian</a:t>
            </a:r>
            <a:endParaRPr lang="en-ID" sz="2500" b="1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65DF7E1-433F-48EA-9C6C-E61CDAC7A084}"/>
              </a:ext>
            </a:extLst>
          </p:cNvPr>
          <p:cNvSpPr/>
          <p:nvPr/>
        </p:nvSpPr>
        <p:spPr>
          <a:xfrm>
            <a:off x="372862" y="1247615"/>
            <a:ext cx="11549850" cy="129069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err="1">
                <a:solidFill>
                  <a:schemeClr val="tx1"/>
                </a:solidFill>
                <a:ea typeface="Calibri" panose="020F0502020204030204" pitchFamily="34" charset="0"/>
              </a:rPr>
              <a:t>M</a:t>
            </a:r>
            <a:r>
              <a:rPr lang="en-ID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embuat</a:t>
            </a:r>
            <a:r>
              <a:rPr lang="en-ID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ID" b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model </a:t>
            </a:r>
            <a:r>
              <a:rPr lang="en-ID" b="1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matematika</a:t>
            </a:r>
            <a:r>
              <a:rPr lang="en-ID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proses dan </a:t>
            </a:r>
            <a:r>
              <a:rPr lang="en-ID" b="1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melakukan</a:t>
            </a:r>
            <a:r>
              <a:rPr lang="en-ID" b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ID" b="1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optimasi</a:t>
            </a:r>
            <a:r>
              <a:rPr lang="en-ID" b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parameter </a:t>
            </a:r>
            <a:r>
              <a:rPr lang="en-ID" b="1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operasi</a:t>
            </a:r>
            <a:r>
              <a:rPr lang="en-ID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ID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untuk</a:t>
            </a:r>
            <a:r>
              <a:rPr lang="en-ID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ID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reaksi</a:t>
            </a:r>
            <a:r>
              <a:rPr lang="en-ID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ID" b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HDO</a:t>
            </a:r>
            <a:r>
              <a:rPr lang="en-ID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ID" b="1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asam</a:t>
            </a:r>
            <a:r>
              <a:rPr lang="en-ID" b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ID" b="1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laurat</a:t>
            </a:r>
            <a:r>
              <a:rPr lang="en-ID" b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ID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secara</a:t>
            </a:r>
            <a:r>
              <a:rPr lang="en-ID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ID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kontinu</a:t>
            </a:r>
            <a:r>
              <a:rPr lang="en-ID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pada </a:t>
            </a:r>
            <a:r>
              <a:rPr lang="en-ID" b="1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reaktor</a:t>
            </a:r>
            <a:r>
              <a:rPr lang="en-ID" b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pipa yang </a:t>
            </a:r>
            <a:r>
              <a:rPr lang="en-ID" b="1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dioperasikan</a:t>
            </a:r>
            <a:r>
              <a:rPr lang="en-ID" b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ID" b="1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secara</a:t>
            </a:r>
            <a:r>
              <a:rPr lang="en-ID" b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ID" b="1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adiabatik</a:t>
            </a:r>
            <a:r>
              <a:rPr lang="en-ID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.</a:t>
            </a:r>
            <a:endParaRPr lang="en-ID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DBBA32C-91B0-4FBE-A3AD-405849EDFE63}"/>
              </a:ext>
            </a:extLst>
          </p:cNvPr>
          <p:cNvSpPr/>
          <p:nvPr/>
        </p:nvSpPr>
        <p:spPr>
          <a:xfrm>
            <a:off x="372862" y="3795755"/>
            <a:ext cx="11549850" cy="2723002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lvl="0" indent="-342900">
              <a:lnSpc>
                <a:spcPct val="150000"/>
              </a:lnSpc>
              <a:buFont typeface="+mj-lt"/>
              <a:buAutoNum type="arabicPeriod"/>
            </a:pPr>
            <a:r>
              <a:rPr lang="en-ID" sz="1800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Membuat</a:t>
            </a:r>
            <a:r>
              <a:rPr lang="en-ID" sz="1800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model </a:t>
            </a:r>
            <a:r>
              <a:rPr lang="en-ID" sz="1800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matematika</a:t>
            </a:r>
            <a:r>
              <a:rPr lang="en-ID" sz="18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simulasi</a:t>
            </a:r>
            <a:r>
              <a:rPr lang="en-ID" sz="1800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proses </a:t>
            </a:r>
            <a:r>
              <a:rPr lang="en-ID" sz="18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HDO </a:t>
            </a:r>
            <a:r>
              <a:rPr lang="en-ID" sz="1800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asam</a:t>
            </a:r>
            <a:r>
              <a:rPr lang="en-ID" sz="18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laurat</a:t>
            </a:r>
            <a:r>
              <a:rPr lang="en-ID" sz="18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(LA) </a:t>
            </a:r>
            <a:r>
              <a:rPr lang="en-ID" sz="1800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dalam</a:t>
            </a:r>
            <a:r>
              <a:rPr lang="en-ID" sz="1800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reaktor</a:t>
            </a:r>
            <a:r>
              <a:rPr lang="en-ID" sz="18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pipa </a:t>
            </a:r>
            <a:r>
              <a:rPr lang="en-ID" sz="1800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yang </a:t>
            </a:r>
            <a:r>
              <a:rPr lang="en-ID" sz="1800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dioperasika</a:t>
            </a:r>
            <a:r>
              <a:rPr lang="en-ID" dirty="0" err="1">
                <a:solidFill>
                  <a:schemeClr val="tx1"/>
                </a:solidFill>
                <a:ea typeface="Calibri" panose="020F0502020204030204" pitchFamily="34" charset="0"/>
                <a:cs typeface="Arial" panose="020B0604020202020204" pitchFamily="34" charset="0"/>
              </a:rPr>
              <a:t>n</a:t>
            </a:r>
            <a:r>
              <a:rPr lang="en-ID" dirty="0">
                <a:solidFill>
                  <a:schemeClr val="tx1"/>
                </a:solidFill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dirty="0" err="1">
                <a:solidFill>
                  <a:schemeClr val="tx1"/>
                </a:solidFill>
                <a:ea typeface="Calibri" panose="020F0502020204030204" pitchFamily="34" charset="0"/>
                <a:cs typeface="Arial" panose="020B0604020202020204" pitchFamily="34" charset="0"/>
              </a:rPr>
              <a:t>secara</a:t>
            </a:r>
            <a:r>
              <a:rPr lang="en-ID" dirty="0">
                <a:solidFill>
                  <a:schemeClr val="tx1"/>
                </a:solidFill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adiabatik</a:t>
            </a:r>
            <a:r>
              <a:rPr lang="en-ID" sz="1800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menggunakan</a:t>
            </a:r>
            <a:r>
              <a:rPr lang="en-ID" sz="1800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i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software </a:t>
            </a:r>
            <a:r>
              <a:rPr lang="en-ID" b="1" dirty="0">
                <a:solidFill>
                  <a:schemeClr val="tx1"/>
                </a:solidFill>
                <a:ea typeface="Calibri" panose="020F0502020204030204" pitchFamily="34" charset="0"/>
                <a:cs typeface="Arial" panose="020B0604020202020204" pitchFamily="34" charset="0"/>
              </a:rPr>
              <a:t>P</a:t>
            </a:r>
            <a:r>
              <a:rPr lang="en-ID" sz="18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ython.</a:t>
            </a:r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ID" sz="1800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Mengevaluasi</a:t>
            </a:r>
            <a:r>
              <a:rPr lang="en-ID" sz="18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konsentrasi</a:t>
            </a:r>
            <a:r>
              <a:rPr lang="en-ID" sz="18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LA </a:t>
            </a:r>
            <a:r>
              <a:rPr lang="en-ID" sz="1800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umpan</a:t>
            </a:r>
            <a:r>
              <a:rPr lang="en-ID" sz="18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maksimal</a:t>
            </a:r>
            <a:r>
              <a:rPr lang="en-ID" sz="1800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agar </a:t>
            </a:r>
            <a:r>
              <a:rPr lang="en-ID" sz="1800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temperatur</a:t>
            </a:r>
            <a:r>
              <a:rPr lang="en-ID" sz="1800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reakto</a:t>
            </a:r>
            <a:r>
              <a:rPr lang="en-ID" dirty="0" err="1">
                <a:solidFill>
                  <a:schemeClr val="tx1"/>
                </a:solidFill>
                <a:ea typeface="Calibri" panose="020F0502020204030204" pitchFamily="34" charset="0"/>
                <a:cs typeface="Arial" panose="020B0604020202020204" pitchFamily="34" charset="0"/>
              </a:rPr>
              <a:t>r</a:t>
            </a:r>
            <a:r>
              <a:rPr lang="en-ID" dirty="0">
                <a:solidFill>
                  <a:schemeClr val="tx1"/>
                </a:solidFill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tidak</a:t>
            </a:r>
            <a:r>
              <a:rPr lang="en-ID" sz="1800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melebihi</a:t>
            </a:r>
            <a:r>
              <a:rPr lang="en-ID" sz="1800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batas</a:t>
            </a:r>
            <a:r>
              <a:rPr lang="en-ID" sz="1800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temperatur</a:t>
            </a:r>
            <a:r>
              <a:rPr lang="en-ID" sz="1800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desain</a:t>
            </a:r>
            <a:r>
              <a:rPr lang="en-ID" sz="1800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reaktor</a:t>
            </a:r>
            <a:r>
              <a:rPr lang="en-ID" sz="1800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i="1" dirty="0">
                <a:solidFill>
                  <a:schemeClr val="tx1"/>
                </a:solidFill>
                <a:ea typeface="Calibri" panose="020F0502020204030204" pitchFamily="34" charset="0"/>
                <a:cs typeface="Arial" panose="020B0604020202020204" pitchFamily="34" charset="0"/>
              </a:rPr>
              <a:t>hydrotreating.</a:t>
            </a:r>
            <a:endParaRPr lang="en-ID" sz="1800" i="1" dirty="0">
              <a:solidFill>
                <a:schemeClr val="tx1"/>
              </a:solidFill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50000"/>
              </a:lnSpc>
              <a:buFont typeface="+mj-lt"/>
              <a:buAutoNum type="arabicPeriod"/>
            </a:pPr>
            <a:r>
              <a:rPr lang="en-ID" sz="1800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Mengevaluasi</a:t>
            </a:r>
            <a:r>
              <a:rPr lang="en-ID" sz="18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kondisi</a:t>
            </a:r>
            <a:r>
              <a:rPr lang="en-ID" sz="18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operasi</a:t>
            </a:r>
            <a:r>
              <a:rPr lang="en-ID" sz="18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untuk</a:t>
            </a:r>
            <a:r>
              <a:rPr lang="en-ID" sz="1800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mencapai</a:t>
            </a:r>
            <a:r>
              <a:rPr lang="en-ID" sz="1800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konversi</a:t>
            </a:r>
            <a:r>
              <a:rPr lang="en-ID" sz="1800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dan </a:t>
            </a:r>
            <a:r>
              <a:rPr lang="en-ID" sz="1800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selektivitas</a:t>
            </a:r>
            <a:r>
              <a:rPr lang="en-ID" sz="1800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HDO optimal.</a:t>
            </a:r>
          </a:p>
        </p:txBody>
      </p:sp>
    </p:spTree>
    <p:extLst>
      <p:ext uri="{BB962C8B-B14F-4D97-AF65-F5344CB8AC3E}">
        <p14:creationId xmlns:p14="http://schemas.microsoft.com/office/powerpoint/2010/main" val="20341932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3F730A9-C5DC-40C9-88AD-BB1BC330A051}"/>
              </a:ext>
            </a:extLst>
          </p:cNvPr>
          <p:cNvSpPr/>
          <p:nvPr/>
        </p:nvSpPr>
        <p:spPr>
          <a:xfrm>
            <a:off x="348101" y="470673"/>
            <a:ext cx="11495798" cy="65227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b="1"/>
              <a:t>Ruang </a:t>
            </a:r>
            <a:r>
              <a:rPr lang="en-US" sz="2500" b="1" err="1"/>
              <a:t>Lingkup</a:t>
            </a:r>
            <a:r>
              <a:rPr lang="en-US" sz="2500" b="1"/>
              <a:t> </a:t>
            </a:r>
            <a:r>
              <a:rPr lang="en-US" sz="2500" b="1" err="1"/>
              <a:t>Penelitian</a:t>
            </a:r>
            <a:endParaRPr lang="en-ID" sz="2500" b="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3CA81E9-8685-42CA-A9FB-F80AABCFA828}"/>
              </a:ext>
            </a:extLst>
          </p:cNvPr>
          <p:cNvSpPr/>
          <p:nvPr/>
        </p:nvSpPr>
        <p:spPr>
          <a:xfrm>
            <a:off x="348101" y="1732546"/>
            <a:ext cx="8534400" cy="4125391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lvl="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ID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Umpan</a:t>
            </a:r>
            <a:r>
              <a:rPr lang="en-ID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yang </a:t>
            </a:r>
            <a:r>
              <a:rPr lang="en-ID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digunakan</a:t>
            </a:r>
            <a:r>
              <a:rPr lang="en-ID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pada </a:t>
            </a:r>
            <a:r>
              <a:rPr lang="en-ID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simulasi</a:t>
            </a:r>
            <a:r>
              <a:rPr lang="en-ID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proses HDO </a:t>
            </a:r>
            <a:r>
              <a:rPr lang="en-ID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adalah</a:t>
            </a:r>
            <a:r>
              <a:rPr lang="en-ID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asam</a:t>
            </a:r>
            <a:r>
              <a:rPr lang="en-ID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laurat</a:t>
            </a:r>
            <a:endParaRPr lang="en-ID" b="1" dirty="0">
              <a:solidFill>
                <a:schemeClr val="tx1"/>
              </a:solidFill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ID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Katalis</a:t>
            </a:r>
            <a:r>
              <a:rPr lang="en-ID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yang </a:t>
            </a:r>
            <a:r>
              <a:rPr lang="en-ID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digunakan</a:t>
            </a:r>
            <a:r>
              <a:rPr lang="en-ID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pada </a:t>
            </a:r>
            <a:r>
              <a:rPr lang="en-ID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simulasi</a:t>
            </a:r>
            <a:r>
              <a:rPr lang="en-ID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proses HDO </a:t>
            </a:r>
            <a:r>
              <a:rPr lang="en-ID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adalah</a:t>
            </a:r>
            <a:r>
              <a:rPr lang="en-ID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NiMo</a:t>
            </a:r>
            <a:r>
              <a:rPr lang="en-ID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/</a:t>
            </a:r>
            <a:r>
              <a:rPr lang="en-ID" b="1" dirty="0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Al</a:t>
            </a:r>
            <a:r>
              <a:rPr lang="en-ID" b="1" baseline="-25000" dirty="0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2</a:t>
            </a:r>
            <a:r>
              <a:rPr lang="en-ID" b="1" dirty="0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O</a:t>
            </a:r>
            <a:r>
              <a:rPr lang="en-ID" b="1" baseline="-25000" dirty="0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3 </a:t>
            </a:r>
            <a:r>
              <a:rPr lang="en-ID" b="1" dirty="0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dan Pt/ZIF</a:t>
            </a:r>
            <a:r>
              <a:rPr lang="en-ID" dirty="0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.</a:t>
            </a:r>
            <a:endParaRPr lang="en-ID" dirty="0">
              <a:solidFill>
                <a:schemeClr val="tx1"/>
              </a:solidFill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ID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Tekanan</a:t>
            </a:r>
            <a:r>
              <a:rPr lang="en-ID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operasi</a:t>
            </a:r>
            <a:r>
              <a:rPr lang="en-ID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adalah</a:t>
            </a:r>
            <a:r>
              <a:rPr lang="en-ID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30 bar</a:t>
            </a:r>
          </a:p>
          <a:p>
            <a:pPr marL="342900" lvl="0" indent="-342900" algn="just">
              <a:lnSpc>
                <a:spcPct val="150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ID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Rasio</a:t>
            </a:r>
            <a:r>
              <a:rPr lang="en-ID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H</a:t>
            </a:r>
            <a:r>
              <a:rPr lang="en-ID" b="1" baseline="-25000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2</a:t>
            </a:r>
            <a:r>
              <a:rPr lang="en-ID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/</a:t>
            </a:r>
            <a:r>
              <a:rPr lang="en-ID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asam</a:t>
            </a:r>
            <a:r>
              <a:rPr lang="en-ID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laurat</a:t>
            </a:r>
            <a:r>
              <a:rPr lang="en-ID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= </a:t>
            </a:r>
            <a:r>
              <a:rPr lang="en-ID" b="1" dirty="0">
                <a:solidFill>
                  <a:schemeClr val="tx1"/>
                </a:solidFill>
                <a:ea typeface="Calibri" panose="020F0502020204030204" pitchFamily="34" charset="0"/>
                <a:cs typeface="Arial" panose="020B0604020202020204" pitchFamily="34" charset="0"/>
              </a:rPr>
              <a:t>30</a:t>
            </a:r>
            <a:r>
              <a:rPr lang="en-ID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0 v/v </a:t>
            </a:r>
            <a:r>
              <a:rPr lang="en-ID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(Nm</a:t>
            </a:r>
            <a:r>
              <a:rPr lang="en-ID" baseline="30000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3</a:t>
            </a:r>
            <a:r>
              <a:rPr lang="en-ID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gas H</a:t>
            </a:r>
            <a:r>
              <a:rPr lang="en-ID" baseline="-25000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2</a:t>
            </a:r>
            <a:r>
              <a:rPr lang="en-ID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/ m</a:t>
            </a:r>
            <a:r>
              <a:rPr lang="en-ID" baseline="30000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3</a:t>
            </a:r>
            <a:r>
              <a:rPr lang="en-ID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asam</a:t>
            </a:r>
            <a:r>
              <a:rPr lang="en-ID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laurat</a:t>
            </a:r>
            <a:r>
              <a:rPr lang="en-ID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cair</a:t>
            </a:r>
            <a:r>
              <a:rPr lang="en-ID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</a:p>
          <a:p>
            <a:pPr marL="342900" indent="-342900" algn="just">
              <a:lnSpc>
                <a:spcPct val="150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ID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Dimensi</a:t>
            </a:r>
            <a:r>
              <a:rPr lang="en-ID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reaktor</a:t>
            </a:r>
            <a:r>
              <a:rPr lang="en-ID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yang </a:t>
            </a:r>
            <a:r>
              <a:rPr lang="en-ID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digunakan</a:t>
            </a:r>
            <a:r>
              <a:rPr lang="en-ID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adalah</a:t>
            </a:r>
            <a:r>
              <a:rPr lang="en-ID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reaktor</a:t>
            </a:r>
            <a:r>
              <a:rPr lang="en-ID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pipa </a:t>
            </a:r>
            <a:r>
              <a:rPr lang="en-ID" i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hydrotreater</a:t>
            </a:r>
            <a:r>
              <a:rPr lang="en-ID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RU II-</a:t>
            </a:r>
            <a:r>
              <a:rPr lang="en-ID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Dumai</a:t>
            </a:r>
            <a:r>
              <a:rPr lang="en-ID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dengan</a:t>
            </a:r>
            <a:r>
              <a:rPr lang="en-ID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L = 3 m, D = 1,6 m, dan V = 6 m</a:t>
            </a:r>
            <a:r>
              <a:rPr lang="en-ID" b="1" baseline="30000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3</a:t>
            </a:r>
            <a:r>
              <a:rPr lang="en-ID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(</a:t>
            </a:r>
            <a:r>
              <a:rPr lang="en-ID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Subagjo</a:t>
            </a:r>
            <a:r>
              <a:rPr lang="en-ID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dan </a:t>
            </a:r>
            <a:r>
              <a:rPr lang="en-ID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Ulfah</a:t>
            </a:r>
            <a:r>
              <a:rPr lang="en-ID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, 2013).</a:t>
            </a:r>
          </a:p>
          <a:p>
            <a:pPr marL="342900" indent="-342900" algn="just">
              <a:lnSpc>
                <a:spcPct val="150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ID" dirty="0" err="1">
                <a:solidFill>
                  <a:schemeClr val="tx1"/>
                </a:solidFill>
                <a:ea typeface="Calibri" panose="020F0502020204030204" pitchFamily="34" charset="0"/>
                <a:cs typeface="Arial" panose="020B0604020202020204" pitchFamily="34" charset="0"/>
              </a:rPr>
              <a:t>Reaktor</a:t>
            </a:r>
            <a:r>
              <a:rPr lang="en-ID" dirty="0">
                <a:solidFill>
                  <a:schemeClr val="tx1"/>
                </a:solidFill>
                <a:ea typeface="Calibri" panose="020F0502020204030204" pitchFamily="34" charset="0"/>
                <a:cs typeface="Arial" panose="020B0604020202020204" pitchFamily="34" charset="0"/>
              </a:rPr>
              <a:t> pipa </a:t>
            </a:r>
            <a:r>
              <a:rPr lang="en-ID" dirty="0" err="1">
                <a:solidFill>
                  <a:schemeClr val="tx1"/>
                </a:solidFill>
                <a:ea typeface="Calibri" panose="020F0502020204030204" pitchFamily="34" charset="0"/>
                <a:cs typeface="Arial" panose="020B0604020202020204" pitchFamily="34" charset="0"/>
              </a:rPr>
              <a:t>beroperasi</a:t>
            </a:r>
            <a:r>
              <a:rPr lang="en-ID" dirty="0">
                <a:solidFill>
                  <a:schemeClr val="tx1"/>
                </a:solidFill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dirty="0" err="1">
                <a:solidFill>
                  <a:schemeClr val="tx1"/>
                </a:solidFill>
                <a:ea typeface="Calibri" panose="020F0502020204030204" pitchFamily="34" charset="0"/>
                <a:cs typeface="Arial" panose="020B0604020202020204" pitchFamily="34" charset="0"/>
              </a:rPr>
              <a:t>secara</a:t>
            </a:r>
            <a:r>
              <a:rPr lang="en-ID" dirty="0">
                <a:solidFill>
                  <a:schemeClr val="tx1"/>
                </a:solidFill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b="1" dirty="0">
                <a:solidFill>
                  <a:schemeClr val="tx1"/>
                </a:solidFill>
                <a:ea typeface="Calibri" panose="020F0502020204030204" pitchFamily="34" charset="0"/>
                <a:cs typeface="Arial" panose="020B0604020202020204" pitchFamily="34" charset="0"/>
              </a:rPr>
              <a:t>ideal</a:t>
            </a:r>
            <a:endParaRPr lang="en-ID" b="1" dirty="0">
              <a:solidFill>
                <a:schemeClr val="tx1"/>
              </a:solidFill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2D5D1D9-36E3-4992-9D99-6A6FF6B30171}"/>
              </a:ext>
            </a:extLst>
          </p:cNvPr>
          <p:cNvSpPr/>
          <p:nvPr/>
        </p:nvSpPr>
        <p:spPr>
          <a:xfrm>
            <a:off x="9198351" y="2646947"/>
            <a:ext cx="2645548" cy="1258971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>
              <a:lnSpc>
                <a:spcPct val="150000"/>
              </a:lnSpc>
            </a:pPr>
            <a:r>
              <a:rPr lang="en-US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Bahasa </a:t>
            </a:r>
            <a:r>
              <a:rPr lang="en-US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pemrograman</a:t>
            </a:r>
            <a:r>
              <a:rPr lang="en-US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</a:t>
            </a:r>
            <a:endParaRPr lang="en-ID" sz="1800" b="1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353E04D7-97BD-4F0F-BE06-F03CE089E8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5079" y="3084430"/>
            <a:ext cx="2432092" cy="821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5181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FA61214E-2FF9-410E-939A-E19E616ABA6E}"/>
              </a:ext>
            </a:extLst>
          </p:cNvPr>
          <p:cNvGrpSpPr/>
          <p:nvPr/>
        </p:nvGrpSpPr>
        <p:grpSpPr>
          <a:xfrm>
            <a:off x="6888864" y="2488299"/>
            <a:ext cx="4777152" cy="1569660"/>
            <a:chOff x="6800944" y="2488299"/>
            <a:chExt cx="4777152" cy="156966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CF5BDA4-10C7-46A6-AC30-523A3FC438AC}"/>
                </a:ext>
              </a:extLst>
            </p:cNvPr>
            <p:cNvSpPr txBox="1"/>
            <p:nvPr/>
          </p:nvSpPr>
          <p:spPr>
            <a:xfrm>
              <a:off x="6800944" y="2488299"/>
              <a:ext cx="4777152" cy="156966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720725" indent="-720725"/>
              <a:r>
                <a:rPr lang="en-US" altLang="ko-KR" sz="4800" b="1">
                  <a:latin typeface="+mj-lt"/>
                  <a:cs typeface="Arial" pitchFamily="34" charset="0"/>
                </a:rPr>
                <a:t>2.	</a:t>
              </a:r>
              <a:r>
                <a:rPr lang="en-US" altLang="ko-KR" sz="4800" b="1" err="1">
                  <a:latin typeface="+mj-lt"/>
                  <a:cs typeface="Arial" pitchFamily="34" charset="0"/>
                </a:rPr>
                <a:t>Metodologi</a:t>
              </a:r>
              <a:r>
                <a:rPr lang="en-US" altLang="ko-KR" sz="4800" b="1">
                  <a:latin typeface="+mj-lt"/>
                  <a:cs typeface="Arial" pitchFamily="34" charset="0"/>
                </a:rPr>
                <a:t> </a:t>
              </a:r>
              <a:r>
                <a:rPr lang="en-US" altLang="ko-KR" sz="4800" b="1" err="1">
                  <a:latin typeface="+mj-lt"/>
                  <a:cs typeface="Arial" pitchFamily="34" charset="0"/>
                </a:rPr>
                <a:t>Penelitian</a:t>
              </a:r>
              <a:endParaRPr lang="ko-KR" altLang="en-US" sz="4800" b="1">
                <a:latin typeface="+mj-lt"/>
                <a:cs typeface="Arial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062103B-F514-4BE9-B5B2-C13878D2FE7C}"/>
                </a:ext>
              </a:extLst>
            </p:cNvPr>
            <p:cNvSpPr txBox="1"/>
            <p:nvPr/>
          </p:nvSpPr>
          <p:spPr>
            <a:xfrm>
              <a:off x="6800944" y="3620714"/>
              <a:ext cx="4777096" cy="37965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endParaRPr lang="ko-KR" altLang="en-US" sz="1867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938882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B86A890C-2B3D-4E69-AD78-550BA5130879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755" y="933059"/>
            <a:ext cx="3142711" cy="5257871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1728D673-25C2-4061-B81C-3AED9EF248C8}"/>
              </a:ext>
            </a:extLst>
          </p:cNvPr>
          <p:cNvSpPr txBox="1"/>
          <p:nvPr/>
        </p:nvSpPr>
        <p:spPr>
          <a:xfrm>
            <a:off x="4728230" y="1508822"/>
            <a:ext cx="6781014" cy="36789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b="1" err="1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Instalasi</a:t>
            </a:r>
            <a:r>
              <a:rPr lang="en-US" altLang="ko-KR" b="1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 Software dan </a:t>
            </a:r>
            <a:r>
              <a:rPr lang="en-US" altLang="ko-KR" b="1" err="1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Pengumpulan</a:t>
            </a:r>
            <a:r>
              <a:rPr lang="en-US" altLang="ko-KR" b="1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 Data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F3C6DDB-3A04-490F-9AAB-07E5CD7B1DF2}"/>
              </a:ext>
            </a:extLst>
          </p:cNvPr>
          <p:cNvSpPr txBox="1"/>
          <p:nvPr/>
        </p:nvSpPr>
        <p:spPr>
          <a:xfrm>
            <a:off x="4966635" y="2172927"/>
            <a:ext cx="610241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43000" indent="-1143000"/>
            <a:r>
              <a:rPr lang="en-US" sz="140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Data </a:t>
            </a:r>
            <a:r>
              <a:rPr lang="en-US" sz="140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literatur</a:t>
            </a:r>
            <a:r>
              <a:rPr lang="en-US" sz="140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:	Data </a:t>
            </a:r>
            <a:r>
              <a:rPr lang="en-US" sz="140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kinetika</a:t>
            </a:r>
            <a:r>
              <a:rPr lang="en-US" sz="140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</a:t>
            </a:r>
            <a:r>
              <a:rPr lang="en-US" sz="140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reaksi</a:t>
            </a:r>
            <a:r>
              <a:rPr lang="en-US" sz="140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, data </a:t>
            </a:r>
            <a:r>
              <a:rPr lang="en-US" sz="140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kapasitas</a:t>
            </a:r>
            <a:r>
              <a:rPr lang="en-US" sz="140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</a:t>
            </a:r>
            <a:r>
              <a:rPr lang="en-US" sz="140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panas</a:t>
            </a:r>
            <a:r>
              <a:rPr lang="en-US" sz="140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</a:t>
            </a:r>
            <a:r>
              <a:rPr lang="en-US" sz="140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senyawa</a:t>
            </a:r>
            <a:r>
              <a:rPr lang="en-US" sz="140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, data </a:t>
            </a:r>
            <a:r>
              <a:rPr lang="en-US" sz="140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panas</a:t>
            </a:r>
            <a:r>
              <a:rPr lang="en-US" sz="140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</a:t>
            </a:r>
            <a:r>
              <a:rPr lang="en-US" sz="140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reaksi</a:t>
            </a:r>
            <a:endParaRPr 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sz="1400"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  <a:p>
            <a:r>
              <a:rPr lang="en-US" sz="140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Software:</a:t>
            </a:r>
            <a:endParaRPr lang="id-ID" sz="1400"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</p:txBody>
      </p:sp>
      <p:pic>
        <p:nvPicPr>
          <p:cNvPr id="38" name="Picture 37" descr="Logo, company name&#10;&#10;Description automatically generated">
            <a:extLst>
              <a:ext uri="{FF2B5EF4-FFF2-40B4-BE49-F238E27FC236}">
                <a16:creationId xmlns:a16="http://schemas.microsoft.com/office/drawing/2014/main" id="{577377D2-BB2B-4D44-A6E0-2DF6D65093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769" y="2911591"/>
            <a:ext cx="3360020" cy="1134915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F9AF4C93-74E0-47E6-850D-D7D2012A8F3B}"/>
              </a:ext>
            </a:extLst>
          </p:cNvPr>
          <p:cNvSpPr txBox="1"/>
          <p:nvPr/>
        </p:nvSpPr>
        <p:spPr>
          <a:xfrm>
            <a:off x="4728230" y="4524744"/>
            <a:ext cx="6781014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b="1" err="1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Pengolahan</a:t>
            </a:r>
            <a:r>
              <a:rPr lang="en-US" altLang="ko-KR" b="1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 Data dan </a:t>
            </a:r>
            <a:r>
              <a:rPr lang="en-US" altLang="ko-KR" b="1" err="1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Pemodelan</a:t>
            </a:r>
            <a:r>
              <a:rPr lang="en-US" altLang="ko-KR" b="1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 </a:t>
            </a:r>
            <a:r>
              <a:rPr lang="en-US" altLang="ko-KR" b="1" err="1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Reaktor</a:t>
            </a:r>
            <a:endParaRPr lang="en-US" altLang="ko-KR" b="1">
              <a:solidFill>
                <a:schemeClr val="tx1">
                  <a:lumMod val="75000"/>
                  <a:lumOff val="25000"/>
                </a:schemeClr>
              </a:solidFill>
              <a:cs typeface="Calibri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AB2BD77-177B-46A5-9D69-9D0F078708D8}"/>
              </a:ext>
            </a:extLst>
          </p:cNvPr>
          <p:cNvSpPr txBox="1"/>
          <p:nvPr/>
        </p:nvSpPr>
        <p:spPr>
          <a:xfrm>
            <a:off x="4880007" y="5170083"/>
            <a:ext cx="290683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err="1">
                <a:solidFill>
                  <a:schemeClr val="tx1">
                    <a:lumMod val="75000"/>
                    <a:lumOff val="25000"/>
                  </a:schemeClr>
                </a:solidFill>
              </a:rPr>
              <a:t>Neraca</a:t>
            </a:r>
            <a:r>
              <a:rPr lang="en-US" sz="140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err="1">
                <a:solidFill>
                  <a:schemeClr val="tx1">
                    <a:lumMod val="75000"/>
                    <a:lumOff val="25000"/>
                  </a:schemeClr>
                </a:solidFill>
              </a:rPr>
              <a:t>massa</a:t>
            </a:r>
            <a:r>
              <a:rPr lang="en-US" sz="1400">
                <a:solidFill>
                  <a:schemeClr val="tx1">
                    <a:lumMod val="75000"/>
                    <a:lumOff val="25000"/>
                  </a:schemeClr>
                </a:solidFill>
              </a:rPr>
              <a:t> dan </a:t>
            </a:r>
            <a:r>
              <a:rPr lang="en-US" sz="1400" err="1">
                <a:solidFill>
                  <a:schemeClr val="tx1">
                    <a:lumMod val="75000"/>
                    <a:lumOff val="25000"/>
                  </a:schemeClr>
                </a:solidFill>
              </a:rPr>
              <a:t>energi</a:t>
            </a:r>
            <a:r>
              <a:rPr lang="en-US" sz="140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reaktor</a:t>
            </a:r>
            <a:r>
              <a:rPr lang="en-US" sz="1400">
                <a:solidFill>
                  <a:schemeClr val="tx1">
                    <a:lumMod val="75000"/>
                    <a:lumOff val="25000"/>
                  </a:schemeClr>
                </a:solidFill>
              </a:rPr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1E016A2E-CC45-4430-BAB2-A75C2B856EF6}"/>
                  </a:ext>
                </a:extLst>
              </p:cNvPr>
              <p:cNvSpPr txBox="1"/>
              <p:nvPr/>
            </p:nvSpPr>
            <p:spPr>
              <a:xfrm>
                <a:off x="4966634" y="5689728"/>
                <a:ext cx="2063070" cy="714683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id-ID" i="0" smtClean="0">
                          <a:latin typeface="Cambria Math" panose="02040503050406030204" pitchFamily="18" charset="0"/>
                        </a:rPr>
                        <m:t>u</m:t>
                      </m:r>
                      <m:d>
                        <m:dPr>
                          <m:ctrlPr>
                            <a:rPr lang="id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id-ID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id-ID" i="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  <m:sSub>
                                <m:sSubPr>
                                  <m:ctrlPr>
                                    <a:rPr lang="id-ID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id-ID" i="0">
                                      <a:latin typeface="Cambria Math" panose="02040503050406030204" pitchFamily="18" charset="0"/>
                                    </a:rPr>
                                    <m:t>P</m:t>
                                  </m:r>
                                </m:e>
                                <m:sub>
                                  <m:r>
                                    <a:rPr lang="id-ID" i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id-ID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id-ID" i="0"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e>
                                <m:sub>
                                  <m:r>
                                    <a:rPr lang="id-ID" i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id-ID" i="0">
                                  <a:latin typeface="Cambria Math" panose="02040503050406030204" pitchFamily="18" charset="0"/>
                                </a:rPr>
                                <m:t>P</m:t>
                              </m:r>
                            </m:den>
                          </m:f>
                        </m:e>
                      </m:d>
                      <m:f>
                        <m:fPr>
                          <m:ctrlPr>
                            <a:rPr lang="id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id-ID" i="0">
                              <a:latin typeface="Cambria Math" panose="02040503050406030204" pitchFamily="18" charset="0"/>
                            </a:rPr>
                            <m:t>d</m:t>
                          </m:r>
                          <m:sSub>
                            <m:sSubPr>
                              <m:ctrlPr>
                                <a:rPr lang="id-ID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id-ID" i="0"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</m:num>
                        <m:den>
                          <m:r>
                            <m:rPr>
                              <m:sty m:val="p"/>
                            </m:rPr>
                            <a:rPr lang="id-ID" i="0">
                              <a:latin typeface="Cambria Math" panose="02040503050406030204" pitchFamily="18" charset="0"/>
                            </a:rPr>
                            <m:t>dz</m:t>
                          </m:r>
                        </m:den>
                      </m:f>
                      <m:r>
                        <a:rPr lang="id-ID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k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  <m:sSub>
                        <m:sSubPr>
                          <m:ctrlPr>
                            <a:rPr lang="id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id-ID" i="0"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  <m:r>
                        <a:rPr lang="id-ID" i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id-ID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1E016A2E-CC45-4430-BAB2-A75C2B856E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6634" y="5689728"/>
                <a:ext cx="2063070" cy="71468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8B4E6BB-3C52-42A4-8A0B-1CA8BAF6C8F9}"/>
                  </a:ext>
                </a:extLst>
              </p:cNvPr>
              <p:cNvSpPr txBox="1"/>
              <p:nvPr/>
            </p:nvSpPr>
            <p:spPr>
              <a:xfrm>
                <a:off x="7713933" y="5637047"/>
                <a:ext cx="3491402" cy="780598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id-ID" i="0" smtClean="0">
                          <a:latin typeface="Cambria Math" panose="02040503050406030204" pitchFamily="18" charset="0"/>
                        </a:rPr>
                        <m:t>ρ</m:t>
                      </m:r>
                      <m:sSub>
                        <m:sSubPr>
                          <m:ctrlPr>
                            <a:rPr lang="id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id-ID" i="0"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id-ID" i="0">
                              <a:latin typeface="Cambria Math" panose="02040503050406030204" pitchFamily="18" charset="0"/>
                            </a:rPr>
                            <m:t>p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id-ID" i="0">
                          <a:latin typeface="Cambria Math" panose="02040503050406030204" pitchFamily="18" charset="0"/>
                        </a:rPr>
                        <m:t>u</m:t>
                      </m:r>
                      <m:d>
                        <m:dPr>
                          <m:ctrlPr>
                            <a:rPr lang="id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id-ID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id-ID" i="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  <m:sSub>
                                <m:sSubPr>
                                  <m:ctrlPr>
                                    <a:rPr lang="id-ID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id-ID" i="0">
                                      <a:latin typeface="Cambria Math" panose="02040503050406030204" pitchFamily="18" charset="0"/>
                                    </a:rPr>
                                    <m:t>P</m:t>
                                  </m:r>
                                </m:e>
                                <m:sub>
                                  <m:r>
                                    <a:rPr lang="id-ID" i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id-ID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id-ID" i="0"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e>
                                <m:sub>
                                  <m:r>
                                    <a:rPr lang="id-ID" i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id-ID" i="0">
                                  <a:latin typeface="Cambria Math" panose="02040503050406030204" pitchFamily="18" charset="0"/>
                                </a:rPr>
                                <m:t>P</m:t>
                              </m:r>
                            </m:den>
                          </m:f>
                        </m:e>
                      </m:d>
                      <m:f>
                        <m:fPr>
                          <m:ctrlPr>
                            <a:rPr lang="id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id-ID" i="0">
                              <a:latin typeface="Cambria Math" panose="02040503050406030204" pitchFamily="18" charset="0"/>
                            </a:rPr>
                            <m:t>dT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id-ID" i="0">
                              <a:latin typeface="Cambria Math" panose="02040503050406030204" pitchFamily="18" charset="0"/>
                            </a:rPr>
                            <m:t>dz</m:t>
                          </m:r>
                        </m:den>
                      </m:f>
                      <m:r>
                        <a:rPr lang="id-ID" i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id-ID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ctrlPr>
                                <a:rPr lang="id-ID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d-ID" i="0">
                                  <a:latin typeface="Cambria Math" panose="02040503050406030204" pitchFamily="18" charset="0"/>
                                </a:rPr>
                                <m:t>−∆</m:t>
                              </m:r>
                              <m:sSub>
                                <m:sSubPr>
                                  <m:ctrlPr>
                                    <a:rPr lang="id-ID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id-ID" i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id-ID" i="0">
                                      <a:latin typeface="Cambria Math" panose="02040503050406030204" pitchFamily="18" charset="0"/>
                                    </a:rPr>
                                    <m:t>ri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begChr m:val="|"/>
                              <m:endChr m:val="|"/>
                              <m:ctrlPr>
                                <a:rPr lang="id-ID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id-ID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id-ID" i="0">
                                      <a:latin typeface="Cambria Math" panose="02040503050406030204" pitchFamily="18" charset="0"/>
                                    </a:rPr>
                                    <m:t>r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id-ID" i="0"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id-ID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8B4E6BB-3C52-42A4-8A0B-1CA8BAF6C8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3933" y="5637047"/>
                <a:ext cx="3491402" cy="7805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8393F1F8-3B69-1930-0DF9-51C5B3EAC739}"/>
              </a:ext>
            </a:extLst>
          </p:cNvPr>
          <p:cNvSpPr txBox="1"/>
          <p:nvPr/>
        </p:nvSpPr>
        <p:spPr>
          <a:xfrm>
            <a:off x="832933" y="6304072"/>
            <a:ext cx="2842356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1033463" indent="-1033463" algn="ctr"/>
            <a:r>
              <a:rPr lang="en-US" altLang="ko-KR" sz="12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Gambar 2.1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	</a:t>
            </a:r>
            <a:r>
              <a:rPr lang="en-US" sz="120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Tahap</a:t>
            </a:r>
            <a:r>
              <a:rPr lang="en-US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</a:t>
            </a:r>
            <a:r>
              <a:rPr lang="en-US" sz="120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simulasi</a:t>
            </a:r>
            <a:r>
              <a:rPr lang="en-US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</a:t>
            </a:r>
            <a:r>
              <a:rPr lang="en-US" sz="120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reaktor</a:t>
            </a:r>
            <a:endParaRPr lang="id-ID" sz="1200"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</p:txBody>
      </p:sp>
      <p:sp>
        <p:nvSpPr>
          <p:cNvPr id="13" name="Text Placeholder 1">
            <a:extLst>
              <a:ext uri="{FF2B5EF4-FFF2-40B4-BE49-F238E27FC236}">
                <a16:creationId xmlns:a16="http://schemas.microsoft.com/office/drawing/2014/main" id="{247D30B6-E4F1-0D54-C723-FD87DFE1A625}"/>
              </a:ext>
            </a:extLst>
          </p:cNvPr>
          <p:cNvSpPr txBox="1">
            <a:spLocks/>
          </p:cNvSpPr>
          <p:nvPr/>
        </p:nvSpPr>
        <p:spPr>
          <a:xfrm>
            <a:off x="309401" y="4751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err="1"/>
              <a:t>Tahapan</a:t>
            </a:r>
            <a:r>
              <a:rPr lang="en-US"/>
              <a:t> </a:t>
            </a:r>
            <a:r>
              <a:rPr lang="en-US" err="1"/>
              <a:t>Pemodelan</a:t>
            </a:r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76B3052-1392-9973-0375-61800CFC343C}"/>
              </a:ext>
            </a:extLst>
          </p:cNvPr>
          <p:cNvCxnSpPr>
            <a:cxnSpLocks/>
          </p:cNvCxnSpPr>
          <p:nvPr/>
        </p:nvCxnSpPr>
        <p:spPr>
          <a:xfrm>
            <a:off x="400311" y="819916"/>
            <a:ext cx="1139137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86215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47374"/>
            <a:ext cx="11573197" cy="724247"/>
          </a:xfrm>
        </p:spPr>
        <p:txBody>
          <a:bodyPr/>
          <a:lstStyle/>
          <a:p>
            <a:r>
              <a:rPr lang="en-US"/>
              <a:t>Dasar </a:t>
            </a:r>
            <a:r>
              <a:rPr lang="en-US" err="1"/>
              <a:t>Pemodelan</a:t>
            </a:r>
            <a:r>
              <a:rPr lang="en-US"/>
              <a:t> (1)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C92EAF-0DAB-4A5A-8D85-3605C01E022B}"/>
              </a:ext>
            </a:extLst>
          </p:cNvPr>
          <p:cNvSpPr txBox="1"/>
          <p:nvPr/>
        </p:nvSpPr>
        <p:spPr>
          <a:xfrm>
            <a:off x="7603912" y="1693234"/>
            <a:ext cx="3147696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b="1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Data </a:t>
            </a:r>
            <a:r>
              <a:rPr lang="en-US" altLang="ko-KR" b="1" err="1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Referensi</a:t>
            </a:r>
            <a:endParaRPr lang="en-US" altLang="ko-KR" b="1">
              <a:solidFill>
                <a:schemeClr val="tx1">
                  <a:lumMod val="75000"/>
                  <a:lumOff val="25000"/>
                </a:schemeClr>
              </a:solidFill>
              <a:cs typeface="Calibri" pitchFamily="34" charset="0"/>
            </a:endParaRPr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8FCECC50-9C80-47A9-83B1-2960D8C9D9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5818421"/>
              </p:ext>
            </p:extLst>
          </p:nvPr>
        </p:nvGraphicFramePr>
        <p:xfrm>
          <a:off x="6670248" y="5210888"/>
          <a:ext cx="5015015" cy="97917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06259">
                  <a:extLst>
                    <a:ext uri="{9D8B030D-6E8A-4147-A177-3AD203B41FA5}">
                      <a16:colId xmlns:a16="http://schemas.microsoft.com/office/drawing/2014/main" val="2960351780"/>
                    </a:ext>
                  </a:extLst>
                </a:gridCol>
                <a:gridCol w="1162985">
                  <a:extLst>
                    <a:ext uri="{9D8B030D-6E8A-4147-A177-3AD203B41FA5}">
                      <a16:colId xmlns:a16="http://schemas.microsoft.com/office/drawing/2014/main" val="3018289370"/>
                    </a:ext>
                  </a:extLst>
                </a:gridCol>
                <a:gridCol w="1137985">
                  <a:extLst>
                    <a:ext uri="{9D8B030D-6E8A-4147-A177-3AD203B41FA5}">
                      <a16:colId xmlns:a16="http://schemas.microsoft.com/office/drawing/2014/main" val="306483113"/>
                    </a:ext>
                  </a:extLst>
                </a:gridCol>
                <a:gridCol w="1127218">
                  <a:extLst>
                    <a:ext uri="{9D8B030D-6E8A-4147-A177-3AD203B41FA5}">
                      <a16:colId xmlns:a16="http://schemas.microsoft.com/office/drawing/2014/main" val="1376401636"/>
                    </a:ext>
                  </a:extLst>
                </a:gridCol>
                <a:gridCol w="1180568">
                  <a:extLst>
                    <a:ext uri="{9D8B030D-6E8A-4147-A177-3AD203B41FA5}">
                      <a16:colId xmlns:a16="http://schemas.microsoft.com/office/drawing/2014/main" val="332837063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No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Perlakuan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Yield C12 (%)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Yield C11 (%)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Yield &lt;C11 (%)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660087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400 </a:t>
                      </a:r>
                      <a:r>
                        <a:rPr lang="en-US" sz="1200" baseline="30000" err="1">
                          <a:effectLst/>
                        </a:rPr>
                        <a:t>o</a:t>
                      </a:r>
                      <a:r>
                        <a:rPr lang="en-US" sz="1200" err="1">
                          <a:effectLst/>
                        </a:rPr>
                        <a:t>C</a:t>
                      </a:r>
                      <a:r>
                        <a:rPr lang="en-US" sz="1200">
                          <a:effectLst/>
                        </a:rPr>
                        <a:t>, 1 jam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26,9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53,6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17,8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0497625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340 </a:t>
                      </a:r>
                      <a:r>
                        <a:rPr lang="en-US" sz="1200" baseline="30000" err="1">
                          <a:effectLst/>
                        </a:rPr>
                        <a:t>o</a:t>
                      </a:r>
                      <a:r>
                        <a:rPr lang="en-US" sz="1200" err="1">
                          <a:effectLst/>
                        </a:rPr>
                        <a:t>C</a:t>
                      </a:r>
                      <a:r>
                        <a:rPr lang="en-US" sz="1200">
                          <a:effectLst/>
                        </a:rPr>
                        <a:t>, 3 jam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35,2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61,5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2,4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6966204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280 </a:t>
                      </a:r>
                      <a:r>
                        <a:rPr lang="en-US" sz="1200" baseline="30000" err="1">
                          <a:effectLst/>
                        </a:rPr>
                        <a:t>o</a:t>
                      </a:r>
                      <a:r>
                        <a:rPr lang="en-US" sz="1200" err="1">
                          <a:effectLst/>
                        </a:rPr>
                        <a:t>C</a:t>
                      </a:r>
                      <a:r>
                        <a:rPr lang="en-US" sz="1200">
                          <a:effectLst/>
                        </a:rPr>
                        <a:t>, 6 jam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41,8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54,4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2,7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36664807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1311B013-58AC-4DA3-9FC9-74A7AEBA9011}"/>
              </a:ext>
            </a:extLst>
          </p:cNvPr>
          <p:cNvSpPr txBox="1"/>
          <p:nvPr/>
        </p:nvSpPr>
        <p:spPr>
          <a:xfrm>
            <a:off x="6832170" y="2277526"/>
            <a:ext cx="466556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720725" indent="-720725"/>
            <a:r>
              <a:rPr lang="en-US" altLang="ko-KR" sz="1200" b="1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Tabel</a:t>
            </a:r>
            <a:r>
              <a:rPr lang="en-US" altLang="ko-KR" sz="12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2.1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	</a:t>
            </a:r>
            <a:r>
              <a:rPr lang="en-US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Data </a:t>
            </a:r>
            <a:r>
              <a:rPr lang="en-US" sz="120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indek</a:t>
            </a:r>
            <a:r>
              <a:rPr lang="en-US" sz="1200" err="1">
                <a:solidFill>
                  <a:schemeClr val="tx1">
                    <a:lumMod val="75000"/>
                    <a:lumOff val="25000"/>
                  </a:schemeClr>
                </a:solidFill>
              </a:rPr>
              <a:t>s</a:t>
            </a:r>
            <a:r>
              <a:rPr lang="en-US" sz="120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200" err="1">
                <a:solidFill>
                  <a:schemeClr val="tx1">
                    <a:lumMod val="75000"/>
                    <a:lumOff val="25000"/>
                  </a:schemeClr>
                </a:solidFill>
              </a:rPr>
              <a:t>keasamaan</a:t>
            </a:r>
            <a:r>
              <a:rPr lang="en-US" sz="1200">
                <a:solidFill>
                  <a:schemeClr val="tx1">
                    <a:lumMod val="75000"/>
                    <a:lumOff val="25000"/>
                  </a:schemeClr>
                </a:solidFill>
              </a:rPr>
              <a:t> pada </a:t>
            </a:r>
            <a:r>
              <a:rPr lang="en-US" sz="1200" err="1">
                <a:solidFill>
                  <a:schemeClr val="tx1">
                    <a:lumMod val="75000"/>
                    <a:lumOff val="25000"/>
                  </a:schemeClr>
                </a:solidFill>
              </a:rPr>
              <a:t>beberapa</a:t>
            </a:r>
            <a:r>
              <a:rPr lang="en-US" sz="120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200" err="1">
                <a:solidFill>
                  <a:schemeClr val="tx1">
                    <a:lumMod val="75000"/>
                    <a:lumOff val="25000"/>
                  </a:schemeClr>
                </a:solidFill>
              </a:rPr>
              <a:t>kondisi</a:t>
            </a:r>
            <a:r>
              <a:rPr lang="en-US" sz="120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200" err="1">
                <a:solidFill>
                  <a:schemeClr val="tx1">
                    <a:lumMod val="75000"/>
                    <a:lumOff val="25000"/>
                  </a:schemeClr>
                </a:solidFill>
              </a:rPr>
              <a:t>operasi</a:t>
            </a:r>
            <a:endParaRPr lang="id-ID" sz="1200"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5E292E1-E938-4FD0-A830-A4D6C76C57F1}"/>
              </a:ext>
            </a:extLst>
          </p:cNvPr>
          <p:cNvSpPr txBox="1"/>
          <p:nvPr/>
        </p:nvSpPr>
        <p:spPr>
          <a:xfrm>
            <a:off x="7128226" y="4891692"/>
            <a:ext cx="409906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685800" indent="-685800" algn="ctr"/>
            <a:r>
              <a:rPr lang="en-US" altLang="ko-KR" sz="1200" b="1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Tabel</a:t>
            </a:r>
            <a:r>
              <a:rPr lang="en-US" altLang="ko-KR" sz="12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2.2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	</a:t>
            </a:r>
            <a:r>
              <a:rPr lang="en-US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Data </a:t>
            </a:r>
            <a:r>
              <a:rPr lang="en-US" sz="1200" err="1">
                <a:solidFill>
                  <a:schemeClr val="tx1">
                    <a:lumMod val="75000"/>
                    <a:lumOff val="25000"/>
                  </a:schemeClr>
                </a:solidFill>
              </a:rPr>
              <a:t>perolehan</a:t>
            </a:r>
            <a:r>
              <a:rPr lang="en-US" sz="1200">
                <a:solidFill>
                  <a:schemeClr val="tx1">
                    <a:lumMod val="75000"/>
                    <a:lumOff val="25000"/>
                  </a:schemeClr>
                </a:solidFill>
              </a:rPr>
              <a:t> pada </a:t>
            </a:r>
            <a:r>
              <a:rPr lang="en-US" sz="1200" err="1">
                <a:solidFill>
                  <a:schemeClr val="tx1">
                    <a:lumMod val="75000"/>
                    <a:lumOff val="25000"/>
                  </a:schemeClr>
                </a:solidFill>
              </a:rPr>
              <a:t>beberapa</a:t>
            </a:r>
            <a:r>
              <a:rPr lang="en-US" sz="120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200" err="1">
                <a:solidFill>
                  <a:schemeClr val="tx1">
                    <a:lumMod val="75000"/>
                    <a:lumOff val="25000"/>
                  </a:schemeClr>
                </a:solidFill>
              </a:rPr>
              <a:t>kondisi</a:t>
            </a:r>
            <a:r>
              <a:rPr lang="en-US" sz="120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200" err="1">
                <a:solidFill>
                  <a:schemeClr val="tx1">
                    <a:lumMod val="75000"/>
                    <a:lumOff val="25000"/>
                  </a:schemeClr>
                </a:solidFill>
              </a:rPr>
              <a:t>operasi</a:t>
            </a:r>
            <a:endParaRPr lang="id-ID" sz="1200"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1007741-BA40-47B1-B165-479922A4C755}"/>
              </a:ext>
            </a:extLst>
          </p:cNvPr>
          <p:cNvSpPr txBox="1"/>
          <p:nvPr/>
        </p:nvSpPr>
        <p:spPr>
          <a:xfrm>
            <a:off x="1532047" y="1693234"/>
            <a:ext cx="3147696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b="1" err="1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Jurnal</a:t>
            </a:r>
            <a:r>
              <a:rPr lang="en-US" altLang="ko-KR" b="1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 </a:t>
            </a:r>
            <a:r>
              <a:rPr lang="en-US" altLang="ko-KR" b="1" err="1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Referensi</a:t>
            </a:r>
            <a:endParaRPr lang="en-US" altLang="ko-KR" b="1">
              <a:solidFill>
                <a:schemeClr val="tx1">
                  <a:lumMod val="75000"/>
                  <a:lumOff val="25000"/>
                </a:schemeClr>
              </a:solidFill>
              <a:cs typeface="Calibri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603DB6C-D7B5-472F-806F-E378A15AE6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004" y="2257518"/>
            <a:ext cx="5173977" cy="186388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30B29EEB-DAF8-ADAD-3226-228063F3CF15}"/>
              </a:ext>
            </a:extLst>
          </p:cNvPr>
          <p:cNvSpPr/>
          <p:nvPr/>
        </p:nvSpPr>
        <p:spPr>
          <a:xfrm>
            <a:off x="6448157" y="1498285"/>
            <a:ext cx="5448569" cy="4932996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BBAFDB6-67FB-80FE-55DF-E12223501B67}"/>
              </a:ext>
            </a:extLst>
          </p:cNvPr>
          <p:cNvSpPr/>
          <p:nvPr/>
        </p:nvSpPr>
        <p:spPr>
          <a:xfrm>
            <a:off x="447674" y="1498282"/>
            <a:ext cx="5600969" cy="4932997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1E273B28-8379-6F72-5353-01DDE661B5B6}"/>
              </a:ext>
            </a:extLst>
          </p:cNvPr>
          <p:cNvSpPr/>
          <p:nvPr/>
        </p:nvSpPr>
        <p:spPr>
          <a:xfrm>
            <a:off x="5802311" y="3779118"/>
            <a:ext cx="920431" cy="6109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6466C3A2-8D38-C117-D88E-CF7B6600DC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7053883"/>
              </p:ext>
            </p:extLst>
          </p:nvPr>
        </p:nvGraphicFramePr>
        <p:xfrm>
          <a:off x="6915781" y="2697024"/>
          <a:ext cx="4498340" cy="198787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37210">
                  <a:extLst>
                    <a:ext uri="{9D8B030D-6E8A-4147-A177-3AD203B41FA5}">
                      <a16:colId xmlns:a16="http://schemas.microsoft.com/office/drawing/2014/main" val="1707467192"/>
                    </a:ext>
                  </a:extLst>
                </a:gridCol>
                <a:gridCol w="1259840">
                  <a:extLst>
                    <a:ext uri="{9D8B030D-6E8A-4147-A177-3AD203B41FA5}">
                      <a16:colId xmlns:a16="http://schemas.microsoft.com/office/drawing/2014/main" val="2577907345"/>
                    </a:ext>
                  </a:extLst>
                </a:gridCol>
                <a:gridCol w="1350645">
                  <a:extLst>
                    <a:ext uri="{9D8B030D-6E8A-4147-A177-3AD203B41FA5}">
                      <a16:colId xmlns:a16="http://schemas.microsoft.com/office/drawing/2014/main" val="1886734228"/>
                    </a:ext>
                  </a:extLst>
                </a:gridCol>
                <a:gridCol w="1350645">
                  <a:extLst>
                    <a:ext uri="{9D8B030D-6E8A-4147-A177-3AD203B41FA5}">
                      <a16:colId xmlns:a16="http://schemas.microsoft.com/office/drawing/2014/main" val="25511271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No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 err="1">
                          <a:effectLst/>
                        </a:rPr>
                        <a:t>Perlakuan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 err="1">
                          <a:effectLst/>
                        </a:rPr>
                        <a:t>Indeks</a:t>
                      </a:r>
                      <a:r>
                        <a:rPr lang="en-US" sz="1200">
                          <a:effectLst/>
                        </a:rPr>
                        <a:t> </a:t>
                      </a:r>
                      <a:r>
                        <a:rPr lang="en-US" sz="1200" err="1">
                          <a:effectLst/>
                        </a:rPr>
                        <a:t>Keasaman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 err="1">
                          <a:effectLst/>
                        </a:rPr>
                        <a:t>Konversi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915861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1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 err="1">
                          <a:effectLst/>
                        </a:rPr>
                        <a:t>Asam</a:t>
                      </a:r>
                      <a:r>
                        <a:rPr lang="en-US" sz="1200">
                          <a:effectLst/>
                        </a:rPr>
                        <a:t> </a:t>
                      </a:r>
                      <a:r>
                        <a:rPr lang="en-US" sz="1200" err="1">
                          <a:effectLst/>
                        </a:rPr>
                        <a:t>Laurat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280,8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4702047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2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400 C, 1 jam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0,3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0,9989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71610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3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340 C, 1 jam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17,8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0,9366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8088610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4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340 C, 3 jam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0,3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0,9989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7511196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5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280 C, 3 jam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19,0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0,9323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5527002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6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280 C, 6 jam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0,3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0,9989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959422548"/>
                  </a:ext>
                </a:extLst>
              </a:tr>
            </a:tbl>
          </a:graphicData>
        </a:graphic>
      </p:graphicFrame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7693705-8905-0CDB-3418-380CD3006C52}"/>
              </a:ext>
            </a:extLst>
          </p:cNvPr>
          <p:cNvCxnSpPr>
            <a:cxnSpLocks/>
          </p:cNvCxnSpPr>
          <p:nvPr/>
        </p:nvCxnSpPr>
        <p:spPr>
          <a:xfrm>
            <a:off x="400311" y="819916"/>
            <a:ext cx="1139137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06893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51209"/>
            <a:ext cx="11573197" cy="724247"/>
          </a:xfrm>
        </p:spPr>
        <p:txBody>
          <a:bodyPr/>
          <a:lstStyle/>
          <a:p>
            <a:r>
              <a:rPr lang="en-US"/>
              <a:t>Dasar </a:t>
            </a:r>
            <a:r>
              <a:rPr lang="en-US" err="1"/>
              <a:t>Pemodelan</a:t>
            </a:r>
            <a:r>
              <a:rPr lang="en-US"/>
              <a:t> (2)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97F0896-2CFC-4112-8CE1-E24D8ACEB83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399299" y="2001606"/>
            <a:ext cx="2751969" cy="2513654"/>
          </a:xfrm>
          <a:prstGeom prst="rect">
            <a:avLst/>
          </a:prstGeom>
          <a:ln>
            <a:noFill/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9C6F551-5955-48BB-87DA-A5210DB17EE2}"/>
              </a:ext>
            </a:extLst>
          </p:cNvPr>
          <p:cNvSpPr txBox="1"/>
          <p:nvPr/>
        </p:nvSpPr>
        <p:spPr>
          <a:xfrm>
            <a:off x="1201436" y="1632274"/>
            <a:ext cx="3147696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b="1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Model </a:t>
            </a:r>
            <a:r>
              <a:rPr lang="en-US" altLang="ko-KR" b="1" err="1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Kinetika</a:t>
            </a:r>
            <a:endParaRPr lang="ko-KR" altLang="en-US" b="1">
              <a:solidFill>
                <a:schemeClr val="tx1">
                  <a:lumMod val="75000"/>
                  <a:lumOff val="25000"/>
                </a:schemeClr>
              </a:solidFill>
              <a:cs typeface="Calibri" pitchFamily="34" charset="0"/>
            </a:endParaRPr>
          </a:p>
        </p:txBody>
      </p:sp>
      <p:sp>
        <p:nvSpPr>
          <p:cNvPr id="22" name="Cross 21">
            <a:extLst>
              <a:ext uri="{FF2B5EF4-FFF2-40B4-BE49-F238E27FC236}">
                <a16:creationId xmlns:a16="http://schemas.microsoft.com/office/drawing/2014/main" id="{BD3D76CE-1C4D-469E-B720-DA2105A75A88}"/>
              </a:ext>
            </a:extLst>
          </p:cNvPr>
          <p:cNvSpPr/>
          <p:nvPr/>
        </p:nvSpPr>
        <p:spPr>
          <a:xfrm>
            <a:off x="2544276" y="4968521"/>
            <a:ext cx="462013" cy="471638"/>
          </a:xfrm>
          <a:prstGeom prst="plus">
            <a:avLst>
              <a:gd name="adj" fmla="val 3958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7942796-714D-435D-9EE2-7DCE2118CCFD}"/>
                  </a:ext>
                </a:extLst>
              </p:cNvPr>
              <p:cNvSpPr txBox="1"/>
              <p:nvPr/>
            </p:nvSpPr>
            <p:spPr>
              <a:xfrm>
                <a:off x="984996" y="5621041"/>
                <a:ext cx="3580571" cy="52322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Data </a:t>
                </a:r>
                <a:r>
                  <a:rPr lang="en-US" sz="140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kapasitas</a:t>
                </a:r>
                <a:r>
                  <a:rPr lang="en-US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 </a:t>
                </a:r>
                <a:r>
                  <a:rPr lang="en-US" sz="140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panas</a:t>
                </a:r>
                <a:r>
                  <a:rPr lang="en-US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 (Cp)</a:t>
                </a:r>
                <a:r>
                  <a:rPr lang="en-US" sz="140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en-US" sz="140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senyawa</a:t>
                </a:r>
                <a:r>
                  <a:rPr lang="en-US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, </a:t>
                </a:r>
                <a:r>
                  <a:rPr lang="en-US" sz="140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panas</a:t>
                </a:r>
                <a:r>
                  <a:rPr lang="en-US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 </a:t>
                </a:r>
                <a:r>
                  <a:rPr lang="en-US" sz="140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reaksi</a:t>
                </a:r>
                <a:r>
                  <a:rPr lang="en-US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400" b="0" i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en-US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H</a:t>
                </a:r>
                <a:r>
                  <a:rPr lang="en-US" sz="1400" baseline="-2500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R</a:t>
                </a:r>
                <a:r>
                  <a:rPr lang="en-US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), </a:t>
                </a:r>
                <a:r>
                  <a:rPr lang="en-US" sz="140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dimensi</a:t>
                </a:r>
                <a:r>
                  <a:rPr lang="en-US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 </a:t>
                </a:r>
                <a:r>
                  <a:rPr lang="en-US" sz="140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reaktor</a:t>
                </a:r>
                <a:endParaRPr lang="id-ID" sz="140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7942796-714D-435D-9EE2-7DCE2118CC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4996" y="5621041"/>
                <a:ext cx="3580571" cy="523220"/>
              </a:xfrm>
              <a:prstGeom prst="rect">
                <a:avLst/>
              </a:prstGeom>
              <a:blipFill>
                <a:blip r:embed="rId3"/>
                <a:stretch>
                  <a:fillRect t="-1163" b="-116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Rectangle 30">
            <a:extLst>
              <a:ext uri="{FF2B5EF4-FFF2-40B4-BE49-F238E27FC236}">
                <a16:creationId xmlns:a16="http://schemas.microsoft.com/office/drawing/2014/main" id="{5376BA8C-168D-970F-7FB8-17F50821B4F5}"/>
              </a:ext>
            </a:extLst>
          </p:cNvPr>
          <p:cNvSpPr/>
          <p:nvPr/>
        </p:nvSpPr>
        <p:spPr>
          <a:xfrm>
            <a:off x="6295757" y="1345884"/>
            <a:ext cx="5600969" cy="5172607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E971B6A-29B5-19CE-661D-86C57D4A082D}"/>
              </a:ext>
            </a:extLst>
          </p:cNvPr>
          <p:cNvSpPr/>
          <p:nvPr/>
        </p:nvSpPr>
        <p:spPr>
          <a:xfrm>
            <a:off x="295274" y="1345882"/>
            <a:ext cx="5600969" cy="5172607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A35138E5-D24D-C66A-9524-F607E62A1AB0}"/>
              </a:ext>
            </a:extLst>
          </p:cNvPr>
          <p:cNvSpPr/>
          <p:nvPr/>
        </p:nvSpPr>
        <p:spPr>
          <a:xfrm>
            <a:off x="5649911" y="3626718"/>
            <a:ext cx="920431" cy="6109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306AE02-3EDD-62C0-D06E-8EF5584B4F8E}"/>
              </a:ext>
            </a:extLst>
          </p:cNvPr>
          <p:cNvSpPr txBox="1"/>
          <p:nvPr/>
        </p:nvSpPr>
        <p:spPr>
          <a:xfrm>
            <a:off x="7842868" y="1632274"/>
            <a:ext cx="3147696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b="1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Model </a:t>
            </a:r>
            <a:r>
              <a:rPr lang="en-US" altLang="ko-KR" b="1" err="1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Reaktor</a:t>
            </a:r>
            <a:endParaRPr lang="ko-KR" altLang="en-US" b="1">
              <a:solidFill>
                <a:schemeClr val="tx1">
                  <a:lumMod val="75000"/>
                  <a:lumOff val="25000"/>
                </a:schemeClr>
              </a:solidFill>
              <a:cs typeface="Calibri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781A4EB-9BBE-EA70-F037-8DEB48C182CE}"/>
                  </a:ext>
                </a:extLst>
              </p:cNvPr>
              <p:cNvSpPr txBox="1"/>
              <p:nvPr/>
            </p:nvSpPr>
            <p:spPr>
              <a:xfrm>
                <a:off x="7768607" y="4856393"/>
                <a:ext cx="3491402" cy="498663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d-ID" i="0" smtClean="0">
                        <a:latin typeface="Cambria Math" panose="02040503050406030204" pitchFamily="18" charset="0"/>
                      </a:rPr>
                      <m:t>ρ</m:t>
                    </m:r>
                    <m:sSub>
                      <m:sSubPr>
                        <m:ctrlPr>
                          <a:rPr lang="id-ID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id-ID" i="0">
                            <a:latin typeface="Cambria Math" panose="02040503050406030204" pitchFamily="18" charset="0"/>
                          </a:rPr>
                          <m:t>C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id-ID" i="0">
                            <a:latin typeface="Cambria Math" panose="02040503050406030204" pitchFamily="18" charset="0"/>
                          </a:rPr>
                          <m:t>p</m:t>
                        </m:r>
                      </m:sub>
                    </m:sSub>
                    <m:r>
                      <m:rPr>
                        <m:sty m:val="p"/>
                      </m:rPr>
                      <a:rPr lang="id-ID" i="0">
                        <a:latin typeface="Cambria Math" panose="02040503050406030204" pitchFamily="18" charset="0"/>
                      </a:rPr>
                      <m:t>u</m:t>
                    </m:r>
                    <m:f>
                      <m:fPr>
                        <m:ctrlPr>
                          <a:rPr lang="id-ID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id-ID" i="0">
                            <a:latin typeface="Cambria Math" panose="02040503050406030204" pitchFamily="18" charset="0"/>
                          </a:rPr>
                          <m:t>dT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id-ID" i="0">
                            <a:latin typeface="Cambria Math" panose="02040503050406030204" pitchFamily="18" charset="0"/>
                          </a:rPr>
                          <m:t>dz</m:t>
                        </m:r>
                      </m:den>
                    </m:f>
                    <m:r>
                      <a:rPr lang="id-ID" i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id-ID" i="1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d>
                          <m:dPr>
                            <m:ctrlPr>
                              <a:rPr lang="id-ID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d-ID" i="0">
                                <a:latin typeface="Cambria Math" panose="02040503050406030204" pitchFamily="18" charset="0"/>
                              </a:rPr>
                              <m:t>−∆</m:t>
                            </m:r>
                            <m:sSub>
                              <m:sSubPr>
                                <m:ctrlPr>
                                  <a:rPr lang="id-ID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id-ID" i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id-ID" i="0">
                                    <a:latin typeface="Cambria Math" panose="02040503050406030204" pitchFamily="18" charset="0"/>
                                  </a:rPr>
                                  <m:t>ri</m:t>
                                </m:r>
                              </m:sub>
                            </m:sSub>
                          </m:e>
                        </m:d>
                        <m:d>
                          <m:dPr>
                            <m:begChr m:val="|"/>
                            <m:endChr m:val="|"/>
                            <m:ctrlPr>
                              <a:rPr lang="id-ID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id-ID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id-ID" i="0">
                                    <a:latin typeface="Cambria Math" panose="02040503050406030204" pitchFamily="18" charset="0"/>
                                  </a:rPr>
                                  <m:t>r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id-ID" i="0"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r>
                  <a:rPr lang="en-US"/>
                  <a:t> 	(2.2)</a:t>
                </a:r>
                <a:endParaRPr lang="id-ID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781A4EB-9BBE-EA70-F037-8DEB48C182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8607" y="4856393"/>
                <a:ext cx="3491402" cy="498663"/>
              </a:xfrm>
              <a:prstGeom prst="rect">
                <a:avLst/>
              </a:prstGeom>
              <a:blipFill>
                <a:blip r:embed="rId4"/>
                <a:stretch>
                  <a:fillRect t="-72289" b="-124096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TextBox 35">
            <a:extLst>
              <a:ext uri="{FF2B5EF4-FFF2-40B4-BE49-F238E27FC236}">
                <a16:creationId xmlns:a16="http://schemas.microsoft.com/office/drawing/2014/main" id="{C900468E-F0BA-737B-1080-D93CFB1ECE85}"/>
              </a:ext>
            </a:extLst>
          </p:cNvPr>
          <p:cNvSpPr txBox="1"/>
          <p:nvPr/>
        </p:nvSpPr>
        <p:spPr>
          <a:xfrm>
            <a:off x="7186810" y="4316494"/>
            <a:ext cx="206307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40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Neraca</a:t>
            </a:r>
            <a:r>
              <a:rPr lang="en-US" sz="140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</a:t>
            </a:r>
            <a:r>
              <a:rPr lang="en-US" sz="140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Energi</a:t>
            </a:r>
            <a:r>
              <a:rPr lang="en-US" sz="140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</a:t>
            </a:r>
            <a:r>
              <a:rPr lang="en-US" sz="140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Reaktor</a:t>
            </a:r>
            <a:r>
              <a:rPr lang="en-US" sz="140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:</a:t>
            </a:r>
            <a:endParaRPr lang="id-ID" sz="1400"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22412F5-B387-F358-2FF2-BD0193F733E2}"/>
                  </a:ext>
                </a:extLst>
              </p:cNvPr>
              <p:cNvSpPr txBox="1"/>
              <p:nvPr/>
            </p:nvSpPr>
            <p:spPr>
              <a:xfrm>
                <a:off x="8385180" y="3071658"/>
                <a:ext cx="2516499" cy="498663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d-ID" i="0" smtClean="0">
                        <a:latin typeface="Cambria Math" panose="02040503050406030204" pitchFamily="18" charset="0"/>
                      </a:rPr>
                      <m:t>u</m:t>
                    </m:r>
                    <m:f>
                      <m:fPr>
                        <m:ctrlPr>
                          <a:rPr lang="id-ID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id-ID" i="0">
                            <a:latin typeface="Cambria Math" panose="02040503050406030204" pitchFamily="18" charset="0"/>
                          </a:rPr>
                          <m:t>d</m:t>
                        </m:r>
                        <m:sSub>
                          <m:sSubPr>
                            <m:ctrlPr>
                              <a:rPr lang="id-ID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id-ID" i="0">
                                <a:latin typeface="Cambria Math" panose="02040503050406030204" pitchFamily="18" charset="0"/>
                              </a:rPr>
                              <m:t>C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</m:num>
                      <m:den>
                        <m:r>
                          <m:rPr>
                            <m:sty m:val="p"/>
                          </m:rPr>
                          <a:rPr lang="id-ID" i="0">
                            <a:latin typeface="Cambria Math" panose="02040503050406030204" pitchFamily="18" charset="0"/>
                          </a:rPr>
                          <m:t>dz</m:t>
                        </m:r>
                      </m:den>
                    </m:f>
                    <m:r>
                      <a:rPr lang="id-ID" i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k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sSub>
                      <m:sSubPr>
                        <m:ctrlPr>
                          <a:rPr lang="id-ID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id-ID" i="0">
                            <a:latin typeface="Cambria Math" panose="02040503050406030204" pitchFamily="18" charset="0"/>
                          </a:rPr>
                          <m:t>C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r>
                      <a:rPr lang="id-ID" i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/>
                  <a:t>	(2.1)</a:t>
                </a:r>
                <a:endParaRPr lang="id-ID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22412F5-B387-F358-2FF2-BD0193F733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5180" y="3071658"/>
                <a:ext cx="2516499" cy="498663"/>
              </a:xfrm>
              <a:prstGeom prst="rect">
                <a:avLst/>
              </a:prstGeom>
              <a:blipFill>
                <a:blip r:embed="rId5"/>
                <a:stretch>
                  <a:fillRect r="-966" b="-4762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TextBox 37">
            <a:extLst>
              <a:ext uri="{FF2B5EF4-FFF2-40B4-BE49-F238E27FC236}">
                <a16:creationId xmlns:a16="http://schemas.microsoft.com/office/drawing/2014/main" id="{5DC1783C-BE21-98BF-07CF-57EF7D093250}"/>
              </a:ext>
            </a:extLst>
          </p:cNvPr>
          <p:cNvSpPr txBox="1"/>
          <p:nvPr/>
        </p:nvSpPr>
        <p:spPr>
          <a:xfrm>
            <a:off x="7186810" y="2532330"/>
            <a:ext cx="206307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40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Neraca</a:t>
            </a:r>
            <a:r>
              <a:rPr lang="en-US" sz="140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Massa </a:t>
            </a:r>
            <a:r>
              <a:rPr lang="en-US" sz="140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Reaktor</a:t>
            </a:r>
            <a:r>
              <a:rPr lang="en-US" sz="140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:</a:t>
            </a:r>
            <a:endParaRPr lang="id-ID" sz="1400"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49839E-C724-2FA4-3D40-B8FDED6583FE}"/>
              </a:ext>
            </a:extLst>
          </p:cNvPr>
          <p:cNvSpPr txBox="1"/>
          <p:nvPr/>
        </p:nvSpPr>
        <p:spPr>
          <a:xfrm>
            <a:off x="718630" y="4537023"/>
            <a:ext cx="4931281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1033463" indent="-1033463"/>
            <a:r>
              <a:rPr lang="en-US" altLang="ko-KR" sz="14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Gambar 2.2</a:t>
            </a: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	</a:t>
            </a:r>
            <a:r>
              <a:rPr lang="en-US" sz="140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Model </a:t>
            </a:r>
            <a:r>
              <a:rPr lang="en-US" sz="140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reaksi</a:t>
            </a:r>
            <a:r>
              <a:rPr lang="en-US" sz="140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</a:t>
            </a:r>
            <a:r>
              <a:rPr lang="en-US" sz="140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deoksigenasi</a:t>
            </a:r>
            <a:r>
              <a:rPr lang="en-US" sz="140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LA yang </a:t>
            </a:r>
            <a:r>
              <a:rPr lang="en-US" sz="140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digunakan</a:t>
            </a:r>
            <a:endParaRPr lang="id-ID" sz="1400"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FD04AFC-FD7A-5C96-6F68-BD23FF5476C3}"/>
              </a:ext>
            </a:extLst>
          </p:cNvPr>
          <p:cNvCxnSpPr>
            <a:cxnSpLocks/>
          </p:cNvCxnSpPr>
          <p:nvPr/>
        </p:nvCxnSpPr>
        <p:spPr>
          <a:xfrm>
            <a:off x="400311" y="819916"/>
            <a:ext cx="1139137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43791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50145"/>
            <a:ext cx="11573197" cy="724247"/>
          </a:xfrm>
        </p:spPr>
        <p:txBody>
          <a:bodyPr/>
          <a:lstStyle/>
          <a:p>
            <a:r>
              <a:rPr lang="en-US" err="1"/>
              <a:t>Variasi</a:t>
            </a:r>
            <a:r>
              <a:rPr lang="en-US"/>
              <a:t> </a:t>
            </a:r>
            <a:r>
              <a:rPr lang="en-US" err="1"/>
              <a:t>Percobaan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C92EAF-0DAB-4A5A-8D85-3605C01E022B}"/>
              </a:ext>
            </a:extLst>
          </p:cNvPr>
          <p:cNvSpPr txBox="1"/>
          <p:nvPr/>
        </p:nvSpPr>
        <p:spPr>
          <a:xfrm>
            <a:off x="870642" y="1539196"/>
            <a:ext cx="2469664" cy="4616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2400" b="1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KONTROL</a:t>
            </a:r>
            <a:endParaRPr lang="ko-KR" altLang="en-US" sz="2400" b="1">
              <a:solidFill>
                <a:schemeClr val="tx1">
                  <a:lumMod val="75000"/>
                  <a:lumOff val="25000"/>
                </a:schemeClr>
              </a:solidFill>
              <a:cs typeface="Calibri" pitchFamily="34" charset="0"/>
            </a:endParaRPr>
          </a:p>
        </p:txBody>
      </p:sp>
      <p:graphicFrame>
        <p:nvGraphicFramePr>
          <p:cNvPr id="7" name="Table 3">
            <a:extLst>
              <a:ext uri="{FF2B5EF4-FFF2-40B4-BE49-F238E27FC236}">
                <a16:creationId xmlns:a16="http://schemas.microsoft.com/office/drawing/2014/main" id="{51D27B24-4DBC-4B2D-BB79-5D8CF1016A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6229283"/>
              </p:ext>
            </p:extLst>
          </p:nvPr>
        </p:nvGraphicFramePr>
        <p:xfrm>
          <a:off x="413505" y="2096007"/>
          <a:ext cx="3396494" cy="421174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71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221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717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29008"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8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8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4737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u="sng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Katalis</a:t>
                      </a:r>
                      <a:endParaRPr lang="en-US" altLang="ko-KR" sz="1400" b="1" u="sng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cs typeface="Calibri" pitchFamily="34" charset="0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u="none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NiMo</a:t>
                      </a:r>
                      <a:r>
                        <a:rPr lang="en-US" altLang="ko-KR" sz="1400" b="0" u="non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/Al</a:t>
                      </a:r>
                      <a:r>
                        <a:rPr lang="en-US" altLang="ko-KR" sz="1400" b="0" u="none" baseline="-25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2</a:t>
                      </a:r>
                      <a:r>
                        <a:rPr lang="en-US" altLang="ko-KR" sz="1400" b="0" u="none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O</a:t>
                      </a:r>
                      <a:r>
                        <a:rPr lang="en-US" altLang="ko-KR" sz="1400" b="0" u="none" baseline="-25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3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u="none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Pt/ZIF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4400"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u="sng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Dimensi</a:t>
                      </a:r>
                      <a:r>
                        <a:rPr lang="en-US" altLang="ko-KR" sz="1400" b="1" u="sng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 </a:t>
                      </a:r>
                      <a:r>
                        <a:rPr lang="en-US" altLang="ko-KR" sz="1400" b="1" u="sng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reaktor</a:t>
                      </a:r>
                      <a:endParaRPr lang="en-US" altLang="ko-KR" sz="1400" b="1" u="sng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cs typeface="Calibri" pitchFamily="34" charset="0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(L = 3 m, V = 6 m</a:t>
                      </a:r>
                      <a:r>
                        <a:rPr lang="en-US" altLang="ko-KR" sz="1400" baseline="30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3</a:t>
                      </a:r>
                      <a:r>
                        <a:rPr lang="en-US" altLang="ko-KR" sz="14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, D = 1,6 m)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44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u="sng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Tekanan</a:t>
                      </a:r>
                      <a:endParaRPr lang="en-US" altLang="ko-KR" sz="1400" b="1" u="sng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cs typeface="Calibri" pitchFamily="34" charset="0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30 bar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8299362"/>
                  </a:ext>
                </a:extLst>
              </a:tr>
              <a:tr h="37473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u="sng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H</a:t>
                      </a:r>
                      <a:r>
                        <a:rPr lang="en-US" altLang="ko-KR" sz="1400" b="1" u="sng" baseline="-25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2</a:t>
                      </a:r>
                      <a:r>
                        <a:rPr lang="en-US" altLang="ko-KR" sz="1400" b="1" u="sng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/feed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300 v/v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74848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9005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9895">
                <a:tc>
                  <a:txBody>
                    <a:bodyPr/>
                    <a:lstStyle/>
                    <a:p>
                      <a:pPr algn="ctr" latinLnBrk="1"/>
                      <a:endParaRPr lang="ko-KR" altLang="en-US" sz="1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8" name="타원 5">
            <a:extLst>
              <a:ext uri="{FF2B5EF4-FFF2-40B4-BE49-F238E27FC236}">
                <a16:creationId xmlns:a16="http://schemas.microsoft.com/office/drawing/2014/main" id="{8291AF2D-632C-4266-940E-7A5857765D7F}"/>
              </a:ext>
            </a:extLst>
          </p:cNvPr>
          <p:cNvSpPr/>
          <p:nvPr/>
        </p:nvSpPr>
        <p:spPr>
          <a:xfrm>
            <a:off x="1797531" y="2284115"/>
            <a:ext cx="615886" cy="5849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C4C1E82-B2F0-4016-A835-067A5D2CA572}"/>
              </a:ext>
            </a:extLst>
          </p:cNvPr>
          <p:cNvSpPr txBox="1"/>
          <p:nvPr/>
        </p:nvSpPr>
        <p:spPr>
          <a:xfrm>
            <a:off x="8653412" y="1539195"/>
            <a:ext cx="2469664" cy="4616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2400" b="1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BEBAS</a:t>
            </a:r>
            <a:endParaRPr lang="ko-KR" altLang="en-US" sz="2400" b="1">
              <a:solidFill>
                <a:schemeClr val="tx1">
                  <a:lumMod val="75000"/>
                  <a:lumOff val="25000"/>
                </a:schemeClr>
              </a:solidFill>
              <a:cs typeface="Calibri" pitchFamily="34" charset="0"/>
            </a:endParaRPr>
          </a:p>
        </p:txBody>
      </p:sp>
      <p:graphicFrame>
        <p:nvGraphicFramePr>
          <p:cNvPr id="16" name="Table 3">
            <a:extLst>
              <a:ext uri="{FF2B5EF4-FFF2-40B4-BE49-F238E27FC236}">
                <a16:creationId xmlns:a16="http://schemas.microsoft.com/office/drawing/2014/main" id="{B3F100A6-80C7-4892-9C9A-717AE66E86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1033729"/>
              </p:ext>
            </p:extLst>
          </p:nvPr>
        </p:nvGraphicFramePr>
        <p:xfrm>
          <a:off x="8188864" y="2096006"/>
          <a:ext cx="3403009" cy="430096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08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212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08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69428"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8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8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68435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u="sng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T </a:t>
                      </a:r>
                      <a:r>
                        <a:rPr lang="en-US" altLang="ko-KR" sz="1400" b="1" u="sng" baseline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umpan</a:t>
                      </a:r>
                      <a:endParaRPr lang="en-US" altLang="ko-KR" sz="1400" u="sng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cs typeface="Calibri" pitchFamily="34" charset="0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280 – 340 </a:t>
                      </a:r>
                      <a:r>
                        <a:rPr lang="en-US" altLang="ko-KR" sz="1400" baseline="300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o</a:t>
                      </a:r>
                      <a:r>
                        <a:rPr lang="en-US" altLang="ko-KR" sz="1400" baseline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C</a:t>
                      </a:r>
                      <a:endParaRPr lang="en-US" altLang="ko-KR" sz="14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cs typeface="Calibri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96119"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u="sng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Fraksi</a:t>
                      </a:r>
                      <a:r>
                        <a:rPr lang="en-US" altLang="ko-KR" sz="1400" b="1" u="sng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 </a:t>
                      </a:r>
                      <a:r>
                        <a:rPr lang="en-US" altLang="ko-KR" sz="1400" b="1" u="sng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massa</a:t>
                      </a:r>
                      <a:r>
                        <a:rPr lang="en-US" altLang="ko-KR" sz="1400" b="1" u="sng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 LA </a:t>
                      </a:r>
                      <a:r>
                        <a:rPr lang="en-US" altLang="ko-KR" sz="1400" b="1" u="sng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umpan</a:t>
                      </a:r>
                      <a:endParaRPr lang="en-US" altLang="ko-KR" sz="1400" b="1" u="sng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cs typeface="Calibri" pitchFamily="34" charset="0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5 – 100%-</a:t>
                      </a:r>
                      <a:r>
                        <a:rPr lang="en-US" altLang="ko-KR" sz="14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wt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 LA 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(</a:t>
                      </a:r>
                      <a:r>
                        <a:rPr lang="en-US" altLang="ko-KR" sz="14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selebihnya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: </a:t>
                      </a:r>
                      <a:r>
                        <a:rPr lang="en-US" altLang="ko-KR" sz="14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dodekana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 dan </a:t>
                      </a:r>
                      <a:r>
                        <a:rPr lang="en-US" altLang="ko-KR" sz="14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undekana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)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9611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u="sng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LHSV</a:t>
                      </a:r>
                      <a:r>
                        <a:rPr lang="en-US" altLang="ko-KR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 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1/6, 1/4, 1/3, 1/2, 2/3, 5/6, 1 jam</a:t>
                      </a:r>
                      <a:r>
                        <a:rPr lang="en-US" altLang="ko-KR" sz="1400" baseline="30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-1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82993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3066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7585">
                <a:tc>
                  <a:txBody>
                    <a:bodyPr/>
                    <a:lstStyle/>
                    <a:p>
                      <a:pPr algn="ctr" latinLnBrk="1"/>
                      <a:endParaRPr lang="ko-KR" altLang="en-US" sz="1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7" name="타원 5">
            <a:extLst>
              <a:ext uri="{FF2B5EF4-FFF2-40B4-BE49-F238E27FC236}">
                <a16:creationId xmlns:a16="http://schemas.microsoft.com/office/drawing/2014/main" id="{EB8440F0-5A83-4506-AD08-64204C6BE998}"/>
              </a:ext>
            </a:extLst>
          </p:cNvPr>
          <p:cNvSpPr/>
          <p:nvPr/>
        </p:nvSpPr>
        <p:spPr>
          <a:xfrm>
            <a:off x="9639982" y="2290185"/>
            <a:ext cx="597098" cy="57885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1761730-3DD3-4E63-A5EB-246581D57084}"/>
              </a:ext>
            </a:extLst>
          </p:cNvPr>
          <p:cNvSpPr txBox="1"/>
          <p:nvPr/>
        </p:nvSpPr>
        <p:spPr>
          <a:xfrm>
            <a:off x="4762027" y="1539195"/>
            <a:ext cx="2469664" cy="4616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2400" b="1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TERIKAT</a:t>
            </a:r>
            <a:endParaRPr lang="ko-KR" altLang="en-US" sz="2400" b="1">
              <a:solidFill>
                <a:schemeClr val="tx1">
                  <a:lumMod val="75000"/>
                  <a:lumOff val="25000"/>
                </a:schemeClr>
              </a:solidFill>
              <a:cs typeface="Calibri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2" name="Table 3">
                <a:extLst>
                  <a:ext uri="{FF2B5EF4-FFF2-40B4-BE49-F238E27FC236}">
                    <a16:creationId xmlns:a16="http://schemas.microsoft.com/office/drawing/2014/main" id="{F41E1E99-7EA7-45BF-AA24-95BFA710B87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58485208"/>
                  </p:ext>
                </p:extLst>
              </p:nvPr>
            </p:nvGraphicFramePr>
            <p:xfrm>
              <a:off x="4206070" y="2096007"/>
              <a:ext cx="3586723" cy="443031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828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170163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943998">
                    <a:tc gridSpan="3">
                      <a:txBody>
                        <a:bodyPr/>
                        <a:lstStyle/>
                        <a:p>
                          <a:pPr marL="0" marR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altLang="ko-KR" sz="1800" b="1" i="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cs typeface="Arial" pitchFamily="34" charset="0"/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altLang="ko-KR" sz="1800" b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cs typeface="Arial" pitchFamily="34" charset="0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8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cs typeface="Arial" pitchFamily="34" charset="0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381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4737"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200" i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cs typeface="Arial" pitchFamily="34" charset="0"/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60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400" b="1" i="0" u="sng" dirty="0">
                              <a:solidFill>
                                <a:schemeClr val="tx1"/>
                              </a:solidFill>
                              <a:latin typeface="+mn-lt"/>
                              <a:cs typeface="Calibri" pitchFamily="34" charset="0"/>
                            </a:rPr>
                            <a:t>Konversi </a:t>
                          </a:r>
                          <a:r>
                            <a:rPr lang="en-US" altLang="ko-KR" sz="1400" b="1" i="0" u="sng" dirty="0" err="1">
                              <a:solidFill>
                                <a:schemeClr val="tx1"/>
                              </a:solidFill>
                              <a:latin typeface="+mn-lt"/>
                              <a:cs typeface="Calibri" pitchFamily="34" charset="0"/>
                            </a:rPr>
                            <a:t>asam</a:t>
                          </a:r>
                          <a:r>
                            <a:rPr lang="en-US" altLang="ko-KR" sz="1400" b="1" i="0" u="sng" dirty="0">
                              <a:solidFill>
                                <a:schemeClr val="tx1"/>
                              </a:solidFill>
                              <a:latin typeface="+mn-lt"/>
                              <a:cs typeface="Calibri" pitchFamily="34" charset="0"/>
                            </a:rPr>
                            <a:t> </a:t>
                          </a:r>
                          <a:r>
                            <a:rPr lang="en-US" altLang="ko-KR" sz="1400" b="1" i="0" u="sng" dirty="0" err="1">
                              <a:solidFill>
                                <a:schemeClr val="tx1"/>
                              </a:solidFill>
                              <a:latin typeface="+mn-lt"/>
                              <a:cs typeface="Calibri" pitchFamily="34" charset="0"/>
                            </a:rPr>
                            <a:t>laurat</a:t>
                          </a:r>
                          <a:endParaRPr lang="en-US" altLang="ko-KR" sz="1400" b="1" i="0" u="sng" dirty="0">
                            <a:solidFill>
                              <a:schemeClr val="tx1"/>
                            </a:solidFill>
                            <a:latin typeface="+mn-lt"/>
                            <a:cs typeface="Calibri" pitchFamily="34" charset="0"/>
                          </a:endParaRPr>
                        </a:p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60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id-ID" sz="1400" b="0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D" sz="1400" b="0" i="0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1400" b="0" i="0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LA</m:t>
                                  </m:r>
                                </m:sub>
                              </m:sSub>
                              <m:r>
                                <a:rPr lang="en-ID" sz="1400" b="0" i="0" kern="12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id-ID" sz="1400" b="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id-ID" sz="1400" b="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ID" sz="1400" b="0" i="0" kern="1200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C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ID" sz="1400" b="0" i="0" kern="1200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LA</m:t>
                                      </m:r>
                                      <m:r>
                                        <a:rPr lang="en-ID" sz="1400" b="0" i="0" kern="1200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 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ID" sz="1400" b="0" i="0" kern="1200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umpan</m:t>
                                      </m:r>
                                    </m:sub>
                                  </m:sSub>
                                  <m:r>
                                    <a:rPr lang="en-ID" sz="1400" b="0" i="0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id-ID" sz="1400" b="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ID" sz="1400" b="0" i="0" kern="1200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C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ID" sz="1400" b="0" i="0" kern="1200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LA</m:t>
                                      </m:r>
                                      <m:r>
                                        <a:rPr lang="en-ID" sz="1400" b="0" i="0" kern="1200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 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ID" sz="1400" b="0" i="0" kern="1200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produk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id-ID" sz="1400" b="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ID" sz="1400" b="0" i="0" kern="1200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C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ID" sz="1400" b="0" i="0" kern="1200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LA</m:t>
                                      </m:r>
                                      <m:r>
                                        <a:rPr lang="en-ID" sz="1400" b="0" i="0" kern="1200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 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ID" sz="1400" b="0" i="0" kern="1200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umpan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ID" sz="1400" b="0" i="0" kern="12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×100%</m:t>
                              </m:r>
                            </m:oMath>
                          </a14:m>
                          <a:r>
                            <a:rPr lang="en-ID" sz="1400" b="1" i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9050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200" i="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cs typeface="Arial" pitchFamily="34" charset="0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2857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4400"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200" i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cs typeface="Arial" pitchFamily="34" charset="0"/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60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400" b="1" i="0" u="sng" dirty="0" err="1">
                              <a:solidFill>
                                <a:schemeClr val="tx1"/>
                              </a:solidFill>
                              <a:latin typeface="+mn-lt"/>
                              <a:cs typeface="Calibri" pitchFamily="34" charset="0"/>
                            </a:rPr>
                            <a:t>Selektivitas</a:t>
                          </a:r>
                          <a:r>
                            <a:rPr lang="en-US" altLang="ko-KR" sz="1400" b="1" i="0" u="sng" dirty="0">
                              <a:solidFill>
                                <a:schemeClr val="tx1"/>
                              </a:solidFill>
                              <a:latin typeface="+mn-lt"/>
                              <a:cs typeface="Calibri" pitchFamily="34" charset="0"/>
                            </a:rPr>
                            <a:t> HDO</a:t>
                          </a:r>
                        </a:p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60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id-ID" sz="1200" b="0" i="1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ID" sz="1200" b="0" i="0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S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ID" sz="1200" b="0" i="0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HDO</m:t>
                                    </m:r>
                                  </m:sub>
                                </m:sSub>
                                <m:r>
                                  <a:rPr lang="en-ID" sz="1200" b="0" i="0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id-ID" sz="1200" b="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id-ID" sz="1200" b="0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ID" sz="1200" b="0" i="0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C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en-US" sz="1200" b="0" i="0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dodekana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id-ID" sz="1200" b="0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ID" sz="1200" b="0" i="0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C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en-ID" sz="1200" b="0" i="0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LA</m:t>
                                        </m:r>
                                        <m:r>
                                          <a:rPr lang="en-ID" sz="1200" b="0" i="0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 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ID" sz="1200" b="0" i="0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umpan</m:t>
                                        </m:r>
                                      </m:sub>
                                    </m:sSub>
                                    <m:r>
                                      <a:rPr lang="en-ID" sz="1200" b="0" i="0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id-ID" sz="1200" b="0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ID" sz="1200" b="0" i="0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C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en-ID" sz="1200" b="0" i="0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LA</m:t>
                                        </m:r>
                                        <m:r>
                                          <a:rPr lang="en-ID" sz="1200" b="0" i="0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 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ID" sz="1200" b="0" i="0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produk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ID" sz="1200" b="0" i="0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×100%</m:t>
                                </m:r>
                              </m:oMath>
                            </m:oMathPara>
                          </a14:m>
                          <a:endParaRPr lang="en-ID" sz="1200" b="0" i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9050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/>
                          <a:endParaRPr lang="ko-KR" altLang="en-US" sz="1200" i="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cs typeface="Arial" pitchFamily="34" charset="0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2857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4400"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200" i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cs typeface="Arial" pitchFamily="34" charset="0"/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60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400" b="1" i="0" u="sng" dirty="0">
                              <a:solidFill>
                                <a:schemeClr val="tx1"/>
                              </a:solidFill>
                              <a:latin typeface="+mn-lt"/>
                              <a:cs typeface="Calibri" pitchFamily="34" charset="0"/>
                            </a:rPr>
                            <a:t>Perolehan </a:t>
                          </a:r>
                          <a:r>
                            <a:rPr lang="en-US" altLang="ko-KR" sz="1400" b="1" i="0" u="sng" dirty="0" err="1">
                              <a:solidFill>
                                <a:schemeClr val="tx1"/>
                              </a:solidFill>
                              <a:latin typeface="+mn-lt"/>
                              <a:cs typeface="Calibri" pitchFamily="34" charset="0"/>
                            </a:rPr>
                            <a:t>dodekana</a:t>
                          </a:r>
                          <a:endParaRPr lang="en-US" altLang="ko-KR" sz="1400" b="1" i="0" u="sng" dirty="0">
                            <a:solidFill>
                              <a:schemeClr val="tx1"/>
                            </a:solidFill>
                            <a:latin typeface="+mn-lt"/>
                            <a:cs typeface="Calibri" pitchFamily="34" charset="0"/>
                          </a:endParaRPr>
                        </a:p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60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1400" b="0" i="0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Perolehan</m:t>
                                </m:r>
                                <m:r>
                                  <a:rPr lang="en-US" sz="1400" b="0" i="0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sz="1400" b="0" i="1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400" b="0" i="0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1400" b="0" i="0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LA</m:t>
                                    </m:r>
                                  </m:sub>
                                </m:sSub>
                                <m:r>
                                  <a:rPr lang="en-US" sz="1400" b="0" i="0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×</m:t>
                                </m:r>
                                <m:sSub>
                                  <m:sSubPr>
                                    <m:ctrlPr>
                                      <a:rPr lang="en-US" sz="1400" b="0" i="1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400" b="0" i="0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S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1400" b="0" i="0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HDO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D" sz="1400" b="0" i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9050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/>
                          <a:endParaRPr lang="ko-KR" altLang="en-US" sz="1200" i="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cs typeface="Arial" pitchFamily="34" charset="0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2857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236524262"/>
                      </a:ext>
                    </a:extLst>
                  </a:tr>
                  <a:tr h="374400"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200" i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cs typeface="Arial" pitchFamily="34" charset="0"/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60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="1" i="0" u="sng" kern="1200" dirty="0" err="1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Profil</a:t>
                          </a:r>
                          <a:r>
                            <a:rPr lang="en-US" sz="1400" b="1" i="0" u="sng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US" sz="1400" b="1" i="0" u="sng" kern="1200" dirty="0" err="1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temperatur</a:t>
                          </a:r>
                          <a:r>
                            <a:rPr lang="en-US" sz="1400" b="1" i="0" u="sng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US" sz="1400" b="1" i="0" u="sng" kern="1200" dirty="0" err="1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reaktor</a:t>
                          </a:r>
                          <a:endParaRPr lang="en-US" sz="1400" b="1" i="0" u="sng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60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D" sz="1400" b="0" i="0" u="none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(</a:t>
                          </a:r>
                          <a:r>
                            <a:rPr lang="en-ID" sz="1400" b="0" i="0" u="none" kern="1200" dirty="0" err="1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berdasarkan</a:t>
                          </a:r>
                          <a:r>
                            <a:rPr lang="en-ID" sz="1400" b="0" i="0" u="none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ID" sz="1400" b="0" i="0" u="none" kern="1200" dirty="0" err="1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neraca</a:t>
                          </a:r>
                          <a:r>
                            <a:rPr lang="en-ID" sz="1400" b="0" i="0" u="none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ID" sz="1400" b="0" i="0" u="none" kern="1200" dirty="0" err="1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energi</a:t>
                          </a:r>
                          <a:r>
                            <a:rPr lang="en-ID" sz="1400" b="0" i="0" u="none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)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9050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/>
                          <a:endParaRPr lang="ko-KR" altLang="en-US" sz="1200" i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cs typeface="Arial" pitchFamily="34" charset="0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2857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994261079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00" i="0" baseline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cs typeface="Arial" pitchFamily="34" charset="0"/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00" i="0" baseline="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cs typeface="Arial" pitchFamily="34" charset="0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9050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00" i="0" baseline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cs typeface="Arial" pitchFamily="34" charset="0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2857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49005"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200" i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cs typeface="Arial" pitchFamily="34" charset="0"/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600" b="1" i="0">
                            <a:solidFill>
                              <a:schemeClr val="bg1"/>
                            </a:solidFill>
                            <a:latin typeface="+mn-lt"/>
                            <a:cs typeface="Arial" pitchFamily="34" charset="0"/>
                          </a:endParaRPr>
                        </a:p>
                      </a:txBody>
                      <a:tcPr anchor="ctr">
                        <a:lnL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600" b="1" i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cs typeface="Arial" pitchFamily="34" charset="0"/>
                          </a:endParaRPr>
                        </a:p>
                      </a:txBody>
                      <a:tcPr anchor="ctr">
                        <a:lnL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149895"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00" i="0" baseline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cs typeface="Arial" pitchFamily="34" charset="0"/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2857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00" i="0" baseline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cs typeface="Arial" pitchFamily="34" charset="0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00" i="0" baseline="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cs typeface="Arial" pitchFamily="34" charset="0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2857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2857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2" name="Table 3">
                <a:extLst>
                  <a:ext uri="{FF2B5EF4-FFF2-40B4-BE49-F238E27FC236}">
                    <a16:creationId xmlns:a16="http://schemas.microsoft.com/office/drawing/2014/main" id="{F41E1E99-7EA7-45BF-AA24-95BFA710B87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58485208"/>
                  </p:ext>
                </p:extLst>
              </p:nvPr>
            </p:nvGraphicFramePr>
            <p:xfrm>
              <a:off x="4206070" y="2096007"/>
              <a:ext cx="3586723" cy="443031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828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170163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943998">
                    <a:tc gridSpan="3">
                      <a:txBody>
                        <a:bodyPr/>
                        <a:lstStyle/>
                        <a:p>
                          <a:pPr marL="0" marR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altLang="ko-KR" sz="1800" b="1" i="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cs typeface="Arial" pitchFamily="34" charset="0"/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altLang="ko-KR" sz="1800" b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cs typeface="Arial" pitchFamily="34" charset="0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8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cs typeface="Arial" pitchFamily="34" charset="0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381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751713"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200" i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cs typeface="Arial" pitchFamily="34" charset="0"/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id-ID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9050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6897" t="-126613" r="-7471" b="-3661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200" i="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cs typeface="Arial" pitchFamily="34" charset="0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2857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853948"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200" i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cs typeface="Arial" pitchFamily="34" charset="0"/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id-ID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9050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6897" t="-200714" r="-7471" b="-22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/>
                          <a:endParaRPr lang="ko-KR" altLang="en-US" sz="1200" i="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cs typeface="Arial" pitchFamily="34" charset="0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2857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670560"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200" i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cs typeface="Arial" pitchFamily="34" charset="0"/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id-ID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9050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6897" t="-382727" r="-7471" b="-1854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/>
                          <a:endParaRPr lang="ko-KR" altLang="en-US" sz="1200" i="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cs typeface="Arial" pitchFamily="34" charset="0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2857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236524262"/>
                      </a:ext>
                    </a:extLst>
                  </a:tr>
                  <a:tr h="594360"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200" i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cs typeface="Arial" pitchFamily="34" charset="0"/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60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="1" i="0" u="sng" kern="1200" dirty="0" err="1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Profil</a:t>
                          </a:r>
                          <a:r>
                            <a:rPr lang="en-US" sz="1400" b="1" i="0" u="sng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US" sz="1400" b="1" i="0" u="sng" kern="1200" dirty="0" err="1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temperatur</a:t>
                          </a:r>
                          <a:r>
                            <a:rPr lang="en-US" sz="1400" b="1" i="0" u="sng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US" sz="1400" b="1" i="0" u="sng" kern="1200" dirty="0" err="1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reaktor</a:t>
                          </a:r>
                          <a:endParaRPr lang="en-US" sz="1400" b="1" i="0" u="sng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60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D" sz="1400" b="0" i="0" u="none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(</a:t>
                          </a:r>
                          <a:r>
                            <a:rPr lang="en-ID" sz="1400" b="0" i="0" u="none" kern="1200" dirty="0" err="1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berdasarkan</a:t>
                          </a:r>
                          <a:r>
                            <a:rPr lang="en-ID" sz="1400" b="0" i="0" u="none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ID" sz="1400" b="0" i="0" u="none" kern="1200" dirty="0" err="1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neraca</a:t>
                          </a:r>
                          <a:r>
                            <a:rPr lang="en-ID" sz="1400" b="0" i="0" u="none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ID" sz="1400" b="0" i="0" u="none" kern="1200" dirty="0" err="1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energi</a:t>
                          </a:r>
                          <a:r>
                            <a:rPr lang="en-ID" sz="1400" b="0" i="0" u="none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)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9050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/>
                          <a:endParaRPr lang="ko-KR" altLang="en-US" sz="1200" i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cs typeface="Arial" pitchFamily="34" charset="0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2857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994261079"/>
                      </a:ext>
                    </a:extLst>
                  </a:tr>
                  <a:tr h="116840"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00" i="0" baseline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cs typeface="Arial" pitchFamily="34" charset="0"/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00" i="0" baseline="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cs typeface="Arial" pitchFamily="34" charset="0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9050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00" i="0" baseline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cs typeface="Arial" pitchFamily="34" charset="0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2857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49005"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200" i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cs typeface="Arial" pitchFamily="34" charset="0"/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600" b="1" i="0">
                            <a:solidFill>
                              <a:schemeClr val="bg1"/>
                            </a:solidFill>
                            <a:latin typeface="+mn-lt"/>
                            <a:cs typeface="Arial" pitchFamily="34" charset="0"/>
                          </a:endParaRPr>
                        </a:p>
                      </a:txBody>
                      <a:tcPr anchor="ctr">
                        <a:lnL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600" b="1" i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cs typeface="Arial" pitchFamily="34" charset="0"/>
                          </a:endParaRPr>
                        </a:p>
                      </a:txBody>
                      <a:tcPr anchor="ctr">
                        <a:lnL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149895"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00" i="0" baseline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cs typeface="Arial" pitchFamily="34" charset="0"/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2857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00" i="0" baseline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cs typeface="Arial" pitchFamily="34" charset="0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00" i="0" baseline="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cs typeface="Arial" pitchFamily="34" charset="0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2857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2857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3" name="타원 52">
            <a:extLst>
              <a:ext uri="{FF2B5EF4-FFF2-40B4-BE49-F238E27FC236}">
                <a16:creationId xmlns:a16="http://schemas.microsoft.com/office/drawing/2014/main" id="{763C240C-7F2B-4E60-BFB4-EAB0E3712150}"/>
              </a:ext>
            </a:extLst>
          </p:cNvPr>
          <p:cNvSpPr/>
          <p:nvPr/>
        </p:nvSpPr>
        <p:spPr>
          <a:xfrm>
            <a:off x="5693935" y="2284115"/>
            <a:ext cx="605848" cy="5849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4D3E021-1D09-83C3-BE45-AD16BB256E2F}"/>
              </a:ext>
            </a:extLst>
          </p:cNvPr>
          <p:cNvCxnSpPr>
            <a:cxnSpLocks/>
          </p:cNvCxnSpPr>
          <p:nvPr/>
        </p:nvCxnSpPr>
        <p:spPr>
          <a:xfrm>
            <a:off x="400311" y="819916"/>
            <a:ext cx="1139137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72063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FA61214E-2FF9-410E-939A-E19E616ABA6E}"/>
              </a:ext>
            </a:extLst>
          </p:cNvPr>
          <p:cNvGrpSpPr/>
          <p:nvPr/>
        </p:nvGrpSpPr>
        <p:grpSpPr>
          <a:xfrm>
            <a:off x="6888864" y="2488299"/>
            <a:ext cx="4777152" cy="1569660"/>
            <a:chOff x="6800944" y="2488299"/>
            <a:chExt cx="4777152" cy="156966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CF5BDA4-10C7-46A6-AC30-523A3FC438AC}"/>
                </a:ext>
              </a:extLst>
            </p:cNvPr>
            <p:cNvSpPr txBox="1"/>
            <p:nvPr/>
          </p:nvSpPr>
          <p:spPr>
            <a:xfrm>
              <a:off x="6800944" y="2488299"/>
              <a:ext cx="4777152" cy="156966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720725" indent="-720725"/>
              <a:r>
                <a:rPr lang="en-US" altLang="ko-KR" sz="4800" b="1">
                  <a:latin typeface="+mj-lt"/>
                  <a:cs typeface="Arial" pitchFamily="34" charset="0"/>
                </a:rPr>
                <a:t>3.	Hasil dan </a:t>
              </a:r>
              <a:r>
                <a:rPr lang="en-US" altLang="ko-KR" sz="4800" b="1" err="1">
                  <a:latin typeface="+mj-lt"/>
                  <a:cs typeface="Arial" pitchFamily="34" charset="0"/>
                </a:rPr>
                <a:t>Pembahasan</a:t>
              </a:r>
              <a:endParaRPr lang="ko-KR" altLang="en-US" sz="4800" b="1">
                <a:latin typeface="+mj-lt"/>
                <a:cs typeface="Arial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062103B-F514-4BE9-B5B2-C13878D2FE7C}"/>
                </a:ext>
              </a:extLst>
            </p:cNvPr>
            <p:cNvSpPr txBox="1"/>
            <p:nvPr/>
          </p:nvSpPr>
          <p:spPr>
            <a:xfrm>
              <a:off x="6800944" y="3620714"/>
              <a:ext cx="4777096" cy="37965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endParaRPr lang="ko-KR" altLang="en-US" sz="1867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632523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669105-CB0F-4983-99E6-A80C8B66427F}"/>
              </a:ext>
            </a:extLst>
          </p:cNvPr>
          <p:cNvSpPr txBox="1"/>
          <p:nvPr/>
        </p:nvSpPr>
        <p:spPr>
          <a:xfrm>
            <a:off x="262933" y="382381"/>
            <a:ext cx="3856305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5400" spc="600">
                <a:latin typeface="+mj-lt"/>
                <a:cs typeface="Arial" pitchFamily="34" charset="0"/>
              </a:rPr>
              <a:t>OUTLINE</a:t>
            </a:r>
            <a:endParaRPr lang="ko-KR" altLang="en-US" sz="5400" spc="600">
              <a:latin typeface="+mj-lt"/>
              <a:cs typeface="Arial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A5FAEB4-22EB-4FC2-BFB7-F94F5E7821D0}"/>
              </a:ext>
            </a:extLst>
          </p:cNvPr>
          <p:cNvGrpSpPr/>
          <p:nvPr/>
        </p:nvGrpSpPr>
        <p:grpSpPr>
          <a:xfrm>
            <a:off x="5352205" y="1215615"/>
            <a:ext cx="5441117" cy="666327"/>
            <a:chOff x="6096000" y="1127736"/>
            <a:chExt cx="5441117" cy="66632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07582D1-C7E7-41E1-BF7A-D9460BAE7556}"/>
                </a:ext>
              </a:extLst>
            </p:cNvPr>
            <p:cNvSpPr txBox="1"/>
            <p:nvPr/>
          </p:nvSpPr>
          <p:spPr>
            <a:xfrm>
              <a:off x="6994905" y="1127736"/>
              <a:ext cx="4542212" cy="630941"/>
            </a:xfrm>
            <a:prstGeom prst="rect">
              <a:avLst/>
            </a:prstGeom>
            <a:noFill/>
          </p:spPr>
          <p:txBody>
            <a:bodyPr wrap="square" lIns="108000" rIns="108000" rtlCol="0" anchor="ctr">
              <a:spAutoFit/>
            </a:bodyPr>
            <a:lstStyle/>
            <a:p>
              <a:r>
                <a:rPr lang="en-US" altLang="ko-KR" sz="3500" b="1" err="1">
                  <a:cs typeface="Arial" pitchFamily="34" charset="0"/>
                </a:rPr>
                <a:t>Pendahuluan</a:t>
              </a:r>
              <a:endParaRPr lang="ko-KR" altLang="en-US" sz="3500" b="1">
                <a:cs typeface="Arial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9D53A5A-B18B-4EDC-BA10-843AF3775AB4}"/>
                </a:ext>
              </a:extLst>
            </p:cNvPr>
            <p:cNvSpPr txBox="1"/>
            <p:nvPr/>
          </p:nvSpPr>
          <p:spPr>
            <a:xfrm>
              <a:off x="6096000" y="1147733"/>
              <a:ext cx="1064917" cy="64633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3600" b="1">
                  <a:cs typeface="Arial" pitchFamily="34" charset="0"/>
                </a:rPr>
                <a:t>1</a:t>
              </a:r>
              <a:endParaRPr lang="ko-KR" altLang="en-US" sz="3600" b="1">
                <a:cs typeface="Arial" pitchFamily="34" charset="0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D3DDB85-5104-4D31-7321-99F334B660D9}"/>
              </a:ext>
            </a:extLst>
          </p:cNvPr>
          <p:cNvGrpSpPr/>
          <p:nvPr/>
        </p:nvGrpSpPr>
        <p:grpSpPr>
          <a:xfrm>
            <a:off x="5352205" y="1936663"/>
            <a:ext cx="5849073" cy="666328"/>
            <a:chOff x="6096000" y="1127735"/>
            <a:chExt cx="5849073" cy="666328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76040FF-9C25-9ECF-3E5C-19EC6699B418}"/>
                </a:ext>
              </a:extLst>
            </p:cNvPr>
            <p:cNvSpPr txBox="1"/>
            <p:nvPr/>
          </p:nvSpPr>
          <p:spPr>
            <a:xfrm>
              <a:off x="6994905" y="1127735"/>
              <a:ext cx="4950168" cy="630942"/>
            </a:xfrm>
            <a:prstGeom prst="rect">
              <a:avLst/>
            </a:prstGeom>
            <a:noFill/>
          </p:spPr>
          <p:txBody>
            <a:bodyPr wrap="square" lIns="108000" rIns="108000" rtlCol="0" anchor="ctr">
              <a:spAutoFit/>
            </a:bodyPr>
            <a:lstStyle/>
            <a:p>
              <a:r>
                <a:rPr lang="en-US" altLang="ko-KR" sz="3500" b="1" err="1">
                  <a:cs typeface="Arial" pitchFamily="34" charset="0"/>
                </a:rPr>
                <a:t>Metodologi</a:t>
              </a:r>
              <a:r>
                <a:rPr lang="en-US" altLang="ko-KR" sz="3500" b="1">
                  <a:cs typeface="Arial" pitchFamily="34" charset="0"/>
                </a:rPr>
                <a:t> </a:t>
              </a:r>
              <a:r>
                <a:rPr lang="en-US" altLang="ko-KR" sz="3500" b="1" err="1">
                  <a:cs typeface="Arial" pitchFamily="34" charset="0"/>
                </a:rPr>
                <a:t>Penelitian</a:t>
              </a:r>
              <a:endParaRPr lang="ko-KR" altLang="en-US" sz="3500" b="1">
                <a:cs typeface="Arial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2E6C2A6-EF3D-C297-850F-D24BB7AE99C0}"/>
                </a:ext>
              </a:extLst>
            </p:cNvPr>
            <p:cNvSpPr txBox="1"/>
            <p:nvPr/>
          </p:nvSpPr>
          <p:spPr>
            <a:xfrm>
              <a:off x="6096000" y="1147733"/>
              <a:ext cx="1064917" cy="64633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3600" b="1">
                  <a:cs typeface="Arial" pitchFamily="34" charset="0"/>
                </a:rPr>
                <a:t>2</a:t>
              </a:r>
              <a:endParaRPr lang="ko-KR" altLang="en-US" sz="3600" b="1">
                <a:cs typeface="Arial" pitchFamily="34" charset="0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A539DCA-EDB7-E6B2-C90F-CF299BCE51F4}"/>
              </a:ext>
            </a:extLst>
          </p:cNvPr>
          <p:cNvGrpSpPr/>
          <p:nvPr/>
        </p:nvGrpSpPr>
        <p:grpSpPr>
          <a:xfrm>
            <a:off x="5352205" y="2759444"/>
            <a:ext cx="6257203" cy="666328"/>
            <a:chOff x="6096000" y="1127735"/>
            <a:chExt cx="6257203" cy="666328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D5AA5B5-6AD2-1822-917A-8FDF009074AC}"/>
                </a:ext>
              </a:extLst>
            </p:cNvPr>
            <p:cNvSpPr txBox="1"/>
            <p:nvPr/>
          </p:nvSpPr>
          <p:spPr>
            <a:xfrm>
              <a:off x="6994905" y="1127735"/>
              <a:ext cx="5358298" cy="630942"/>
            </a:xfrm>
            <a:prstGeom prst="rect">
              <a:avLst/>
            </a:prstGeom>
            <a:noFill/>
          </p:spPr>
          <p:txBody>
            <a:bodyPr wrap="square" lIns="108000" rIns="108000" rtlCol="0" anchor="ctr">
              <a:spAutoFit/>
            </a:bodyPr>
            <a:lstStyle/>
            <a:p>
              <a:r>
                <a:rPr lang="en-US" altLang="ko-KR" sz="3500" b="1">
                  <a:cs typeface="Arial" pitchFamily="34" charset="0"/>
                </a:rPr>
                <a:t>Hasil dan </a:t>
              </a:r>
              <a:r>
                <a:rPr lang="en-US" altLang="ko-KR" sz="3500" b="1" err="1">
                  <a:cs typeface="Arial" pitchFamily="34" charset="0"/>
                </a:rPr>
                <a:t>Pembahasan</a:t>
              </a:r>
              <a:endParaRPr lang="ko-KR" altLang="en-US" sz="3500" b="1">
                <a:cs typeface="Arial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1CEE6B0-7AD4-7CA2-FE19-DC7B35B97E45}"/>
                </a:ext>
              </a:extLst>
            </p:cNvPr>
            <p:cNvSpPr txBox="1"/>
            <p:nvPr/>
          </p:nvSpPr>
          <p:spPr>
            <a:xfrm>
              <a:off x="6096000" y="1147733"/>
              <a:ext cx="1064917" cy="64633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3600" b="1">
                  <a:cs typeface="Arial" pitchFamily="34" charset="0"/>
                </a:rPr>
                <a:t>3</a:t>
              </a:r>
              <a:endParaRPr lang="ko-KR" altLang="en-US" sz="3600" b="1">
                <a:cs typeface="Arial" pitchFamily="34" charset="0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25CAA10-1927-2C25-ED95-4B5C2C75EC04}"/>
              </a:ext>
            </a:extLst>
          </p:cNvPr>
          <p:cNvGrpSpPr/>
          <p:nvPr/>
        </p:nvGrpSpPr>
        <p:grpSpPr>
          <a:xfrm>
            <a:off x="5352205" y="3546840"/>
            <a:ext cx="5441117" cy="666327"/>
            <a:chOff x="6096000" y="1127736"/>
            <a:chExt cx="5441117" cy="666327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7034601-46DD-D02D-0478-CB1A45B16368}"/>
                </a:ext>
              </a:extLst>
            </p:cNvPr>
            <p:cNvSpPr txBox="1"/>
            <p:nvPr/>
          </p:nvSpPr>
          <p:spPr>
            <a:xfrm>
              <a:off x="6994905" y="1127736"/>
              <a:ext cx="4542212" cy="630941"/>
            </a:xfrm>
            <a:prstGeom prst="rect">
              <a:avLst/>
            </a:prstGeom>
            <a:noFill/>
          </p:spPr>
          <p:txBody>
            <a:bodyPr wrap="square" lIns="108000" rIns="108000" rtlCol="0" anchor="ctr">
              <a:spAutoFit/>
            </a:bodyPr>
            <a:lstStyle/>
            <a:p>
              <a:r>
                <a:rPr lang="en-US" altLang="ko-KR" sz="3500" b="1">
                  <a:cs typeface="Arial" pitchFamily="34" charset="0"/>
                </a:rPr>
                <a:t>Kesimpulan</a:t>
              </a:r>
              <a:endParaRPr lang="ko-KR" altLang="en-US" sz="3500" b="1">
                <a:cs typeface="Arial" pitchFamily="34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4ABC660-C8DD-E8CF-187A-3AD067D0AB64}"/>
                </a:ext>
              </a:extLst>
            </p:cNvPr>
            <p:cNvSpPr txBox="1"/>
            <p:nvPr/>
          </p:nvSpPr>
          <p:spPr>
            <a:xfrm>
              <a:off x="6096000" y="1147733"/>
              <a:ext cx="1064917" cy="64633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3600" b="1">
                  <a:cs typeface="Arial" pitchFamily="34" charset="0"/>
                </a:rPr>
                <a:t>4</a:t>
              </a:r>
              <a:endParaRPr lang="ko-KR" altLang="en-US" sz="3600" b="1"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993848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50142"/>
            <a:ext cx="11573197" cy="724247"/>
          </a:xfrm>
        </p:spPr>
        <p:txBody>
          <a:bodyPr/>
          <a:lstStyle/>
          <a:p>
            <a:r>
              <a:rPr lang="en-US" dirty="0"/>
              <a:t>Model </a:t>
            </a:r>
            <a:r>
              <a:rPr lang="en-US" dirty="0" err="1"/>
              <a:t>Reaktor</a:t>
            </a:r>
            <a:r>
              <a:rPr lang="en-US" dirty="0"/>
              <a:t> (1)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F0D4020-D585-76E4-ED3C-52114A1A47DC}"/>
              </a:ext>
            </a:extLst>
          </p:cNvPr>
          <p:cNvSpPr txBox="1"/>
          <p:nvPr/>
        </p:nvSpPr>
        <p:spPr>
          <a:xfrm>
            <a:off x="812149" y="2963640"/>
            <a:ext cx="3147696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b="1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Input </a:t>
            </a:r>
            <a:r>
              <a:rPr lang="en-US" altLang="ko-KR" b="1" err="1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Properti</a:t>
            </a:r>
            <a:endParaRPr lang="ko-KR" altLang="en-US" b="1">
              <a:solidFill>
                <a:schemeClr val="tx1">
                  <a:lumMod val="75000"/>
                  <a:lumOff val="25000"/>
                </a:schemeClr>
              </a:solidFill>
              <a:cs typeface="Calibri" pitchFamily="34" charset="0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81762F1-5C19-FD51-14C8-0ACAF1F31C74}"/>
              </a:ext>
            </a:extLst>
          </p:cNvPr>
          <p:cNvCxnSpPr>
            <a:cxnSpLocks/>
          </p:cNvCxnSpPr>
          <p:nvPr/>
        </p:nvCxnSpPr>
        <p:spPr>
          <a:xfrm>
            <a:off x="400311" y="819916"/>
            <a:ext cx="1139137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21C4584C-1B34-5C8E-18CC-DAA32F2F6104}"/>
              </a:ext>
            </a:extLst>
          </p:cNvPr>
          <p:cNvSpPr/>
          <p:nvPr/>
        </p:nvSpPr>
        <p:spPr>
          <a:xfrm>
            <a:off x="2794000" y="1081012"/>
            <a:ext cx="6634480" cy="1621533"/>
          </a:xfrm>
          <a:prstGeom prst="rect">
            <a:avLst/>
          </a:prstGeom>
          <a:noFill/>
          <a:ln w="1905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5" name="Picture 4" descr="Shape&#10;&#10;Description automatically generated with medium confidence">
            <a:extLst>
              <a:ext uri="{FF2B5EF4-FFF2-40B4-BE49-F238E27FC236}">
                <a16:creationId xmlns:a16="http://schemas.microsoft.com/office/drawing/2014/main" id="{F1E15D07-346E-E055-C4BA-F2A69AE8D3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5105" y="1259741"/>
            <a:ext cx="6441790" cy="127337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BB6DA3C7-7F06-5A30-3F84-96270E746E4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73156994"/>
                  </p:ext>
                </p:extLst>
              </p:nvPr>
            </p:nvGraphicFramePr>
            <p:xfrm>
              <a:off x="812149" y="3706388"/>
              <a:ext cx="6090396" cy="1329881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126602">
                      <a:extLst>
                        <a:ext uri="{9D8B030D-6E8A-4147-A177-3AD203B41FA5}">
                          <a16:colId xmlns:a16="http://schemas.microsoft.com/office/drawing/2014/main" val="4124836345"/>
                        </a:ext>
                      </a:extLst>
                    </a:gridCol>
                    <a:gridCol w="518160">
                      <a:extLst>
                        <a:ext uri="{9D8B030D-6E8A-4147-A177-3AD203B41FA5}">
                          <a16:colId xmlns:a16="http://schemas.microsoft.com/office/drawing/2014/main" val="1601356159"/>
                        </a:ext>
                      </a:extLst>
                    </a:gridCol>
                    <a:gridCol w="518160">
                      <a:extLst>
                        <a:ext uri="{9D8B030D-6E8A-4147-A177-3AD203B41FA5}">
                          <a16:colId xmlns:a16="http://schemas.microsoft.com/office/drawing/2014/main" val="91177596"/>
                        </a:ext>
                      </a:extLst>
                    </a:gridCol>
                    <a:gridCol w="911860">
                      <a:extLst>
                        <a:ext uri="{9D8B030D-6E8A-4147-A177-3AD203B41FA5}">
                          <a16:colId xmlns:a16="http://schemas.microsoft.com/office/drawing/2014/main" val="821781806"/>
                        </a:ext>
                      </a:extLst>
                    </a:gridCol>
                    <a:gridCol w="865822">
                      <a:extLst>
                        <a:ext uri="{9D8B030D-6E8A-4147-A177-3AD203B41FA5}">
                          <a16:colId xmlns:a16="http://schemas.microsoft.com/office/drawing/2014/main" val="2023363388"/>
                        </a:ext>
                      </a:extLst>
                    </a:gridCol>
                    <a:gridCol w="641985">
                      <a:extLst>
                        <a:ext uri="{9D8B030D-6E8A-4147-A177-3AD203B41FA5}">
                          <a16:colId xmlns:a16="http://schemas.microsoft.com/office/drawing/2014/main" val="4199307755"/>
                        </a:ext>
                      </a:extLst>
                    </a:gridCol>
                    <a:gridCol w="641985">
                      <a:extLst>
                        <a:ext uri="{9D8B030D-6E8A-4147-A177-3AD203B41FA5}">
                          <a16:colId xmlns:a16="http://schemas.microsoft.com/office/drawing/2014/main" val="2727270623"/>
                        </a:ext>
                      </a:extLst>
                    </a:gridCol>
                    <a:gridCol w="865822">
                      <a:extLst>
                        <a:ext uri="{9D8B030D-6E8A-4147-A177-3AD203B41FA5}">
                          <a16:colId xmlns:a16="http://schemas.microsoft.com/office/drawing/2014/main" val="3208454278"/>
                        </a:ext>
                      </a:extLst>
                    </a:gridCol>
                  </a:tblGrid>
                  <a:tr h="0">
                    <a:tc rowSpan="3"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Senyawa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 gridSpan="4"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 err="1">
                              <a:effectLst/>
                            </a:rPr>
                            <a:t>Cp</a:t>
                          </a:r>
                          <a:r>
                            <a:rPr lang="id-ID" sz="1100">
                              <a:effectLst/>
                            </a:rPr>
                            <a:t> </a:t>
                          </a:r>
                          <a:r>
                            <a:rPr lang="id-ID" sz="1100" err="1">
                              <a:effectLst/>
                            </a:rPr>
                            <a:t>liq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id-ID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d-ID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d-ID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id-ID" sz="1100">
                                    <a:effectLst/>
                                    <a:latin typeface="Cambria Math" panose="02040503050406030204" pitchFamily="18" charset="0"/>
                                  </a:rPr>
                                  <m:t>Δ</m:t>
                                </m:r>
                                <m:sSub>
                                  <m:sSubPr>
                                    <m:ctrlPr>
                                      <a:rPr lang="id-ID" sz="11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d-ID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id-ID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id-ID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d-ID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30907920"/>
                      </a:ext>
                    </a:extLst>
                  </a:tr>
                  <a:tr h="0">
                    <a:tc vMerge="1">
                      <a:txBody>
                        <a:bodyPr/>
                        <a:lstStyle/>
                        <a:p>
                          <a:endParaRPr lang="id-ID"/>
                        </a:p>
                      </a:txBody>
                      <a:tcPr/>
                    </a:tc>
                    <a:tc gridSpan="4">
                      <a:txBody>
                        <a:bodyPr/>
                        <a:lstStyle/>
                        <a:p>
                          <a:pPr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d-ID" sz="1100">
                                    <a:effectLst/>
                                    <a:latin typeface="Cambria Math" panose="02040503050406030204" pitchFamily="18" charset="0"/>
                                  </a:rPr>
                                  <m:t>𝐶𝑝</m:t>
                                </m:r>
                                <m:r>
                                  <a:rPr lang="id-ID" sz="110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id-ID" sz="1100">
                                    <a:effectLst/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  <m:r>
                                  <a:rPr lang="id-ID" sz="1100"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id-ID" sz="1100">
                                    <a:effectLst/>
                                    <a:latin typeface="Cambria Math" panose="02040503050406030204" pitchFamily="18" charset="0"/>
                                  </a:rPr>
                                  <m:t>𝐵𝑇</m:t>
                                </m:r>
                                <m:r>
                                  <a:rPr lang="id-ID" sz="1100"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id-ID" sz="1100">
                                    <a:effectLst/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  <m:sSup>
                                  <m:sSupPr>
                                    <m:ctrlPr>
                                      <a:rPr lang="id-ID" sz="11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id-ID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p>
                                    <m:r>
                                      <a:rPr lang="id-ID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id-ID" sz="1100"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id-ID" sz="1100">
                                    <a:effectLst/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  <m:sSup>
                                  <m:sSupPr>
                                    <m:ctrlPr>
                                      <a:rPr lang="id-ID" sz="11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id-ID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p>
                                    <m:r>
                                      <a:rPr lang="id-ID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id-ID" sz="11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id-ID" sz="11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id-ID" sz="1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𝐽</m:t>
                                        </m:r>
                                      </m:num>
                                      <m:den>
                                        <m:r>
                                          <a:rPr lang="id-ID" sz="1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𝑚𝑜𝑙</m:t>
                                        </m:r>
                                        <m:r>
                                          <a:rPr lang="id-ID" sz="1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⋅</m:t>
                                        </m:r>
                                        <m:r>
                                          <a:rPr lang="id-ID" sz="1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𝐾</m:t>
                                        </m:r>
                                      </m:den>
                                    </m:f>
                                  </m:e>
                                </m:d>
                              </m:oMath>
                            </m:oMathPara>
                          </a14:m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 hMerge="1">
                      <a:txBody>
                        <a:bodyPr/>
                        <a:lstStyle/>
                        <a:p>
                          <a:endParaRPr lang="id-ID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d-ID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d-ID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id-ID" sz="1100">
                                    <a:effectLst/>
                                    <a:latin typeface="Cambria Math" panose="02040503050406030204" pitchFamily="18" charset="0"/>
                                  </a:rPr>
                                  <m:t>Δ</m:t>
                                </m:r>
                                <m:sSub>
                                  <m:sSubPr>
                                    <m:ctrlPr>
                                      <a:rPr lang="id-ID" sz="11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d-ID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id-ID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sub>
                                </m:sSub>
                                <m:r>
                                  <a:rPr lang="id-ID" sz="110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id-ID" sz="1100">
                                    <a:effectLst/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  <m:r>
                                  <a:rPr lang="id-ID" sz="1100"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id-ID" sz="1100">
                                    <a:effectLst/>
                                    <a:latin typeface="Cambria Math" panose="02040503050406030204" pitchFamily="18" charset="0"/>
                                  </a:rPr>
                                  <m:t>𝐵𝑇</m:t>
                                </m:r>
                                <m:r>
                                  <a:rPr lang="id-ID" sz="1100"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id-ID" sz="1100">
                                    <a:effectLst/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  <m:sSup>
                                  <m:sSupPr>
                                    <m:ctrlPr>
                                      <a:rPr lang="id-ID" sz="11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id-ID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p>
                                    <m:r>
                                      <a:rPr lang="id-ID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id-ID" sz="11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id-ID" sz="11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id-ID" sz="1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𝑘𝐽</m:t>
                                        </m:r>
                                      </m:num>
                                      <m:den>
                                        <m:r>
                                          <a:rPr lang="id-ID" sz="1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𝑚𝑜𝑙</m:t>
                                        </m:r>
                                      </m:den>
                                    </m:f>
                                  </m:e>
                                </m:d>
                              </m:oMath>
                            </m:oMathPara>
                          </a14:m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 hMerge="1">
                      <a:txBody>
                        <a:bodyPr/>
                        <a:lstStyle/>
                        <a:p>
                          <a:endParaRPr lang="id-ID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d-ID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83482817"/>
                      </a:ext>
                    </a:extLst>
                  </a:tr>
                  <a:tr h="0">
                    <a:tc vMerge="1">
                      <a:txBody>
                        <a:bodyPr/>
                        <a:lstStyle/>
                        <a:p>
                          <a:endParaRPr lang="id-ID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A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B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C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D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A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B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C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522239397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Asam </a:t>
                          </a:r>
                          <a:r>
                            <a:rPr lang="id-ID" sz="1100" err="1">
                              <a:effectLst/>
                            </a:rPr>
                            <a:t>laurat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50,80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2,258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-4,966 x10</a:t>
                          </a:r>
                          <a:r>
                            <a:rPr lang="id-ID" sz="1100" baseline="30000">
                              <a:effectLst/>
                            </a:rPr>
                            <a:t>-3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4,377 x10</a:t>
                          </a:r>
                          <a:r>
                            <a:rPr lang="id-ID" sz="1100" baseline="30000">
                              <a:effectLst/>
                            </a:rPr>
                            <a:t>-6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-582,24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-0,2311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1,255 x10</a:t>
                          </a:r>
                          <a:r>
                            <a:rPr lang="id-ID" sz="1100" baseline="30000">
                              <a:effectLst/>
                            </a:rPr>
                            <a:t>-4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4208668841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n-Dodekana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84,49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2,036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-5,098 x10</a:t>
                          </a:r>
                          <a:r>
                            <a:rPr lang="id-ID" sz="1100" baseline="30000">
                              <a:effectLst/>
                            </a:rPr>
                            <a:t>-3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5,218 x10</a:t>
                          </a:r>
                          <a:r>
                            <a:rPr lang="id-ID" sz="1100" baseline="30000">
                              <a:effectLst/>
                            </a:rPr>
                            <a:t>-6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-225,66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-0,2598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1,382 x10</a:t>
                          </a:r>
                          <a:r>
                            <a:rPr lang="id-ID" sz="1100" baseline="30000">
                              <a:effectLst/>
                            </a:rPr>
                            <a:t>-4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013004514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n-Undekana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94,17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1,781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-4,630 x 0</a:t>
                          </a:r>
                          <a:r>
                            <a:rPr lang="id-ID" sz="1100" baseline="30000">
                              <a:effectLst/>
                            </a:rPr>
                            <a:t>-3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4,968 x10</a:t>
                          </a:r>
                          <a:r>
                            <a:rPr lang="id-ID" sz="1100" baseline="30000">
                              <a:effectLst/>
                            </a:rPr>
                            <a:t>-6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-208,56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-0,2469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1,320 x10</a:t>
                          </a:r>
                          <a:r>
                            <a:rPr lang="id-ID" sz="1100" baseline="30000">
                              <a:effectLst/>
                            </a:rPr>
                            <a:t>-4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07834950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BB6DA3C7-7F06-5A30-3F84-96270E746E4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73156994"/>
                  </p:ext>
                </p:extLst>
              </p:nvPr>
            </p:nvGraphicFramePr>
            <p:xfrm>
              <a:off x="812149" y="3706388"/>
              <a:ext cx="6090396" cy="1329881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126602">
                      <a:extLst>
                        <a:ext uri="{9D8B030D-6E8A-4147-A177-3AD203B41FA5}">
                          <a16:colId xmlns:a16="http://schemas.microsoft.com/office/drawing/2014/main" val="4124836345"/>
                        </a:ext>
                      </a:extLst>
                    </a:gridCol>
                    <a:gridCol w="518160">
                      <a:extLst>
                        <a:ext uri="{9D8B030D-6E8A-4147-A177-3AD203B41FA5}">
                          <a16:colId xmlns:a16="http://schemas.microsoft.com/office/drawing/2014/main" val="1601356159"/>
                        </a:ext>
                      </a:extLst>
                    </a:gridCol>
                    <a:gridCol w="518160">
                      <a:extLst>
                        <a:ext uri="{9D8B030D-6E8A-4147-A177-3AD203B41FA5}">
                          <a16:colId xmlns:a16="http://schemas.microsoft.com/office/drawing/2014/main" val="91177596"/>
                        </a:ext>
                      </a:extLst>
                    </a:gridCol>
                    <a:gridCol w="911860">
                      <a:extLst>
                        <a:ext uri="{9D8B030D-6E8A-4147-A177-3AD203B41FA5}">
                          <a16:colId xmlns:a16="http://schemas.microsoft.com/office/drawing/2014/main" val="821781806"/>
                        </a:ext>
                      </a:extLst>
                    </a:gridCol>
                    <a:gridCol w="865822">
                      <a:extLst>
                        <a:ext uri="{9D8B030D-6E8A-4147-A177-3AD203B41FA5}">
                          <a16:colId xmlns:a16="http://schemas.microsoft.com/office/drawing/2014/main" val="2023363388"/>
                        </a:ext>
                      </a:extLst>
                    </a:gridCol>
                    <a:gridCol w="641985">
                      <a:extLst>
                        <a:ext uri="{9D8B030D-6E8A-4147-A177-3AD203B41FA5}">
                          <a16:colId xmlns:a16="http://schemas.microsoft.com/office/drawing/2014/main" val="4199307755"/>
                        </a:ext>
                      </a:extLst>
                    </a:gridCol>
                    <a:gridCol w="641985">
                      <a:extLst>
                        <a:ext uri="{9D8B030D-6E8A-4147-A177-3AD203B41FA5}">
                          <a16:colId xmlns:a16="http://schemas.microsoft.com/office/drawing/2014/main" val="2727270623"/>
                        </a:ext>
                      </a:extLst>
                    </a:gridCol>
                    <a:gridCol w="865822">
                      <a:extLst>
                        <a:ext uri="{9D8B030D-6E8A-4147-A177-3AD203B41FA5}">
                          <a16:colId xmlns:a16="http://schemas.microsoft.com/office/drawing/2014/main" val="3208454278"/>
                        </a:ext>
                      </a:extLst>
                    </a:gridCol>
                  </a:tblGrid>
                  <a:tr h="282639">
                    <a:tc rowSpan="3"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Senyawa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 gridSpan="4"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 err="1">
                              <a:effectLst/>
                            </a:rPr>
                            <a:t>Cp</a:t>
                          </a:r>
                          <a:r>
                            <a:rPr lang="id-ID" sz="1100">
                              <a:effectLst/>
                            </a:rPr>
                            <a:t> </a:t>
                          </a:r>
                          <a:r>
                            <a:rPr lang="id-ID" sz="1100" err="1">
                              <a:effectLst/>
                            </a:rPr>
                            <a:t>liq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id-ID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d-ID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d-ID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183569" t="-4255" r="-1133" b="-39361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id-ID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d-ID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30907920"/>
                      </a:ext>
                    </a:extLst>
                  </a:tr>
                  <a:tr h="376682">
                    <a:tc vMerge="1">
                      <a:txBody>
                        <a:bodyPr/>
                        <a:lstStyle/>
                        <a:p>
                          <a:endParaRPr lang="id-ID"/>
                        </a:p>
                      </a:txBody>
                      <a:tcPr/>
                    </a:tc>
                    <a:tc gridSpan="4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3"/>
                          <a:stretch>
                            <a:fillRect l="-40260" t="-79032" r="-77273" b="-19838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id-ID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d-ID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d-ID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3"/>
                          <a:stretch>
                            <a:fillRect l="-183569" t="-79032" r="-1133" b="-19838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id-ID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d-ID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83482817"/>
                      </a:ext>
                    </a:extLst>
                  </a:tr>
                  <a:tr h="167640">
                    <a:tc vMerge="1">
                      <a:txBody>
                        <a:bodyPr/>
                        <a:lstStyle/>
                        <a:p>
                          <a:endParaRPr lang="id-ID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A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B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C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D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A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B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C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522239397"/>
                      </a:ext>
                    </a:extLst>
                  </a:tr>
                  <a:tr h="167640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Asam </a:t>
                          </a:r>
                          <a:r>
                            <a:rPr lang="id-ID" sz="1100" err="1">
                              <a:effectLst/>
                            </a:rPr>
                            <a:t>laurat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50,80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2,258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-4,966 x10</a:t>
                          </a:r>
                          <a:r>
                            <a:rPr lang="id-ID" sz="1100" baseline="30000">
                              <a:effectLst/>
                            </a:rPr>
                            <a:t>-3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4,377 x10</a:t>
                          </a:r>
                          <a:r>
                            <a:rPr lang="id-ID" sz="1100" baseline="30000">
                              <a:effectLst/>
                            </a:rPr>
                            <a:t>-6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-582,24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-0,2311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1,255 x10</a:t>
                          </a:r>
                          <a:r>
                            <a:rPr lang="id-ID" sz="1100" baseline="30000">
                              <a:effectLst/>
                            </a:rPr>
                            <a:t>-4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4208668841"/>
                      </a:ext>
                    </a:extLst>
                  </a:tr>
                  <a:tr h="167640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n-Dodekana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84,49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2,036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-5,098 x10</a:t>
                          </a:r>
                          <a:r>
                            <a:rPr lang="id-ID" sz="1100" baseline="30000">
                              <a:effectLst/>
                            </a:rPr>
                            <a:t>-3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5,218 x10</a:t>
                          </a:r>
                          <a:r>
                            <a:rPr lang="id-ID" sz="1100" baseline="30000">
                              <a:effectLst/>
                            </a:rPr>
                            <a:t>-6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-225,66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-0,2598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1,382 x10</a:t>
                          </a:r>
                          <a:r>
                            <a:rPr lang="id-ID" sz="1100" baseline="30000">
                              <a:effectLst/>
                            </a:rPr>
                            <a:t>-4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013004514"/>
                      </a:ext>
                    </a:extLst>
                  </a:tr>
                  <a:tr h="167640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n-Undekana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94,17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1,781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-4,630 x 0</a:t>
                          </a:r>
                          <a:r>
                            <a:rPr lang="id-ID" sz="1100" baseline="30000">
                              <a:effectLst/>
                            </a:rPr>
                            <a:t>-3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4,968 x10</a:t>
                          </a:r>
                          <a:r>
                            <a:rPr lang="id-ID" sz="1100" baseline="30000">
                              <a:effectLst/>
                            </a:rPr>
                            <a:t>-6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-208,56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-0,2469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1,320 x10</a:t>
                          </a:r>
                          <a:r>
                            <a:rPr lang="id-ID" sz="1100" baseline="30000">
                              <a:effectLst/>
                            </a:rPr>
                            <a:t>-4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078349507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5910EC1A-589D-FBE8-D411-3A35655BC403}"/>
              </a:ext>
            </a:extLst>
          </p:cNvPr>
          <p:cNvCxnSpPr>
            <a:stCxn id="4" idx="1"/>
            <a:endCxn id="11" idx="0"/>
          </p:cNvCxnSpPr>
          <p:nvPr/>
        </p:nvCxnSpPr>
        <p:spPr>
          <a:xfrm rot="10800000" flipV="1">
            <a:off x="2385998" y="1891778"/>
            <a:ext cx="408003" cy="1071861"/>
          </a:xfrm>
          <a:prstGeom prst="bentConnector2">
            <a:avLst/>
          </a:prstGeom>
          <a:ln w="19050">
            <a:solidFill>
              <a:srgbClr val="FF0000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C3236085-9531-8A6D-A02B-3CF3832F83C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72339850"/>
                  </p:ext>
                </p:extLst>
              </p:nvPr>
            </p:nvGraphicFramePr>
            <p:xfrm>
              <a:off x="7253939" y="3706388"/>
              <a:ext cx="4125912" cy="1396048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842010">
                      <a:extLst>
                        <a:ext uri="{9D8B030D-6E8A-4147-A177-3AD203B41FA5}">
                          <a16:colId xmlns:a16="http://schemas.microsoft.com/office/drawing/2014/main" val="852442093"/>
                        </a:ext>
                      </a:extLst>
                    </a:gridCol>
                    <a:gridCol w="551497">
                      <a:extLst>
                        <a:ext uri="{9D8B030D-6E8A-4147-A177-3AD203B41FA5}">
                          <a16:colId xmlns:a16="http://schemas.microsoft.com/office/drawing/2014/main" val="2064341741"/>
                        </a:ext>
                      </a:extLst>
                    </a:gridCol>
                    <a:gridCol w="972185">
                      <a:extLst>
                        <a:ext uri="{9D8B030D-6E8A-4147-A177-3AD203B41FA5}">
                          <a16:colId xmlns:a16="http://schemas.microsoft.com/office/drawing/2014/main" val="2958936457"/>
                        </a:ext>
                      </a:extLst>
                    </a:gridCol>
                    <a:gridCol w="989647">
                      <a:extLst>
                        <a:ext uri="{9D8B030D-6E8A-4147-A177-3AD203B41FA5}">
                          <a16:colId xmlns:a16="http://schemas.microsoft.com/office/drawing/2014/main" val="2535437829"/>
                        </a:ext>
                      </a:extLst>
                    </a:gridCol>
                    <a:gridCol w="770573">
                      <a:extLst>
                        <a:ext uri="{9D8B030D-6E8A-4147-A177-3AD203B41FA5}">
                          <a16:colId xmlns:a16="http://schemas.microsoft.com/office/drawing/2014/main" val="3045208382"/>
                        </a:ext>
                      </a:extLst>
                    </a:gridCol>
                  </a:tblGrid>
                  <a:tr h="0">
                    <a:tc rowSpan="3"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Senyawa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 gridSpan="3"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Cp</a:t>
                          </a:r>
                          <a:r>
                            <a:rPr lang="id-ID" sz="1100" baseline="30000">
                              <a:effectLst/>
                            </a:rPr>
                            <a:t>ig</a:t>
                          </a:r>
                          <a:r>
                            <a:rPr lang="id-ID" sz="1100">
                              <a:effectLst/>
                            </a:rPr>
                            <a:t> / R 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id-ID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d-ID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d-ID" sz="1100">
                                    <a:effectLst/>
                                    <a:latin typeface="Cambria Math" panose="02040503050406030204" pitchFamily="18" charset="0"/>
                                  </a:rPr>
                                  <m:t>∆</m:t>
                                </m:r>
                                <m:sSub>
                                  <m:sSubPr>
                                    <m:ctrlPr>
                                      <a:rPr lang="id-ID" sz="11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d-ID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id-ID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r>
                                      <a:rPr lang="id-ID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,298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46051803"/>
                      </a:ext>
                    </a:extLst>
                  </a:tr>
                  <a:tr h="0">
                    <a:tc vMerge="1">
                      <a:txBody>
                        <a:bodyPr/>
                        <a:lstStyle/>
                        <a:p>
                          <a:endParaRPr lang="id-ID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id-ID" sz="11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sty m:val="p"/>
                                      </m:rPr>
                                      <a:rPr lang="id-ID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sSup>
                                      <m:sSupPr>
                                        <m:ctrlPr>
                                          <a:rPr lang="id-ID" sz="11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id-ID" sz="1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p</m:t>
                                        </m:r>
                                      </m:e>
                                      <m:sup>
                                        <m:r>
                                          <m:rPr>
                                            <m:sty m:val="p"/>
                                          </m:rPr>
                                          <a:rPr lang="id-ID" sz="1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ig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m:rPr>
                                        <m:sty m:val="p"/>
                                      </m:rPr>
                                      <a:rPr lang="id-ID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den>
                                </m:f>
                                <m:r>
                                  <a:rPr lang="id-ID" sz="110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m:rPr>
                                    <m:sty m:val="p"/>
                                  </m:rPr>
                                  <a:rPr lang="id-ID" sz="1100">
                                    <a:effectLst/>
                                    <a:latin typeface="Cambria Math" panose="02040503050406030204" pitchFamily="18" charset="0"/>
                                  </a:rPr>
                                  <m:t>A</m:t>
                                </m:r>
                                <m:r>
                                  <a:rPr lang="id-ID" sz="1100"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m:rPr>
                                    <m:sty m:val="p"/>
                                  </m:rPr>
                                  <a:rPr lang="id-ID" sz="1100">
                                    <a:effectLst/>
                                    <a:latin typeface="Cambria Math" panose="02040503050406030204" pitchFamily="18" charset="0"/>
                                  </a:rPr>
                                  <m:t>BT</m:t>
                                </m:r>
                                <m:r>
                                  <a:rPr lang="id-ID" sz="1100"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m:rPr>
                                    <m:sty m:val="p"/>
                                  </m:rPr>
                                  <a:rPr lang="id-ID" sz="1100">
                                    <a:effectLst/>
                                    <a:latin typeface="Cambria Math" panose="02040503050406030204" pitchFamily="18" charset="0"/>
                                  </a:rPr>
                                  <m:t>C</m:t>
                                </m:r>
                                <m:sSup>
                                  <m:sSupPr>
                                    <m:ctrlPr>
                                      <a:rPr lang="id-ID" sz="11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id-ID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</m:e>
                                  <m:sup>
                                    <m:r>
                                      <a:rPr lang="id-ID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 hMerge="1">
                      <a:txBody>
                        <a:bodyPr/>
                        <a:lstStyle/>
                        <a:p>
                          <a:endParaRPr lang="id-ID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d-ID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J/mol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44061909"/>
                      </a:ext>
                    </a:extLst>
                  </a:tr>
                  <a:tr h="0">
                    <a:tc vMerge="1">
                      <a:txBody>
                        <a:bodyPr/>
                        <a:lstStyle/>
                        <a:p>
                          <a:endParaRPr lang="id-ID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A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B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C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 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917371311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Hidrogen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3,249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0,422 x 10</a:t>
                          </a:r>
                          <a:r>
                            <a:rPr lang="id-ID" sz="1100" baseline="30000">
                              <a:effectLst/>
                            </a:rPr>
                            <a:t>-3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0,083 x 10</a:t>
                          </a:r>
                          <a:r>
                            <a:rPr lang="id-ID" sz="1100" baseline="30000">
                              <a:effectLst/>
                            </a:rPr>
                            <a:t>5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0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164482176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Air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3,470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1,45 x 10</a:t>
                          </a:r>
                          <a:r>
                            <a:rPr lang="id-ID" sz="1100" baseline="30000">
                              <a:effectLst/>
                            </a:rPr>
                            <a:t>-3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0,121 x10</a:t>
                          </a:r>
                          <a:r>
                            <a:rPr lang="id-ID" sz="1100" baseline="30000">
                              <a:effectLst/>
                            </a:rPr>
                            <a:t>5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-241.818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318662159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CO2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5,457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1,045 x 10</a:t>
                          </a:r>
                          <a:r>
                            <a:rPr lang="id-ID" sz="1100" baseline="30000">
                              <a:effectLst/>
                            </a:rPr>
                            <a:t>-3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-1,157 x 10</a:t>
                          </a:r>
                          <a:r>
                            <a:rPr lang="id-ID" sz="1100" baseline="30000">
                              <a:effectLst/>
                            </a:rPr>
                            <a:t>5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-393.509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89981696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C3236085-9531-8A6D-A02B-3CF3832F83C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72339850"/>
                  </p:ext>
                </p:extLst>
              </p:nvPr>
            </p:nvGraphicFramePr>
            <p:xfrm>
              <a:off x="7253939" y="3706388"/>
              <a:ext cx="4125912" cy="1396048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842010">
                      <a:extLst>
                        <a:ext uri="{9D8B030D-6E8A-4147-A177-3AD203B41FA5}">
                          <a16:colId xmlns:a16="http://schemas.microsoft.com/office/drawing/2014/main" val="852442093"/>
                        </a:ext>
                      </a:extLst>
                    </a:gridCol>
                    <a:gridCol w="551497">
                      <a:extLst>
                        <a:ext uri="{9D8B030D-6E8A-4147-A177-3AD203B41FA5}">
                          <a16:colId xmlns:a16="http://schemas.microsoft.com/office/drawing/2014/main" val="2064341741"/>
                        </a:ext>
                      </a:extLst>
                    </a:gridCol>
                    <a:gridCol w="972185">
                      <a:extLst>
                        <a:ext uri="{9D8B030D-6E8A-4147-A177-3AD203B41FA5}">
                          <a16:colId xmlns:a16="http://schemas.microsoft.com/office/drawing/2014/main" val="2958936457"/>
                        </a:ext>
                      </a:extLst>
                    </a:gridCol>
                    <a:gridCol w="989647">
                      <a:extLst>
                        <a:ext uri="{9D8B030D-6E8A-4147-A177-3AD203B41FA5}">
                          <a16:colId xmlns:a16="http://schemas.microsoft.com/office/drawing/2014/main" val="2535437829"/>
                        </a:ext>
                      </a:extLst>
                    </a:gridCol>
                    <a:gridCol w="770573">
                      <a:extLst>
                        <a:ext uri="{9D8B030D-6E8A-4147-A177-3AD203B41FA5}">
                          <a16:colId xmlns:a16="http://schemas.microsoft.com/office/drawing/2014/main" val="3045208382"/>
                        </a:ext>
                      </a:extLst>
                    </a:gridCol>
                  </a:tblGrid>
                  <a:tr h="282639">
                    <a:tc rowSpan="3"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Senyawa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 gridSpan="3"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Cp</a:t>
                          </a:r>
                          <a:r>
                            <a:rPr lang="id-ID" sz="1100" baseline="30000">
                              <a:effectLst/>
                            </a:rPr>
                            <a:t>ig</a:t>
                          </a:r>
                          <a:r>
                            <a:rPr lang="id-ID" sz="1100">
                              <a:effectLst/>
                            </a:rPr>
                            <a:t> / R 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id-ID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d-ID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4"/>
                          <a:stretch>
                            <a:fillRect l="-434646" t="-4255" r="-3150" b="-41702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6051803"/>
                      </a:ext>
                    </a:extLst>
                  </a:tr>
                  <a:tr h="442849">
                    <a:tc vMerge="1">
                      <a:txBody>
                        <a:bodyPr/>
                        <a:lstStyle/>
                        <a:p>
                          <a:endParaRPr lang="id-ID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4"/>
                          <a:stretch>
                            <a:fillRect l="-33656" t="-67123" r="-31719" b="-168493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id-ID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d-ID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J/mol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44061909"/>
                      </a:ext>
                    </a:extLst>
                  </a:tr>
                  <a:tr h="167640">
                    <a:tc vMerge="1">
                      <a:txBody>
                        <a:bodyPr/>
                        <a:lstStyle/>
                        <a:p>
                          <a:endParaRPr lang="id-ID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A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B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C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 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917371311"/>
                      </a:ext>
                    </a:extLst>
                  </a:tr>
                  <a:tr h="167640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Hidrogen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3,249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0,422 x 10</a:t>
                          </a:r>
                          <a:r>
                            <a:rPr lang="id-ID" sz="1100" baseline="30000">
                              <a:effectLst/>
                            </a:rPr>
                            <a:t>-3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0,083 x 10</a:t>
                          </a:r>
                          <a:r>
                            <a:rPr lang="id-ID" sz="1100" baseline="30000">
                              <a:effectLst/>
                            </a:rPr>
                            <a:t>5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0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164482176"/>
                      </a:ext>
                    </a:extLst>
                  </a:tr>
                  <a:tr h="167640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Air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3,470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1,45 x 10</a:t>
                          </a:r>
                          <a:r>
                            <a:rPr lang="id-ID" sz="1100" baseline="30000">
                              <a:effectLst/>
                            </a:rPr>
                            <a:t>-3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0,121 x10</a:t>
                          </a:r>
                          <a:r>
                            <a:rPr lang="id-ID" sz="1100" baseline="30000">
                              <a:effectLst/>
                            </a:rPr>
                            <a:t>5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-241.818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318662159"/>
                      </a:ext>
                    </a:extLst>
                  </a:tr>
                  <a:tr h="167640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CO2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5,457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1,045 x 10</a:t>
                          </a:r>
                          <a:r>
                            <a:rPr lang="id-ID" sz="1100" baseline="30000">
                              <a:effectLst/>
                            </a:rPr>
                            <a:t>-3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-1,157 x 10</a:t>
                          </a:r>
                          <a:r>
                            <a:rPr lang="id-ID" sz="1100" baseline="30000">
                              <a:effectLst/>
                            </a:rPr>
                            <a:t>5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-393.509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89981696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7FE5C17C-4701-262B-3FF8-387028508915}"/>
              </a:ext>
            </a:extLst>
          </p:cNvPr>
          <p:cNvSpPr txBox="1"/>
          <p:nvPr/>
        </p:nvSpPr>
        <p:spPr>
          <a:xfrm>
            <a:off x="812149" y="3429000"/>
            <a:ext cx="609039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20725" marR="0" lvl="0" indent="-72072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Tabel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 3.1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	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Properti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 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fisik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 dan 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kimia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 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senyawa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 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organik</a:t>
            </a:r>
            <a:endParaRPr kumimoji="0" lang="id-ID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5C69E27-E094-9A1F-FC3C-9693DE0D6628}"/>
              </a:ext>
            </a:extLst>
          </p:cNvPr>
          <p:cNvSpPr txBox="1"/>
          <p:nvPr/>
        </p:nvSpPr>
        <p:spPr>
          <a:xfrm>
            <a:off x="7253939" y="3429000"/>
            <a:ext cx="4125912" cy="276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20725" marR="0" lvl="0" indent="-72072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Tabel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 3.2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	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Properti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 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fisik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 dan 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kimia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 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senyawa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 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anorganik</a:t>
            </a:r>
            <a:endParaRPr kumimoji="0" lang="id-ID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3F57D3DE-282E-E7FE-63D1-79C1B3A21D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9821571"/>
              </p:ext>
            </p:extLst>
          </p:nvPr>
        </p:nvGraphicFramePr>
        <p:xfrm>
          <a:off x="3535023" y="5476695"/>
          <a:ext cx="2767965" cy="117348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17345">
                  <a:extLst>
                    <a:ext uri="{9D8B030D-6E8A-4147-A177-3AD203B41FA5}">
                      <a16:colId xmlns:a16="http://schemas.microsoft.com/office/drawing/2014/main" val="2309602551"/>
                    </a:ext>
                  </a:extLst>
                </a:gridCol>
                <a:gridCol w="1150620">
                  <a:extLst>
                    <a:ext uri="{9D8B030D-6E8A-4147-A177-3AD203B41FA5}">
                      <a16:colId xmlns:a16="http://schemas.microsoft.com/office/drawing/2014/main" val="420187883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id-ID" sz="1100">
                          <a:effectLst/>
                        </a:rPr>
                        <a:t>Senyawa</a:t>
                      </a:r>
                      <a:endParaRPr lang="id-ID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id-ID" sz="1100">
                          <a:effectLst/>
                        </a:rPr>
                        <a:t>MW (kg/kmol)</a:t>
                      </a:r>
                      <a:endParaRPr lang="id-ID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104661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id-ID" sz="1100">
                          <a:effectLst/>
                        </a:rPr>
                        <a:t>Asam laurat</a:t>
                      </a:r>
                      <a:endParaRPr lang="id-ID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id-ID" sz="1100">
                          <a:effectLst/>
                        </a:rPr>
                        <a:t>200,3</a:t>
                      </a:r>
                      <a:endParaRPr lang="id-ID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107788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id-ID" sz="1100">
                          <a:effectLst/>
                        </a:rPr>
                        <a:t>n-Dodekana</a:t>
                      </a:r>
                      <a:endParaRPr lang="id-ID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id-ID" sz="1100">
                          <a:effectLst/>
                        </a:rPr>
                        <a:t>184,3</a:t>
                      </a:r>
                      <a:endParaRPr lang="id-ID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717166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id-ID" sz="1100">
                          <a:effectLst/>
                        </a:rPr>
                        <a:t>n-Undekana</a:t>
                      </a:r>
                      <a:endParaRPr lang="id-ID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id-ID" sz="1100">
                          <a:effectLst/>
                        </a:rPr>
                        <a:t>170,</a:t>
                      </a:r>
                      <a:r>
                        <a:rPr lang="en-US" sz="1100">
                          <a:effectLst/>
                        </a:rPr>
                        <a:t>3</a:t>
                      </a:r>
                      <a:endParaRPr lang="id-ID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400474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id-ID" sz="1100">
                          <a:effectLst/>
                        </a:rPr>
                        <a:t>Hidrogen</a:t>
                      </a:r>
                      <a:endParaRPr lang="id-ID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id-ID" sz="1100">
                          <a:effectLst/>
                        </a:rPr>
                        <a:t>2,00</a:t>
                      </a:r>
                      <a:endParaRPr lang="id-ID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818540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id-ID" sz="1100">
                          <a:effectLst/>
                        </a:rPr>
                        <a:t>Air</a:t>
                      </a:r>
                      <a:endParaRPr lang="id-ID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id-ID" sz="1100">
                          <a:effectLst/>
                        </a:rPr>
                        <a:t>18,0</a:t>
                      </a:r>
                      <a:r>
                        <a:rPr lang="en-US" sz="1100">
                          <a:effectLst/>
                        </a:rPr>
                        <a:t>2</a:t>
                      </a:r>
                      <a:endParaRPr lang="id-ID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633490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id-ID" sz="1100">
                          <a:effectLst/>
                        </a:rPr>
                        <a:t>Karbon dioksida</a:t>
                      </a:r>
                      <a:endParaRPr lang="id-ID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id-ID" sz="1100">
                          <a:effectLst/>
                        </a:rPr>
                        <a:t>44,01</a:t>
                      </a:r>
                      <a:endParaRPr lang="id-ID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26371849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B55986BD-F3E4-18C4-F8B6-4DBCD0020D6F}"/>
              </a:ext>
            </a:extLst>
          </p:cNvPr>
          <p:cNvSpPr txBox="1"/>
          <p:nvPr/>
        </p:nvSpPr>
        <p:spPr>
          <a:xfrm>
            <a:off x="3535023" y="5140345"/>
            <a:ext cx="284545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20725" marR="0" lvl="0" indent="-72072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Tabel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 3.3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	Data 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berat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 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molekul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 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senyawa</a:t>
            </a:r>
            <a:endParaRPr kumimoji="0" lang="id-ID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502626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hape&#10;&#10;Description automatically generated with medium confidence">
            <a:extLst>
              <a:ext uri="{FF2B5EF4-FFF2-40B4-BE49-F238E27FC236}">
                <a16:creationId xmlns:a16="http://schemas.microsoft.com/office/drawing/2014/main" id="{F1E15D07-346E-E055-C4BA-F2A69AE8D3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5105" y="1259741"/>
            <a:ext cx="6441790" cy="1273377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50142"/>
            <a:ext cx="11573197" cy="724247"/>
          </a:xfrm>
        </p:spPr>
        <p:txBody>
          <a:bodyPr/>
          <a:lstStyle/>
          <a:p>
            <a:r>
              <a:rPr lang="en-US" dirty="0"/>
              <a:t>Model </a:t>
            </a:r>
            <a:r>
              <a:rPr lang="en-US" dirty="0" err="1"/>
              <a:t>Reaktor</a:t>
            </a:r>
            <a:r>
              <a:rPr lang="en-US" dirty="0"/>
              <a:t> (2)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F0D4020-D585-76E4-ED3C-52114A1A47DC}"/>
              </a:ext>
            </a:extLst>
          </p:cNvPr>
          <p:cNvSpPr txBox="1"/>
          <p:nvPr/>
        </p:nvSpPr>
        <p:spPr>
          <a:xfrm>
            <a:off x="400311" y="2973419"/>
            <a:ext cx="3147696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b="1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Input Parameter </a:t>
            </a:r>
            <a:r>
              <a:rPr lang="en-US" altLang="ko-KR" b="1" err="1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Kinetika</a:t>
            </a:r>
            <a:endParaRPr lang="ko-KR" altLang="en-US" b="1">
              <a:solidFill>
                <a:schemeClr val="tx1">
                  <a:lumMod val="75000"/>
                  <a:lumOff val="25000"/>
                </a:schemeClr>
              </a:solidFill>
              <a:cs typeface="Calibri" pitchFamily="34" charset="0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81762F1-5C19-FD51-14C8-0ACAF1F31C74}"/>
              </a:ext>
            </a:extLst>
          </p:cNvPr>
          <p:cNvCxnSpPr>
            <a:cxnSpLocks/>
          </p:cNvCxnSpPr>
          <p:nvPr/>
        </p:nvCxnSpPr>
        <p:spPr>
          <a:xfrm>
            <a:off x="400311" y="819916"/>
            <a:ext cx="1139137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21C4584C-1B34-5C8E-18CC-DAA32F2F6104}"/>
              </a:ext>
            </a:extLst>
          </p:cNvPr>
          <p:cNvSpPr/>
          <p:nvPr/>
        </p:nvSpPr>
        <p:spPr>
          <a:xfrm>
            <a:off x="4785055" y="1353820"/>
            <a:ext cx="2563166" cy="1064258"/>
          </a:xfrm>
          <a:prstGeom prst="rect">
            <a:avLst/>
          </a:prstGeom>
          <a:noFill/>
          <a:ln w="1905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5910EC1A-589D-FBE8-D411-3A35655BC403}"/>
              </a:ext>
            </a:extLst>
          </p:cNvPr>
          <p:cNvCxnSpPr>
            <a:cxnSpLocks/>
            <a:stCxn id="4" idx="1"/>
            <a:endCxn id="11" idx="0"/>
          </p:cNvCxnSpPr>
          <p:nvPr/>
        </p:nvCxnSpPr>
        <p:spPr>
          <a:xfrm flipH="1">
            <a:off x="1974159" y="1885949"/>
            <a:ext cx="2810896" cy="1087470"/>
          </a:xfrm>
          <a:prstGeom prst="straightConnector1">
            <a:avLst/>
          </a:prstGeom>
          <a:ln w="19050">
            <a:solidFill>
              <a:srgbClr val="FF0000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7FE5C17C-4701-262B-3FF8-387028508915}"/>
              </a:ext>
            </a:extLst>
          </p:cNvPr>
          <p:cNvSpPr txBox="1"/>
          <p:nvPr/>
        </p:nvSpPr>
        <p:spPr>
          <a:xfrm>
            <a:off x="400311" y="3438780"/>
            <a:ext cx="340968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20725" marR="0" lvl="0" indent="-72072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Tabel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 3.4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	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Parameter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kinetika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reaksi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deoksigenasi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LA</a:t>
            </a:r>
            <a:endParaRPr kumimoji="0" lang="id-ID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D8D2F86C-377F-8E8D-1F3D-73BCD12932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4299660"/>
              </p:ext>
            </p:extLst>
          </p:nvPr>
        </p:nvGraphicFramePr>
        <p:xfrm>
          <a:off x="400311" y="3950867"/>
          <a:ext cx="3022467" cy="22680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105535">
                  <a:extLst>
                    <a:ext uri="{9D8B030D-6E8A-4147-A177-3AD203B41FA5}">
                      <a16:colId xmlns:a16="http://schemas.microsoft.com/office/drawing/2014/main" val="427866367"/>
                    </a:ext>
                  </a:extLst>
                </a:gridCol>
                <a:gridCol w="439417">
                  <a:extLst>
                    <a:ext uri="{9D8B030D-6E8A-4147-A177-3AD203B41FA5}">
                      <a16:colId xmlns:a16="http://schemas.microsoft.com/office/drawing/2014/main" val="2608283987"/>
                    </a:ext>
                  </a:extLst>
                </a:gridCol>
                <a:gridCol w="779839">
                  <a:extLst>
                    <a:ext uri="{9D8B030D-6E8A-4147-A177-3AD203B41FA5}">
                      <a16:colId xmlns:a16="http://schemas.microsoft.com/office/drawing/2014/main" val="1121899316"/>
                    </a:ext>
                  </a:extLst>
                </a:gridCol>
                <a:gridCol w="697676">
                  <a:extLst>
                    <a:ext uri="{9D8B030D-6E8A-4147-A177-3AD203B41FA5}">
                      <a16:colId xmlns:a16="http://schemas.microsoft.com/office/drawing/2014/main" val="1674747561"/>
                    </a:ext>
                  </a:extLst>
                </a:gridCol>
              </a:tblGrid>
              <a:tr h="252000"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id-ID" sz="1200" dirty="0">
                          <a:effectLst/>
                        </a:rPr>
                        <a:t>Parameter</a:t>
                      </a:r>
                      <a:endParaRPr lang="id-ID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Nilai</a:t>
                      </a:r>
                      <a:endParaRPr lang="id-ID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Satuan</a:t>
                      </a:r>
                      <a:endParaRPr lang="id-ID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41678386"/>
                  </a:ext>
                </a:extLst>
              </a:tr>
              <a:tr h="252000">
                <a:tc rowSpan="4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effectLst/>
                        </a:rPr>
                        <a:t>NiMo</a:t>
                      </a:r>
                      <a:r>
                        <a:rPr lang="en-US" sz="1200" dirty="0">
                          <a:effectLst/>
                        </a:rPr>
                        <a:t>/Al</a:t>
                      </a:r>
                      <a:r>
                        <a:rPr lang="en-US" sz="1200" baseline="-25000" dirty="0">
                          <a:effectLst/>
                        </a:rPr>
                        <a:t>2</a:t>
                      </a:r>
                      <a:r>
                        <a:rPr lang="en-US" sz="1200" baseline="0" dirty="0">
                          <a:effectLst/>
                        </a:rPr>
                        <a:t>O</a:t>
                      </a:r>
                      <a:r>
                        <a:rPr lang="en-US" sz="1200" baseline="-25000" dirty="0">
                          <a:effectLst/>
                        </a:rPr>
                        <a:t>3</a:t>
                      </a:r>
                      <a:r>
                        <a:rPr lang="en-US" sz="1200" baseline="30000" dirty="0">
                          <a:effectLst/>
                        </a:rPr>
                        <a:t>[1]</a:t>
                      </a:r>
                      <a:endParaRPr lang="en-US" sz="1200" dirty="0">
                        <a:effectLst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A</a:t>
                      </a:r>
                      <a:r>
                        <a:rPr lang="id-ID" sz="1200" baseline="-25000">
                          <a:effectLst/>
                        </a:rPr>
                        <a:t>1</a:t>
                      </a:r>
                      <a:endParaRPr lang="id-ID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0,02</a:t>
                      </a:r>
                      <a:r>
                        <a:rPr lang="en-US" sz="1200">
                          <a:effectLst/>
                        </a:rPr>
                        <a:t>7</a:t>
                      </a:r>
                      <a:endParaRPr lang="id-ID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id-ID" sz="1200" dirty="0">
                          <a:effectLst/>
                        </a:rPr>
                        <a:t>s</a:t>
                      </a:r>
                      <a:r>
                        <a:rPr lang="id-ID" sz="1200" baseline="30000" dirty="0">
                          <a:effectLst/>
                        </a:rPr>
                        <a:t>-1</a:t>
                      </a:r>
                      <a:endParaRPr lang="id-ID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77038577"/>
                  </a:ext>
                </a:extLst>
              </a:tr>
              <a:tr h="252000"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Ea</a:t>
                      </a:r>
                      <a:r>
                        <a:rPr lang="id-ID" sz="1200" baseline="-25000">
                          <a:effectLst/>
                        </a:rPr>
                        <a:t>1</a:t>
                      </a:r>
                      <a:endParaRPr lang="id-ID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id-ID" sz="1200" dirty="0">
                          <a:effectLst/>
                        </a:rPr>
                        <a:t>24</a:t>
                      </a:r>
                      <a:r>
                        <a:rPr lang="en-US" sz="1200" dirty="0">
                          <a:effectLst/>
                        </a:rPr>
                        <a:t>,</a:t>
                      </a:r>
                      <a:r>
                        <a:rPr lang="id-ID" sz="1200" dirty="0">
                          <a:effectLst/>
                        </a:rPr>
                        <a:t>24</a:t>
                      </a:r>
                      <a:endParaRPr lang="id-ID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k</a:t>
                      </a:r>
                      <a:r>
                        <a:rPr lang="id-ID" sz="1200" dirty="0">
                          <a:effectLst/>
                        </a:rPr>
                        <a:t>J/mol</a:t>
                      </a:r>
                      <a:endParaRPr lang="id-ID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45731119"/>
                  </a:ext>
                </a:extLst>
              </a:tr>
              <a:tr h="252000">
                <a:tc vMerge="1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id-ID" sz="1200" dirty="0">
                          <a:effectLst/>
                        </a:rPr>
                        <a:t>k</a:t>
                      </a:r>
                      <a:r>
                        <a:rPr lang="id-ID" sz="1200" baseline="-25000" dirty="0">
                          <a:effectLst/>
                        </a:rPr>
                        <a:t>2</a:t>
                      </a:r>
                      <a:endParaRPr lang="id-ID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A</a:t>
                      </a:r>
                      <a:r>
                        <a:rPr lang="id-ID" sz="1200" baseline="-25000">
                          <a:effectLst/>
                        </a:rPr>
                        <a:t>2</a:t>
                      </a:r>
                      <a:endParaRPr lang="id-ID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0,708</a:t>
                      </a:r>
                      <a:endParaRPr lang="id-ID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id-ID" sz="1200" dirty="0">
                          <a:effectLst/>
                        </a:rPr>
                        <a:t>s</a:t>
                      </a:r>
                      <a:r>
                        <a:rPr lang="id-ID" sz="1200" baseline="30000" dirty="0">
                          <a:effectLst/>
                        </a:rPr>
                        <a:t>-1</a:t>
                      </a:r>
                      <a:endParaRPr lang="id-ID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04115262"/>
                  </a:ext>
                </a:extLst>
              </a:tr>
              <a:tr h="252000"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id-ID" sz="1200" dirty="0">
                          <a:effectLst/>
                        </a:rPr>
                        <a:t>Ea</a:t>
                      </a:r>
                      <a:r>
                        <a:rPr lang="id-ID" sz="1200" baseline="-25000" dirty="0">
                          <a:effectLst/>
                        </a:rPr>
                        <a:t>2</a:t>
                      </a:r>
                      <a:endParaRPr lang="id-ID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id-ID" sz="1200" dirty="0">
                          <a:effectLst/>
                        </a:rPr>
                        <a:t>38</a:t>
                      </a:r>
                      <a:r>
                        <a:rPr lang="en-US" sz="1200" dirty="0">
                          <a:effectLst/>
                        </a:rPr>
                        <a:t>,</a:t>
                      </a:r>
                      <a:r>
                        <a:rPr lang="id-ID" sz="1200" dirty="0">
                          <a:effectLst/>
                        </a:rPr>
                        <a:t>0</a:t>
                      </a:r>
                      <a:r>
                        <a:rPr lang="en-US" sz="1200" dirty="0">
                          <a:effectLst/>
                        </a:rPr>
                        <a:t>8</a:t>
                      </a:r>
                      <a:endParaRPr lang="id-ID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k</a:t>
                      </a:r>
                      <a:r>
                        <a:rPr lang="id-ID" sz="1200" dirty="0">
                          <a:effectLst/>
                        </a:rPr>
                        <a:t>J/mol</a:t>
                      </a:r>
                      <a:endParaRPr lang="en-US" sz="1200" dirty="0">
                        <a:effectLst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9734723"/>
                  </a:ext>
                </a:extLst>
              </a:tr>
              <a:tr h="252000">
                <a:tc rowSpan="4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Pt/ZIF</a:t>
                      </a:r>
                      <a:r>
                        <a:rPr lang="en-US" sz="1200" baseline="30000" dirty="0">
                          <a:effectLst/>
                        </a:rPr>
                        <a:t>[2]</a:t>
                      </a:r>
                      <a:endParaRPr lang="en-US" sz="1200" dirty="0">
                        <a:effectLst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A</a:t>
                      </a:r>
                      <a:r>
                        <a:rPr lang="id-ID" sz="1200" baseline="-25000">
                          <a:effectLst/>
                        </a:rPr>
                        <a:t>1</a:t>
                      </a:r>
                      <a:endParaRPr lang="id-ID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id-ID" sz="1200" dirty="0">
                          <a:effectLst/>
                        </a:rPr>
                        <a:t>0,0</a:t>
                      </a:r>
                      <a:r>
                        <a:rPr lang="en-US" sz="1200" dirty="0">
                          <a:effectLst/>
                        </a:rPr>
                        <a:t>12</a:t>
                      </a:r>
                      <a:endParaRPr lang="id-ID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id-ID" sz="1200" dirty="0">
                          <a:effectLst/>
                        </a:rPr>
                        <a:t>s</a:t>
                      </a:r>
                      <a:r>
                        <a:rPr lang="id-ID" sz="1200" baseline="30000" dirty="0">
                          <a:effectLst/>
                        </a:rPr>
                        <a:t>-1</a:t>
                      </a:r>
                      <a:endParaRPr lang="id-ID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63240510"/>
                  </a:ext>
                </a:extLst>
              </a:tr>
              <a:tr h="252000"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Ea</a:t>
                      </a:r>
                      <a:r>
                        <a:rPr lang="id-ID" sz="1200" baseline="-25000">
                          <a:effectLst/>
                        </a:rPr>
                        <a:t>1</a:t>
                      </a:r>
                      <a:endParaRPr lang="id-ID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10,31</a:t>
                      </a:r>
                      <a:endParaRPr lang="id-ID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k</a:t>
                      </a:r>
                      <a:r>
                        <a:rPr lang="id-ID" sz="1200" dirty="0">
                          <a:effectLst/>
                        </a:rPr>
                        <a:t>J/mol</a:t>
                      </a:r>
                      <a:endParaRPr lang="id-ID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96748576"/>
                  </a:ext>
                </a:extLst>
              </a:tr>
              <a:tr h="252000">
                <a:tc vMerge="1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id-ID" sz="1200" dirty="0">
                          <a:effectLst/>
                        </a:rPr>
                        <a:t>k</a:t>
                      </a:r>
                      <a:r>
                        <a:rPr lang="id-ID" sz="1200" baseline="-25000" dirty="0">
                          <a:effectLst/>
                        </a:rPr>
                        <a:t>2</a:t>
                      </a:r>
                      <a:endParaRPr lang="id-ID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A</a:t>
                      </a:r>
                      <a:r>
                        <a:rPr lang="id-ID" sz="1200" baseline="-25000">
                          <a:effectLst/>
                        </a:rPr>
                        <a:t>2</a:t>
                      </a:r>
                      <a:endParaRPr lang="id-ID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id-ID" sz="1200" dirty="0">
                          <a:effectLst/>
                        </a:rPr>
                        <a:t>0,</a:t>
                      </a:r>
                      <a:r>
                        <a:rPr lang="en-US" sz="1200" dirty="0">
                          <a:effectLst/>
                        </a:rPr>
                        <a:t>268</a:t>
                      </a:r>
                      <a:endParaRPr lang="id-ID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id-ID" sz="1200" dirty="0">
                          <a:effectLst/>
                        </a:rPr>
                        <a:t>s</a:t>
                      </a:r>
                      <a:r>
                        <a:rPr lang="id-ID" sz="1200" baseline="30000" dirty="0">
                          <a:effectLst/>
                        </a:rPr>
                        <a:t>-1</a:t>
                      </a:r>
                      <a:endParaRPr lang="id-ID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23926755"/>
                  </a:ext>
                </a:extLst>
              </a:tr>
              <a:tr h="252000"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id-ID" sz="1200" dirty="0">
                          <a:effectLst/>
                        </a:rPr>
                        <a:t>Ea</a:t>
                      </a:r>
                      <a:r>
                        <a:rPr lang="id-ID" sz="1200" baseline="-25000" dirty="0">
                          <a:effectLst/>
                        </a:rPr>
                        <a:t>2</a:t>
                      </a:r>
                      <a:endParaRPr lang="id-ID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22,794</a:t>
                      </a:r>
                      <a:endParaRPr lang="id-ID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k</a:t>
                      </a:r>
                      <a:r>
                        <a:rPr lang="id-ID" sz="1200" dirty="0">
                          <a:effectLst/>
                        </a:rPr>
                        <a:t>J/mol</a:t>
                      </a:r>
                      <a:endParaRPr lang="id-ID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33515755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D952CA1B-0B90-59D0-9E63-D4DC9FA8A3CA}"/>
              </a:ext>
            </a:extLst>
          </p:cNvPr>
          <p:cNvSpPr txBox="1"/>
          <p:nvPr/>
        </p:nvSpPr>
        <p:spPr>
          <a:xfrm>
            <a:off x="4333591" y="2974660"/>
            <a:ext cx="3147696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Input </a:t>
            </a:r>
            <a:r>
              <a:rPr lang="en-US" altLang="ko-KR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Variabel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 </a:t>
            </a:r>
            <a:r>
              <a:rPr lang="en-US" altLang="ko-KR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Kontrol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cs typeface="Calibri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1C9EDCA-77B1-3564-3D97-81F2D29B15BD}"/>
              </a:ext>
            </a:extLst>
          </p:cNvPr>
          <p:cNvSpPr txBox="1"/>
          <p:nvPr/>
        </p:nvSpPr>
        <p:spPr>
          <a:xfrm>
            <a:off x="4229602" y="3438779"/>
            <a:ext cx="276525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8038" marR="0" lvl="0" indent="-80803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Tabel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 3.5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	Daftar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/>
                <a:cs typeface="Arial" pitchFamily="34" charset="0"/>
              </a:rPr>
              <a:t>v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ariabel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kontrol</a:t>
            </a:r>
            <a:endParaRPr kumimoji="0" lang="id-ID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EE06E511-C60B-2EF8-4F6B-D82FAA7551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5882508"/>
              </p:ext>
            </p:extLst>
          </p:nvPr>
        </p:nvGraphicFramePr>
        <p:xfrm>
          <a:off x="4237221" y="3811806"/>
          <a:ext cx="3238559" cy="195796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86523">
                  <a:extLst>
                    <a:ext uri="{9D8B030D-6E8A-4147-A177-3AD203B41FA5}">
                      <a16:colId xmlns:a16="http://schemas.microsoft.com/office/drawing/2014/main" val="2608283987"/>
                    </a:ext>
                  </a:extLst>
                </a:gridCol>
                <a:gridCol w="926018">
                  <a:extLst>
                    <a:ext uri="{9D8B030D-6E8A-4147-A177-3AD203B41FA5}">
                      <a16:colId xmlns:a16="http://schemas.microsoft.com/office/drawing/2014/main" val="1121899316"/>
                    </a:ext>
                  </a:extLst>
                </a:gridCol>
                <a:gridCol w="926018">
                  <a:extLst>
                    <a:ext uri="{9D8B030D-6E8A-4147-A177-3AD203B41FA5}">
                      <a16:colId xmlns:a16="http://schemas.microsoft.com/office/drawing/2014/main" val="1674747561"/>
                    </a:ext>
                  </a:extLst>
                </a:gridCol>
              </a:tblGrid>
              <a:tr h="326327">
                <a:tc>
                  <a:txBody>
                    <a:bodyPr/>
                    <a:lstStyle/>
                    <a:p>
                      <a:r>
                        <a:rPr lang="en-US" sz="1200">
                          <a:latin typeface="+mn-lt"/>
                        </a:rPr>
                        <a:t>Parameter</a:t>
                      </a:r>
                      <a:endParaRPr lang="id-ID" sz="120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  <a:latin typeface="+mn-lt"/>
                        </a:rPr>
                        <a:t>Nilai</a:t>
                      </a:r>
                      <a:endParaRPr lang="id-ID" sz="120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  <a:latin typeface="+mn-lt"/>
                        </a:rPr>
                        <a:t>Satuan</a:t>
                      </a:r>
                      <a:endParaRPr lang="id-ID" sz="120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41678386"/>
                  </a:ext>
                </a:extLst>
              </a:tr>
              <a:tr h="326327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+mn-lt"/>
                        </a:rPr>
                        <a:t>Panjang </a:t>
                      </a:r>
                      <a:r>
                        <a:rPr lang="en-US" sz="1200" err="1">
                          <a:effectLst/>
                          <a:latin typeface="+mn-lt"/>
                        </a:rPr>
                        <a:t>reaktor</a:t>
                      </a:r>
                      <a:endParaRPr lang="id-ID" sz="120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+mn-lt"/>
                        </a:rPr>
                        <a:t>3</a:t>
                      </a:r>
                      <a:endParaRPr lang="id-ID" sz="120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+mn-lt"/>
                        </a:rPr>
                        <a:t>m</a:t>
                      </a:r>
                      <a:endParaRPr lang="id-ID" sz="120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77038577"/>
                  </a:ext>
                </a:extLst>
              </a:tr>
              <a:tr h="326327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Diameter </a:t>
                      </a:r>
                      <a:r>
                        <a:rPr lang="en-US" sz="1200" err="1">
                          <a:effectLst/>
                          <a:latin typeface="+mn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reaktor</a:t>
                      </a:r>
                      <a:endParaRPr lang="id-ID" sz="120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+mn-lt"/>
                        </a:rPr>
                        <a:t>1,6</a:t>
                      </a:r>
                      <a:endParaRPr lang="id-ID" sz="120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+mn-lt"/>
                        </a:rPr>
                        <a:t>m</a:t>
                      </a:r>
                      <a:endParaRPr lang="id-ID" sz="120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45731119"/>
                  </a:ext>
                </a:extLst>
              </a:tr>
              <a:tr h="326327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Volume </a:t>
                      </a:r>
                      <a:r>
                        <a:rPr lang="en-US" sz="1200" err="1">
                          <a:effectLst/>
                          <a:latin typeface="+mn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reaktor</a:t>
                      </a:r>
                      <a:endParaRPr lang="id-ID" sz="120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+mn-lt"/>
                        </a:rPr>
                        <a:t> 6</a:t>
                      </a:r>
                      <a:endParaRPr lang="id-ID" sz="120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+mn-lt"/>
                        </a:rPr>
                        <a:t>m</a:t>
                      </a:r>
                      <a:r>
                        <a:rPr lang="en-US" sz="1200" baseline="30000">
                          <a:effectLst/>
                          <a:latin typeface="+mn-lt"/>
                        </a:rPr>
                        <a:t>3</a:t>
                      </a:r>
                      <a:endParaRPr lang="id-ID" sz="120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04115262"/>
                  </a:ext>
                </a:extLst>
              </a:tr>
              <a:tr h="326327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 err="1">
                          <a:effectLst/>
                          <a:latin typeface="+mn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Tekanan</a:t>
                      </a:r>
                      <a:endParaRPr lang="id-ID" sz="120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30</a:t>
                      </a:r>
                      <a:endParaRPr lang="id-ID" sz="120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bar</a:t>
                      </a:r>
                      <a:endParaRPr lang="id-ID" sz="120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63543401"/>
                  </a:ext>
                </a:extLst>
              </a:tr>
              <a:tr h="326327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H</a:t>
                      </a:r>
                      <a:r>
                        <a:rPr lang="en-US" sz="1200" baseline="-25000">
                          <a:effectLst/>
                          <a:latin typeface="+mn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2 </a:t>
                      </a:r>
                      <a:r>
                        <a:rPr lang="en-US" sz="1200" baseline="0">
                          <a:effectLst/>
                          <a:latin typeface="+mn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/ </a:t>
                      </a:r>
                      <a:r>
                        <a:rPr lang="en-US" sz="1200" baseline="0" err="1">
                          <a:effectLst/>
                          <a:latin typeface="+mn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Asam</a:t>
                      </a:r>
                      <a:r>
                        <a:rPr lang="en-US" sz="1200" baseline="0">
                          <a:effectLst/>
                          <a:latin typeface="+mn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200" baseline="0" err="1">
                          <a:effectLst/>
                          <a:latin typeface="+mn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laurat</a:t>
                      </a:r>
                      <a:r>
                        <a:rPr lang="en-US" sz="1200" baseline="0">
                          <a:effectLst/>
                          <a:latin typeface="+mn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</a:t>
                      </a:r>
                      <a:endParaRPr lang="id-ID" sz="120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300</a:t>
                      </a:r>
                      <a:endParaRPr lang="id-ID" sz="120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Nm</a:t>
                      </a:r>
                      <a:r>
                        <a:rPr lang="en-US" sz="1200" baseline="30000">
                          <a:effectLst/>
                          <a:latin typeface="+mn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3</a:t>
                      </a:r>
                      <a:r>
                        <a:rPr lang="en-US" sz="1200" baseline="0">
                          <a:effectLst/>
                          <a:latin typeface="+mn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/m</a:t>
                      </a:r>
                      <a:r>
                        <a:rPr lang="en-US" sz="1200" baseline="30000">
                          <a:effectLst/>
                          <a:latin typeface="+mn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id-ID" sz="120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39423509"/>
                  </a:ext>
                </a:extLst>
              </a:tr>
            </a:tbl>
          </a:graphicData>
        </a:graphic>
      </p:graphicFrame>
      <p:sp>
        <p:nvSpPr>
          <p:cNvPr id="22" name="Rectangle 21">
            <a:extLst>
              <a:ext uri="{FF2B5EF4-FFF2-40B4-BE49-F238E27FC236}">
                <a16:creationId xmlns:a16="http://schemas.microsoft.com/office/drawing/2014/main" id="{7D80F2ED-A618-A9B9-E41F-B372B3980E34}"/>
              </a:ext>
            </a:extLst>
          </p:cNvPr>
          <p:cNvSpPr/>
          <p:nvPr/>
        </p:nvSpPr>
        <p:spPr>
          <a:xfrm>
            <a:off x="4282440" y="1175469"/>
            <a:ext cx="3627120" cy="1430571"/>
          </a:xfrm>
          <a:prstGeom prst="rect">
            <a:avLst/>
          </a:prstGeom>
          <a:noFill/>
          <a:ln w="19050">
            <a:solidFill>
              <a:srgbClr val="00B05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07014F45-0076-AF30-39B6-614A8C5D7929}"/>
              </a:ext>
            </a:extLst>
          </p:cNvPr>
          <p:cNvCxnSpPr>
            <a:cxnSpLocks/>
            <a:stCxn id="22" idx="1"/>
            <a:endCxn id="17" idx="1"/>
          </p:cNvCxnSpPr>
          <p:nvPr/>
        </p:nvCxnSpPr>
        <p:spPr>
          <a:xfrm rot="10800000" flipH="1" flipV="1">
            <a:off x="4282439" y="1890754"/>
            <a:ext cx="51151" cy="1268571"/>
          </a:xfrm>
          <a:prstGeom prst="bentConnector3">
            <a:avLst>
              <a:gd name="adj1" fmla="val -446912"/>
            </a:avLst>
          </a:prstGeom>
          <a:ln w="19050">
            <a:solidFill>
              <a:srgbClr val="00B050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157BD09-E6C0-5AC2-7F1C-7F8F7D39FEC3}"/>
              </a:ext>
            </a:extLst>
          </p:cNvPr>
          <p:cNvSpPr txBox="1"/>
          <p:nvPr/>
        </p:nvSpPr>
        <p:spPr>
          <a:xfrm>
            <a:off x="8266872" y="2968189"/>
            <a:ext cx="3147696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b="1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Input Array </a:t>
            </a:r>
            <a:r>
              <a:rPr lang="en-US" altLang="ko-KR" b="1" err="1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Variabel</a:t>
            </a:r>
            <a:r>
              <a:rPr lang="en-US" altLang="ko-KR" b="1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 </a:t>
            </a:r>
            <a:r>
              <a:rPr lang="en-US" altLang="ko-KR" b="1" err="1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Terikat</a:t>
            </a:r>
            <a:endParaRPr lang="ko-KR" altLang="en-US" b="1">
              <a:solidFill>
                <a:schemeClr val="tx1">
                  <a:lumMod val="75000"/>
                  <a:lumOff val="25000"/>
                </a:schemeClr>
              </a:solidFill>
              <a:cs typeface="Calibri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B28C1EE-DDB7-D48F-F721-AAF30440DED0}"/>
              </a:ext>
            </a:extLst>
          </p:cNvPr>
          <p:cNvSpPr txBox="1"/>
          <p:nvPr/>
        </p:nvSpPr>
        <p:spPr>
          <a:xfrm>
            <a:off x="7954780" y="3894361"/>
            <a:ext cx="40497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3275" marR="0" lvl="0" indent="-8032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Tabel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 3.6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	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Daftar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variabel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terikat</a:t>
            </a:r>
            <a:endParaRPr kumimoji="0" lang="id-ID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3" name="Table 22">
                <a:extLst>
                  <a:ext uri="{FF2B5EF4-FFF2-40B4-BE49-F238E27FC236}">
                    <a16:creationId xmlns:a16="http://schemas.microsoft.com/office/drawing/2014/main" id="{EA9B92AA-1A0E-9D1F-2AC8-775526643BD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54914237"/>
                  </p:ext>
                </p:extLst>
              </p:nvPr>
            </p:nvGraphicFramePr>
            <p:xfrm>
              <a:off x="7954780" y="3811808"/>
              <a:ext cx="3771880" cy="1889507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036820">
                      <a:extLst>
                        <a:ext uri="{9D8B030D-6E8A-4147-A177-3AD203B41FA5}">
                          <a16:colId xmlns:a16="http://schemas.microsoft.com/office/drawing/2014/main" val="2608283987"/>
                        </a:ext>
                      </a:extLst>
                    </a:gridCol>
                    <a:gridCol w="2735060">
                      <a:extLst>
                        <a:ext uri="{9D8B030D-6E8A-4147-A177-3AD203B41FA5}">
                          <a16:colId xmlns:a16="http://schemas.microsoft.com/office/drawing/2014/main" val="1121899316"/>
                        </a:ext>
                      </a:extLst>
                    </a:gridCol>
                  </a:tblGrid>
                  <a:tr h="326327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0000"/>
                            </a:lnSpc>
                          </a:pPr>
                          <a:r>
                            <a:rPr lang="en-US" sz="1200" i="0" dirty="0">
                              <a:latin typeface="+mn-lt"/>
                            </a:rPr>
                            <a:t>Parameter</a:t>
                          </a:r>
                          <a:endParaRPr lang="id-ID" sz="1200" i="0" dirty="0">
                            <a:latin typeface="+mn-lt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 i="0" err="1">
                              <a:effectLst/>
                              <a:latin typeface="+mn-lt"/>
                            </a:rPr>
                            <a:t>Perhitungan</a:t>
                          </a:r>
                          <a:endParaRPr lang="id-ID" sz="1200" i="0">
                            <a:effectLst/>
                            <a:latin typeface="+mn-lt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741678386"/>
                      </a:ext>
                    </a:extLst>
                  </a:tr>
                  <a:tr h="326327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 i="0" err="1">
                              <a:effectLst/>
                              <a:latin typeface="+mn-lt"/>
                            </a:rPr>
                            <a:t>Temperatur</a:t>
                          </a:r>
                          <a:r>
                            <a:rPr lang="en-US" sz="1200" i="0">
                              <a:effectLst/>
                              <a:latin typeface="+mn-lt"/>
                            </a:rPr>
                            <a:t> </a:t>
                          </a:r>
                          <a:r>
                            <a:rPr lang="en-US" sz="1200" i="0" err="1">
                              <a:effectLst/>
                              <a:latin typeface="+mn-lt"/>
                            </a:rPr>
                            <a:t>reaktor</a:t>
                          </a:r>
                          <a:endParaRPr lang="id-ID" sz="1200" i="0">
                            <a:effectLst/>
                            <a:latin typeface="+mn-lt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 i="0">
                              <a:effectLst/>
                              <a:latin typeface="+mn-lt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(</a:t>
                          </a:r>
                          <a:r>
                            <a:rPr lang="en-US" sz="1200" i="0" err="1">
                              <a:effectLst/>
                              <a:latin typeface="+mn-lt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berdasarkan</a:t>
                          </a:r>
                          <a:r>
                            <a:rPr lang="en-US" sz="1200" i="0">
                              <a:effectLst/>
                              <a:latin typeface="+mn-lt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 </a:t>
                          </a:r>
                          <a:r>
                            <a:rPr lang="en-US" sz="1200" i="0" err="1">
                              <a:effectLst/>
                              <a:latin typeface="+mn-lt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neraca</a:t>
                          </a:r>
                          <a:r>
                            <a:rPr lang="en-US" sz="1200" i="0">
                              <a:effectLst/>
                              <a:latin typeface="+mn-lt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 </a:t>
                          </a:r>
                          <a:r>
                            <a:rPr lang="en-US" sz="1200" i="0" err="1">
                              <a:effectLst/>
                              <a:latin typeface="+mn-lt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energi</a:t>
                          </a:r>
                          <a:r>
                            <a:rPr lang="en-US" sz="1200" i="0">
                              <a:effectLst/>
                              <a:latin typeface="+mn-lt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)</a:t>
                          </a:r>
                          <a:endParaRPr lang="id-ID" sz="1200" i="0">
                            <a:effectLst/>
                            <a:latin typeface="+mn-lt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4177038577"/>
                      </a:ext>
                    </a:extLst>
                  </a:tr>
                  <a:tr h="326327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 i="0" err="1">
                              <a:effectLst/>
                              <a:latin typeface="+mn-lt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Konversi</a:t>
                          </a:r>
                          <a:r>
                            <a:rPr lang="en-US" sz="1200" i="0">
                              <a:effectLst/>
                              <a:latin typeface="+mn-lt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 LA</a:t>
                          </a:r>
                          <a:endParaRPr lang="id-ID" sz="1200" i="0">
                            <a:effectLst/>
                            <a:latin typeface="+mn-lt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id-ID" sz="1200" i="1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id-ID" sz="1200" i="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id-ID" sz="1200" i="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LA</m:t>
                                    </m:r>
                                  </m:sub>
                                </m:sSub>
                                <m:r>
                                  <a:rPr lang="id-ID" sz="1200" i="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id-ID" sz="1200" i="1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id-ID" sz="1200" i="1">
                                            <a:effectLst/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id-ID" sz="1200" i="0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C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id-ID" sz="1200" i="0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LA</m:t>
                                        </m:r>
                                        <m:r>
                                          <a:rPr lang="id-ID" sz="1200" i="0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 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id-ID" sz="1200" i="0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umpan</m:t>
                                        </m:r>
                                      </m:sub>
                                    </m:sSub>
                                    <m:r>
                                      <a:rPr lang="id-ID" sz="1200" i="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id-ID" sz="1200" i="1">
                                            <a:effectLst/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id-ID" sz="1200" i="0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C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id-ID" sz="1200" i="0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LA</m:t>
                                        </m:r>
                                        <m:r>
                                          <a:rPr lang="id-ID" sz="1200" i="0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 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id-ID" sz="1200" i="0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produk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id-ID" sz="1200" i="1">
                                            <a:effectLst/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id-ID" sz="1200" i="0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C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id-ID" sz="1200" i="0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LA</m:t>
                                        </m:r>
                                        <m:r>
                                          <a:rPr lang="id-ID" sz="1200" i="0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 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id-ID" sz="1200" i="0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umpan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id-ID" sz="1200" i="0">
                                    <a:effectLst/>
                                    <a:latin typeface="Cambria Math" panose="02040503050406030204" pitchFamily="18" charset="0"/>
                                    <a:ea typeface="Yu Mincho" panose="02020400000000000000" pitchFamily="18" charset="-128"/>
                                    <a:cs typeface="Times New Roman" panose="02020603050405020304" pitchFamily="18" charset="0"/>
                                  </a:rPr>
                                  <m:t>×100%</m:t>
                                </m:r>
                              </m:oMath>
                            </m:oMathPara>
                          </a14:m>
                          <a:endParaRPr lang="id-ID" sz="1200" i="0" dirty="0">
                            <a:effectLst/>
                            <a:latin typeface="+mn-lt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4145731119"/>
                      </a:ext>
                    </a:extLst>
                  </a:tr>
                  <a:tr h="326327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 i="0" err="1">
                              <a:effectLst/>
                              <a:latin typeface="+mn-lt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Selektivitas</a:t>
                          </a:r>
                          <a:r>
                            <a:rPr lang="en-US" sz="1200" i="0">
                              <a:effectLst/>
                              <a:latin typeface="+mn-lt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 HDO</a:t>
                          </a:r>
                          <a:endParaRPr lang="id-ID" sz="1200" i="0">
                            <a:effectLst/>
                            <a:latin typeface="+mn-lt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 i="0" dirty="0">
                              <a:effectLst/>
                              <a:latin typeface="+mn-lt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id-ID" sz="1200" i="1" smtClean="0">
                                      <a:effectLst/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id-ID" sz="1200" i="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S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id-ID" sz="1200" i="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HDO</m:t>
                                  </m:r>
                                </m:sub>
                              </m:sSub>
                              <m:r>
                                <a:rPr lang="id-ID" sz="1200" i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id-ID" sz="1200" i="1">
                                      <a:effectLst/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id-ID" sz="1200" i="1">
                                          <a:effectLst/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id-ID" sz="1200" i="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C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id-ID" sz="1200" i="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DD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id-ID" sz="1200" i="1">
                                          <a:effectLst/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id-ID" sz="1200" i="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C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id-ID" sz="1200" i="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LA</m:t>
                                      </m:r>
                                      <m:r>
                                        <a:rPr lang="id-ID" sz="1200" i="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 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id-ID" sz="1200" i="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umpan</m:t>
                                      </m:r>
                                    </m:sub>
                                  </m:sSub>
                                  <m:r>
                                    <a:rPr lang="id-ID" sz="1200" i="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id-ID" sz="1200" i="1">
                                          <a:effectLst/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id-ID" sz="1200" i="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C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id-ID" sz="1200" i="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LA</m:t>
                                      </m:r>
                                      <m:r>
                                        <a:rPr lang="id-ID" sz="1200" i="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 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id-ID" sz="1200" i="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produk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id-ID" sz="1200" i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×100%</m:t>
                              </m:r>
                            </m:oMath>
                          </a14:m>
                          <a:endParaRPr lang="id-ID" sz="1200" i="0" dirty="0">
                            <a:effectLst/>
                            <a:latin typeface="+mn-lt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304115262"/>
                      </a:ext>
                    </a:extLst>
                  </a:tr>
                  <a:tr h="326327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 i="0" dirty="0" err="1">
                              <a:effectLst/>
                              <a:latin typeface="+mn-lt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Perolehan</a:t>
                          </a:r>
                          <a:endParaRPr lang="id-ID" sz="1200" i="0" dirty="0">
                            <a:effectLst/>
                            <a:latin typeface="+mn-lt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1200" b="0" i="0" smtClean="0"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Perolehan</m:t>
                                </m:r>
                                <m:r>
                                  <a:rPr lang="id-ID" sz="1200" i="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sz="1200" b="0" i="1" smtClean="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200" b="0" i="0" smtClean="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1200" b="0" i="0" smtClean="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LA</m:t>
                                    </m:r>
                                  </m:sub>
                                </m:sSub>
                                <m:r>
                                  <a:rPr lang="en-US" sz="1200" b="0" i="0" smtClean="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×</m:t>
                                </m:r>
                                <m:sSub>
                                  <m:sSubPr>
                                    <m:ctrlPr>
                                      <a:rPr lang="en-US" sz="1200" b="0" i="1" smtClean="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200" b="0" i="0" smtClean="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S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1200" b="0" i="0" smtClean="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HDO</m:t>
                                    </m:r>
                                  </m:sub>
                                </m:sSub>
                                <m:r>
                                  <a:rPr lang="id-ID" sz="1200" i="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×100%</m:t>
                                </m:r>
                              </m:oMath>
                            </m:oMathPara>
                          </a14:m>
                          <a:endParaRPr lang="id-ID" sz="1200" i="0" dirty="0">
                            <a:effectLst/>
                            <a:latin typeface="+mn-lt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59376043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3" name="Table 22">
                <a:extLst>
                  <a:ext uri="{FF2B5EF4-FFF2-40B4-BE49-F238E27FC236}">
                    <a16:creationId xmlns:a16="http://schemas.microsoft.com/office/drawing/2014/main" id="{EA9B92AA-1A0E-9D1F-2AC8-775526643BD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54914237"/>
                  </p:ext>
                </p:extLst>
              </p:nvPr>
            </p:nvGraphicFramePr>
            <p:xfrm>
              <a:off x="7954780" y="3811808"/>
              <a:ext cx="3771880" cy="1889507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036820">
                      <a:extLst>
                        <a:ext uri="{9D8B030D-6E8A-4147-A177-3AD203B41FA5}">
                          <a16:colId xmlns:a16="http://schemas.microsoft.com/office/drawing/2014/main" val="2608283987"/>
                        </a:ext>
                      </a:extLst>
                    </a:gridCol>
                    <a:gridCol w="2735060">
                      <a:extLst>
                        <a:ext uri="{9D8B030D-6E8A-4147-A177-3AD203B41FA5}">
                          <a16:colId xmlns:a16="http://schemas.microsoft.com/office/drawing/2014/main" val="1121899316"/>
                        </a:ext>
                      </a:extLst>
                    </a:gridCol>
                  </a:tblGrid>
                  <a:tr h="326327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0000"/>
                            </a:lnSpc>
                          </a:pPr>
                          <a:r>
                            <a:rPr lang="en-US" sz="1200" i="0" dirty="0">
                              <a:latin typeface="+mn-lt"/>
                            </a:rPr>
                            <a:t>Parameter</a:t>
                          </a:r>
                          <a:endParaRPr lang="id-ID" sz="1200" i="0" dirty="0">
                            <a:latin typeface="+mn-lt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 i="0" err="1">
                              <a:effectLst/>
                              <a:latin typeface="+mn-lt"/>
                            </a:rPr>
                            <a:t>Perhitungan</a:t>
                          </a:r>
                          <a:endParaRPr lang="id-ID" sz="1200" i="0">
                            <a:effectLst/>
                            <a:latin typeface="+mn-lt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74167838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 i="0" err="1">
                              <a:effectLst/>
                              <a:latin typeface="+mn-lt"/>
                            </a:rPr>
                            <a:t>Temperatur</a:t>
                          </a:r>
                          <a:r>
                            <a:rPr lang="en-US" sz="1200" i="0">
                              <a:effectLst/>
                              <a:latin typeface="+mn-lt"/>
                            </a:rPr>
                            <a:t> </a:t>
                          </a:r>
                          <a:r>
                            <a:rPr lang="en-US" sz="1200" i="0" err="1">
                              <a:effectLst/>
                              <a:latin typeface="+mn-lt"/>
                            </a:rPr>
                            <a:t>reaktor</a:t>
                          </a:r>
                          <a:endParaRPr lang="id-ID" sz="1200" i="0">
                            <a:effectLst/>
                            <a:latin typeface="+mn-lt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 i="0">
                              <a:effectLst/>
                              <a:latin typeface="+mn-lt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(</a:t>
                          </a:r>
                          <a:r>
                            <a:rPr lang="en-US" sz="1200" i="0" err="1">
                              <a:effectLst/>
                              <a:latin typeface="+mn-lt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berdasarkan</a:t>
                          </a:r>
                          <a:r>
                            <a:rPr lang="en-US" sz="1200" i="0">
                              <a:effectLst/>
                              <a:latin typeface="+mn-lt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 </a:t>
                          </a:r>
                          <a:r>
                            <a:rPr lang="en-US" sz="1200" i="0" err="1">
                              <a:effectLst/>
                              <a:latin typeface="+mn-lt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neraca</a:t>
                          </a:r>
                          <a:r>
                            <a:rPr lang="en-US" sz="1200" i="0">
                              <a:effectLst/>
                              <a:latin typeface="+mn-lt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 </a:t>
                          </a:r>
                          <a:r>
                            <a:rPr lang="en-US" sz="1200" i="0" err="1">
                              <a:effectLst/>
                              <a:latin typeface="+mn-lt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energi</a:t>
                          </a:r>
                          <a:r>
                            <a:rPr lang="en-US" sz="1200" i="0">
                              <a:effectLst/>
                              <a:latin typeface="+mn-lt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)</a:t>
                          </a:r>
                          <a:endParaRPr lang="id-ID" sz="1200" i="0">
                            <a:effectLst/>
                            <a:latin typeface="+mn-lt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4177038577"/>
                      </a:ext>
                    </a:extLst>
                  </a:tr>
                  <a:tr h="505333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 i="0" err="1">
                              <a:effectLst/>
                              <a:latin typeface="+mn-lt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Konversi</a:t>
                          </a:r>
                          <a:r>
                            <a:rPr lang="en-US" sz="1200" i="0">
                              <a:effectLst/>
                              <a:latin typeface="+mn-lt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 LA</a:t>
                          </a:r>
                          <a:endParaRPr lang="id-ID" sz="1200" i="0">
                            <a:effectLst/>
                            <a:latin typeface="+mn-lt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id-ID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38000" t="-138554" r="-889" b="-13975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45731119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 i="0" err="1">
                              <a:effectLst/>
                              <a:latin typeface="+mn-lt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Selektivitas</a:t>
                          </a:r>
                          <a:r>
                            <a:rPr lang="en-US" sz="1200" i="0">
                              <a:effectLst/>
                              <a:latin typeface="+mn-lt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 HDO</a:t>
                          </a:r>
                          <a:endParaRPr lang="id-ID" sz="1200" i="0">
                            <a:effectLst/>
                            <a:latin typeface="+mn-lt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id-ID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38000" t="-330000" r="-889" b="-9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04115262"/>
                      </a:ext>
                    </a:extLst>
                  </a:tr>
                  <a:tr h="326327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 i="0" dirty="0" err="1">
                              <a:effectLst/>
                              <a:latin typeface="+mn-lt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Perolehan</a:t>
                          </a:r>
                          <a:endParaRPr lang="id-ID" sz="1200" i="0" dirty="0">
                            <a:effectLst/>
                            <a:latin typeface="+mn-lt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id-ID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38000" t="-477778" r="-889" b="-370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9376043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4" name="Rectangle 23">
            <a:extLst>
              <a:ext uri="{FF2B5EF4-FFF2-40B4-BE49-F238E27FC236}">
                <a16:creationId xmlns:a16="http://schemas.microsoft.com/office/drawing/2014/main" id="{1181C04C-500D-A84E-7070-13B9F7FEC94E}"/>
              </a:ext>
            </a:extLst>
          </p:cNvPr>
          <p:cNvSpPr/>
          <p:nvPr/>
        </p:nvSpPr>
        <p:spPr>
          <a:xfrm>
            <a:off x="4734561" y="1308100"/>
            <a:ext cx="2659302" cy="1158239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ECF5FFDB-F612-868B-ED2E-0B5C0AF68CAA}"/>
              </a:ext>
            </a:extLst>
          </p:cNvPr>
          <p:cNvCxnSpPr>
            <a:cxnSpLocks/>
            <a:stCxn id="24" idx="3"/>
            <a:endCxn id="16" idx="0"/>
          </p:cNvCxnSpPr>
          <p:nvPr/>
        </p:nvCxnSpPr>
        <p:spPr>
          <a:xfrm>
            <a:off x="7393863" y="1887220"/>
            <a:ext cx="2446857" cy="1080969"/>
          </a:xfrm>
          <a:prstGeom prst="straightConnector1">
            <a:avLst/>
          </a:prstGeom>
          <a:ln w="19050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C7B735C7-7E51-D9FC-C356-11873928ACE8}"/>
              </a:ext>
            </a:extLst>
          </p:cNvPr>
          <p:cNvSpPr/>
          <p:nvPr/>
        </p:nvSpPr>
        <p:spPr>
          <a:xfrm>
            <a:off x="4229602" y="6149499"/>
            <a:ext cx="7497058" cy="43647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D" sz="1100" dirty="0">
                <a:solidFill>
                  <a:schemeClr val="tx1"/>
                </a:solidFill>
                <a:cs typeface="Times New Roman" panose="02020603050405020304" pitchFamily="18" charset="0"/>
              </a:rPr>
              <a:t>[1] </a:t>
            </a:r>
            <a:r>
              <a:rPr lang="en-ID" sz="1100" dirty="0" err="1">
                <a:solidFill>
                  <a:schemeClr val="tx1"/>
                </a:solidFill>
                <a:cs typeface="Times New Roman" panose="02020603050405020304" pitchFamily="18" charset="0"/>
              </a:rPr>
              <a:t>Brandao,dkk</a:t>
            </a:r>
            <a:r>
              <a:rPr lang="en-ID" sz="1100" dirty="0">
                <a:solidFill>
                  <a:schemeClr val="tx1"/>
                </a:solidFill>
                <a:cs typeface="Times New Roman" panose="02020603050405020304" pitchFamily="18" charset="0"/>
              </a:rPr>
              <a:t>. (2020) : </a:t>
            </a:r>
            <a:r>
              <a:rPr lang="en-ID" sz="1100" i="1" dirty="0">
                <a:solidFill>
                  <a:schemeClr val="tx1"/>
                </a:solidFill>
                <a:cs typeface="Times New Roman" panose="02020603050405020304" pitchFamily="18" charset="0"/>
              </a:rPr>
              <a:t>Biomass Conversion and Biorefinery, </a:t>
            </a:r>
            <a:r>
              <a:rPr lang="en-ID" sz="1100" b="1" dirty="0">
                <a:solidFill>
                  <a:schemeClr val="tx1"/>
                </a:solidFill>
                <a:cs typeface="Times New Roman" panose="02020603050405020304" pitchFamily="18" charset="0"/>
              </a:rPr>
              <a:t>11</a:t>
            </a:r>
            <a:r>
              <a:rPr lang="en-ID" sz="1100" dirty="0">
                <a:solidFill>
                  <a:schemeClr val="tx1"/>
                </a:solidFill>
                <a:cs typeface="Times New Roman" panose="02020603050405020304" pitchFamily="18" charset="0"/>
              </a:rPr>
              <a:t>, 837-847</a:t>
            </a:r>
          </a:p>
          <a:p>
            <a:r>
              <a:rPr lang="en-ID" sz="1100" dirty="0">
                <a:solidFill>
                  <a:schemeClr val="tx1"/>
                </a:solidFill>
                <a:cs typeface="Times New Roman" panose="02020603050405020304" pitchFamily="18" charset="0"/>
              </a:rPr>
              <a:t>[2] Yang dan Carreon (2017) : </a:t>
            </a:r>
            <a:r>
              <a:rPr lang="en-ID" sz="1100" i="1" dirty="0">
                <a:solidFill>
                  <a:schemeClr val="tx1"/>
                </a:solidFill>
                <a:cs typeface="Times New Roman" panose="02020603050405020304" pitchFamily="18" charset="0"/>
              </a:rPr>
              <a:t>ACS Applied Material and Interfaces</a:t>
            </a:r>
            <a:r>
              <a:rPr lang="en-ID" sz="1100" dirty="0">
                <a:solidFill>
                  <a:schemeClr val="tx1"/>
                </a:solidFill>
                <a:cs typeface="Times New Roman" panose="02020603050405020304" pitchFamily="18" charset="0"/>
              </a:rPr>
              <a:t>, </a:t>
            </a:r>
            <a:r>
              <a:rPr lang="en-ID" sz="1100" b="1" dirty="0">
                <a:solidFill>
                  <a:schemeClr val="tx1"/>
                </a:solidFill>
                <a:cs typeface="Times New Roman" panose="02020603050405020304" pitchFamily="18" charset="0"/>
              </a:rPr>
              <a:t>9</a:t>
            </a:r>
            <a:r>
              <a:rPr lang="en-ID" sz="1100" dirty="0">
                <a:solidFill>
                  <a:schemeClr val="tx1"/>
                </a:solidFill>
                <a:cs typeface="Times New Roman" panose="02020603050405020304" pitchFamily="18" charset="0"/>
              </a:rPr>
              <a:t>, 31993-32000</a:t>
            </a:r>
            <a:endParaRPr lang="en-US" sz="1100" dirty="0"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E49CBF8-731E-EE5B-712A-32AB52B10C11}"/>
              </a:ext>
            </a:extLst>
          </p:cNvPr>
          <p:cNvSpPr txBox="1"/>
          <p:nvPr/>
        </p:nvSpPr>
        <p:spPr>
          <a:xfrm>
            <a:off x="7909560" y="3438779"/>
            <a:ext cx="276525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8038" marR="0" lvl="0" indent="-80803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Tabel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 3.6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	Daftar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/>
                <a:cs typeface="Arial" pitchFamily="34" charset="0"/>
              </a:rPr>
              <a:t>v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ariabel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terikat</a:t>
            </a:r>
            <a:endParaRPr kumimoji="0" lang="id-ID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187281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50142"/>
            <a:ext cx="11573197" cy="724247"/>
          </a:xfrm>
        </p:spPr>
        <p:txBody>
          <a:bodyPr/>
          <a:lstStyle/>
          <a:p>
            <a:r>
              <a:rPr lang="en-US" dirty="0"/>
              <a:t>Model </a:t>
            </a:r>
            <a:r>
              <a:rPr lang="en-US" dirty="0" err="1"/>
              <a:t>Reaktor</a:t>
            </a:r>
            <a:r>
              <a:rPr lang="en-US" dirty="0"/>
              <a:t> (3)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F0D4020-D585-76E4-ED3C-52114A1A47DC}"/>
              </a:ext>
            </a:extLst>
          </p:cNvPr>
          <p:cNvSpPr txBox="1"/>
          <p:nvPr/>
        </p:nvSpPr>
        <p:spPr>
          <a:xfrm>
            <a:off x="1534960" y="3059668"/>
            <a:ext cx="3147696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b="1" err="1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Neraca</a:t>
            </a:r>
            <a:r>
              <a:rPr lang="en-US" altLang="ko-KR" b="1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 Massa </a:t>
            </a:r>
            <a:r>
              <a:rPr lang="en-US" altLang="ko-KR" b="1" err="1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Reaktor</a:t>
            </a:r>
            <a:endParaRPr lang="ko-KR" altLang="en-US" b="1">
              <a:solidFill>
                <a:schemeClr val="tx1">
                  <a:lumMod val="75000"/>
                  <a:lumOff val="25000"/>
                </a:schemeClr>
              </a:solidFill>
              <a:cs typeface="Calibri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9CF78C7-07A5-CBA2-4483-312E4926F43C}"/>
              </a:ext>
            </a:extLst>
          </p:cNvPr>
          <p:cNvSpPr txBox="1"/>
          <p:nvPr/>
        </p:nvSpPr>
        <p:spPr>
          <a:xfrm>
            <a:off x="7557918" y="3059668"/>
            <a:ext cx="3092120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b="1" err="1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Neraca</a:t>
            </a:r>
            <a:r>
              <a:rPr lang="en-US" altLang="ko-KR" b="1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 </a:t>
            </a:r>
            <a:r>
              <a:rPr lang="en-US" altLang="ko-KR" b="1" err="1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Energi</a:t>
            </a:r>
            <a:r>
              <a:rPr lang="en-US" altLang="ko-KR" b="1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 </a:t>
            </a:r>
            <a:r>
              <a:rPr lang="en-US" altLang="ko-KR" b="1" err="1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Reaktor</a:t>
            </a:r>
            <a:endParaRPr lang="ko-KR" altLang="en-US" b="1">
              <a:solidFill>
                <a:schemeClr val="tx1">
                  <a:lumMod val="75000"/>
                  <a:lumOff val="25000"/>
                </a:schemeClr>
              </a:solidFill>
              <a:cs typeface="Calibri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C5C1536E-5C1A-B99C-3D3F-7C858FE8A8F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22029195"/>
                  </p:ext>
                </p:extLst>
              </p:nvPr>
            </p:nvGraphicFramePr>
            <p:xfrm>
              <a:off x="1534960" y="3528380"/>
              <a:ext cx="3225800" cy="3040380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2425553">
                      <a:extLst>
                        <a:ext uri="{9D8B030D-6E8A-4147-A177-3AD203B41FA5}">
                          <a16:colId xmlns:a16="http://schemas.microsoft.com/office/drawing/2014/main" val="2524648013"/>
                        </a:ext>
                      </a:extLst>
                    </a:gridCol>
                    <a:gridCol w="800247">
                      <a:extLst>
                        <a:ext uri="{9D8B030D-6E8A-4147-A177-3AD203B41FA5}">
                          <a16:colId xmlns:a16="http://schemas.microsoft.com/office/drawing/2014/main" val="2842549212"/>
                        </a:ext>
                      </a:extLst>
                    </a:gridCol>
                  </a:tblGrid>
                  <a:tr h="29742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id-ID" sz="14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u</m:t>
                                </m:r>
                                <m:f>
                                  <m:fPr>
                                    <m:ctrlPr>
                                      <a:rPr lang="id-ID" sz="14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sty m:val="p"/>
                                      </m:rPr>
                                      <a:rPr lang="id-ID" sz="14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d</m:t>
                                    </m:r>
                                    <m:sSub>
                                      <m:sSubPr>
                                        <m:ctrlPr>
                                          <a:rPr lang="id-ID" sz="14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id-ID" sz="14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C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id-ID" sz="14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LA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m:rPr>
                                        <m:sty m:val="p"/>
                                      </m:rPr>
                                      <a:rPr lang="id-ID" sz="14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dz</m:t>
                                    </m:r>
                                  </m:den>
                                </m:f>
                                <m:r>
                                  <a:rPr lang="id-ID" sz="14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=−</m:t>
                                </m:r>
                                <m:d>
                                  <m:dPr>
                                    <m:ctrlPr>
                                      <a:rPr lang="id-ID" sz="14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id-ID" sz="14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id-ID" sz="14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k</m:t>
                                        </m:r>
                                      </m:e>
                                      <m:sub>
                                        <m:r>
                                          <a:rPr lang="id-ID" sz="14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id-ID" sz="14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id-ID" sz="14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id-ID" sz="14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k</m:t>
                                        </m:r>
                                      </m:e>
                                      <m:sub>
                                        <m:r>
                                          <a:rPr lang="id-ID" sz="14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d>
                                <m:sSub>
                                  <m:sSubPr>
                                    <m:ctrlPr>
                                      <a:rPr lang="id-ID" sz="14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id-ID" sz="14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id-ID" sz="14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LA</m:t>
                                    </m:r>
                                  </m:sub>
                                </m:sSub>
                                <m:r>
                                  <a:rPr lang="id-ID" sz="14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</m:oMath>
                            </m:oMathPara>
                          </a14:m>
                          <a:endParaRPr lang="id-ID" sz="140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400" b="0">
                              <a:solidFill>
                                <a:schemeClr val="tx1"/>
                              </a:solidFill>
                              <a:effectLst/>
                            </a:rPr>
                            <a:t>(</a:t>
                          </a:r>
                          <a:r>
                            <a:rPr lang="en-US" sz="1400" b="0">
                              <a:solidFill>
                                <a:schemeClr val="tx1"/>
                              </a:solidFill>
                              <a:effectLst/>
                            </a:rPr>
                            <a:t>3.1</a:t>
                          </a:r>
                          <a:r>
                            <a:rPr lang="id-ID" sz="1400" b="0">
                              <a:solidFill>
                                <a:schemeClr val="tx1"/>
                              </a:solidFill>
                              <a:effectLst/>
                            </a:rPr>
                            <a:t>)</a:t>
                          </a:r>
                          <a:endParaRPr lang="id-ID" sz="1400" b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25112259"/>
                      </a:ext>
                    </a:extLst>
                  </a:tr>
                  <a:tr h="29742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id-ID" sz="14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u</m:t>
                                </m:r>
                                <m:f>
                                  <m:fPr>
                                    <m:ctrlPr>
                                      <a:rPr lang="id-ID" sz="14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sty m:val="p"/>
                                      </m:rPr>
                                      <a:rPr lang="id-ID" sz="14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d</m:t>
                                    </m:r>
                                    <m:sSub>
                                      <m:sSubPr>
                                        <m:ctrlPr>
                                          <a:rPr lang="id-ID" sz="14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id-ID" sz="14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C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id-ID" sz="14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DD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m:rPr>
                                        <m:sty m:val="p"/>
                                      </m:rPr>
                                      <a:rPr lang="id-ID" sz="14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dz</m:t>
                                    </m:r>
                                  </m:den>
                                </m:f>
                                <m:r>
                                  <a:rPr lang="id-ID" sz="14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id-ID" sz="14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id-ID" sz="14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k</m:t>
                                    </m:r>
                                  </m:e>
                                  <m:sub>
                                    <m:r>
                                      <a:rPr lang="id-ID" sz="14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id-ID" sz="14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id-ID" sz="14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id-ID" sz="14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LA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id-ID" sz="140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400">
                              <a:solidFill>
                                <a:schemeClr val="tx1"/>
                              </a:solidFill>
                              <a:effectLst/>
                            </a:rPr>
                            <a:t>(</a:t>
                          </a:r>
                          <a:r>
                            <a:rPr lang="en-US" sz="1400">
                              <a:solidFill>
                                <a:schemeClr val="tx1"/>
                              </a:solidFill>
                              <a:effectLst/>
                            </a:rPr>
                            <a:t>3.2</a:t>
                          </a:r>
                          <a:r>
                            <a:rPr lang="id-ID" sz="1400">
                              <a:solidFill>
                                <a:schemeClr val="tx1"/>
                              </a:solidFill>
                              <a:effectLst/>
                            </a:rPr>
                            <a:t>)</a:t>
                          </a:r>
                          <a:endParaRPr lang="id-ID" sz="140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40517351"/>
                      </a:ext>
                    </a:extLst>
                  </a:tr>
                  <a:tr h="29742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id-ID" sz="14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u</m:t>
                                </m:r>
                                <m:f>
                                  <m:fPr>
                                    <m:ctrlPr>
                                      <a:rPr lang="id-ID" sz="14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sty m:val="p"/>
                                      </m:rPr>
                                      <a:rPr lang="id-ID" sz="14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d</m:t>
                                    </m:r>
                                    <m:sSub>
                                      <m:sSubPr>
                                        <m:ctrlPr>
                                          <a:rPr lang="id-ID" sz="14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id-ID" sz="14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C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id-ID" sz="14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UD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m:rPr>
                                        <m:sty m:val="p"/>
                                      </m:rPr>
                                      <a:rPr lang="id-ID" sz="14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dz</m:t>
                                    </m:r>
                                  </m:den>
                                </m:f>
                                <m:r>
                                  <a:rPr lang="id-ID" sz="14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id-ID" sz="14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id-ID" sz="14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k</m:t>
                                    </m:r>
                                  </m:e>
                                  <m:sub>
                                    <m:r>
                                      <a:rPr lang="id-ID" sz="14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id-ID" sz="14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id-ID" sz="14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id-ID" sz="14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LA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id-ID" sz="140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400">
                              <a:solidFill>
                                <a:schemeClr val="tx1"/>
                              </a:solidFill>
                              <a:effectLst/>
                            </a:rPr>
                            <a:t>(</a:t>
                          </a:r>
                          <a:r>
                            <a:rPr lang="en-US" sz="1400">
                              <a:solidFill>
                                <a:schemeClr val="tx1"/>
                              </a:solidFill>
                              <a:effectLst/>
                            </a:rPr>
                            <a:t>3.3</a:t>
                          </a:r>
                          <a:r>
                            <a:rPr lang="id-ID" sz="1400">
                              <a:solidFill>
                                <a:schemeClr val="tx1"/>
                              </a:solidFill>
                              <a:effectLst/>
                            </a:rPr>
                            <a:t>)</a:t>
                          </a:r>
                          <a:endParaRPr lang="id-ID" sz="140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84720434"/>
                      </a:ext>
                    </a:extLst>
                  </a:tr>
                  <a:tr h="29742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id-ID" sz="14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u</m:t>
                                </m:r>
                                <m:f>
                                  <m:fPr>
                                    <m:ctrlPr>
                                      <a:rPr lang="id-ID" sz="14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sty m:val="p"/>
                                      </m:rPr>
                                      <a:rPr lang="id-ID" sz="14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d</m:t>
                                    </m:r>
                                    <m:sSub>
                                      <m:sSubPr>
                                        <m:ctrlPr>
                                          <a:rPr lang="id-ID" sz="14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id-ID" sz="14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C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id-ID" sz="14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  <m:r>
                                          <a:rPr lang="id-ID" sz="14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m:rPr>
                                        <m:sty m:val="p"/>
                                      </m:rPr>
                                      <a:rPr lang="id-ID" sz="14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dz</m:t>
                                    </m:r>
                                  </m:den>
                                </m:f>
                                <m:r>
                                  <a:rPr lang="id-ID" sz="14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=−</m:t>
                                </m:r>
                                <m:d>
                                  <m:dPr>
                                    <m:ctrlPr>
                                      <a:rPr lang="id-ID" sz="14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id-ID" sz="14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id-ID" sz="14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id-ID" sz="14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k</m:t>
                                        </m:r>
                                      </m:e>
                                      <m:sub>
                                        <m:r>
                                          <a:rPr lang="id-ID" sz="14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  <m:sSub>
                                  <m:sSubPr>
                                    <m:ctrlPr>
                                      <a:rPr lang="id-ID" sz="14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id-ID" sz="14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id-ID" sz="14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LA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id-ID" sz="140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400">
                              <a:solidFill>
                                <a:schemeClr val="tx1"/>
                              </a:solidFill>
                              <a:effectLst/>
                            </a:rPr>
                            <a:t>(</a:t>
                          </a:r>
                          <a:r>
                            <a:rPr lang="en-US" sz="1400">
                              <a:solidFill>
                                <a:schemeClr val="tx1"/>
                              </a:solidFill>
                              <a:effectLst/>
                            </a:rPr>
                            <a:t>3.4</a:t>
                          </a:r>
                          <a:r>
                            <a:rPr lang="id-ID" sz="1400">
                              <a:solidFill>
                                <a:schemeClr val="tx1"/>
                              </a:solidFill>
                              <a:effectLst/>
                            </a:rPr>
                            <a:t>)</a:t>
                          </a:r>
                          <a:endParaRPr lang="id-ID" sz="140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339491484"/>
                      </a:ext>
                    </a:extLst>
                  </a:tr>
                  <a:tr h="29742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id-ID" sz="14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u</m:t>
                                </m:r>
                                <m:f>
                                  <m:fPr>
                                    <m:ctrlPr>
                                      <a:rPr lang="id-ID" sz="14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sty m:val="p"/>
                                      </m:rPr>
                                      <a:rPr lang="id-ID" sz="14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d</m:t>
                                    </m:r>
                                    <m:sSub>
                                      <m:sSubPr>
                                        <m:ctrlPr>
                                          <a:rPr lang="id-ID" sz="14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id-ID" sz="14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C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id-ID" sz="14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  <m:r>
                                          <a:rPr lang="id-ID" sz="14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id-ID" sz="14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O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m:rPr>
                                        <m:sty m:val="p"/>
                                      </m:rPr>
                                      <a:rPr lang="id-ID" sz="14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dz</m:t>
                                    </m:r>
                                  </m:den>
                                </m:f>
                                <m:r>
                                  <a:rPr lang="id-ID" sz="14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=2</m:t>
                                </m:r>
                                <m:sSub>
                                  <m:sSubPr>
                                    <m:ctrlPr>
                                      <a:rPr lang="id-ID" sz="14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id-ID" sz="14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k</m:t>
                                    </m:r>
                                  </m:e>
                                  <m:sub>
                                    <m:r>
                                      <a:rPr lang="id-ID" sz="14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id-ID" sz="14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id-ID" sz="14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id-ID" sz="14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LA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id-ID" sz="140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400">
                              <a:solidFill>
                                <a:schemeClr val="tx1"/>
                              </a:solidFill>
                              <a:effectLst/>
                            </a:rPr>
                            <a:t>(</a:t>
                          </a:r>
                          <a:r>
                            <a:rPr lang="en-US" sz="1400">
                              <a:solidFill>
                                <a:schemeClr val="tx1"/>
                              </a:solidFill>
                              <a:effectLst/>
                            </a:rPr>
                            <a:t>3.5</a:t>
                          </a:r>
                          <a:r>
                            <a:rPr lang="id-ID" sz="1400">
                              <a:solidFill>
                                <a:schemeClr val="tx1"/>
                              </a:solidFill>
                              <a:effectLst/>
                            </a:rPr>
                            <a:t>)</a:t>
                          </a:r>
                          <a:endParaRPr lang="id-ID" sz="140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52211826"/>
                      </a:ext>
                    </a:extLst>
                  </a:tr>
                  <a:tr h="29742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id-ID" sz="14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u</m:t>
                                </m:r>
                                <m:f>
                                  <m:fPr>
                                    <m:ctrlPr>
                                      <a:rPr lang="id-ID" sz="14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sty m:val="p"/>
                                      </m:rPr>
                                      <a:rPr lang="id-ID" sz="14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d</m:t>
                                    </m:r>
                                    <m:sSub>
                                      <m:sSubPr>
                                        <m:ctrlPr>
                                          <a:rPr lang="id-ID" sz="14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id-ID" sz="14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C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id-ID" sz="14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CO</m:t>
                                        </m:r>
                                        <m:r>
                                          <a:rPr lang="id-ID" sz="14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m:rPr>
                                        <m:sty m:val="p"/>
                                      </m:rPr>
                                      <a:rPr lang="id-ID" sz="14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dz</m:t>
                                    </m:r>
                                  </m:den>
                                </m:f>
                                <m:r>
                                  <a:rPr lang="id-ID" sz="14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id-ID" sz="14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id-ID" sz="14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k</m:t>
                                    </m:r>
                                  </m:e>
                                  <m:sub>
                                    <m:r>
                                      <a:rPr lang="id-ID" sz="14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id-ID" sz="14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id-ID" sz="14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id-ID" sz="14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LA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id-ID" sz="140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400">
                              <a:solidFill>
                                <a:schemeClr val="tx1"/>
                              </a:solidFill>
                              <a:effectLst/>
                            </a:rPr>
                            <a:t>(</a:t>
                          </a:r>
                          <a:r>
                            <a:rPr lang="en-US" sz="1400">
                              <a:solidFill>
                                <a:schemeClr val="tx1"/>
                              </a:solidFill>
                              <a:effectLst/>
                            </a:rPr>
                            <a:t>3.6</a:t>
                          </a:r>
                          <a:r>
                            <a:rPr lang="id-ID" sz="1400">
                              <a:solidFill>
                                <a:schemeClr val="tx1"/>
                              </a:solidFill>
                              <a:effectLst/>
                            </a:rPr>
                            <a:t>)</a:t>
                          </a:r>
                          <a:endParaRPr lang="id-ID" sz="140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4131878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C5C1536E-5C1A-B99C-3D3F-7C858FE8A8F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22029195"/>
                  </p:ext>
                </p:extLst>
              </p:nvPr>
            </p:nvGraphicFramePr>
            <p:xfrm>
              <a:off x="1534960" y="3528380"/>
              <a:ext cx="3225800" cy="3040380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2425553">
                      <a:extLst>
                        <a:ext uri="{9D8B030D-6E8A-4147-A177-3AD203B41FA5}">
                          <a16:colId xmlns:a16="http://schemas.microsoft.com/office/drawing/2014/main" val="2524648013"/>
                        </a:ext>
                      </a:extLst>
                    </a:gridCol>
                    <a:gridCol w="800247">
                      <a:extLst>
                        <a:ext uri="{9D8B030D-6E8A-4147-A177-3AD203B41FA5}">
                          <a16:colId xmlns:a16="http://schemas.microsoft.com/office/drawing/2014/main" val="2842549212"/>
                        </a:ext>
                      </a:extLst>
                    </a:gridCol>
                  </a:tblGrid>
                  <a:tr h="50673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r="-32832" b="-5024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400" b="0">
                              <a:solidFill>
                                <a:schemeClr val="tx1"/>
                              </a:solidFill>
                              <a:effectLst/>
                            </a:rPr>
                            <a:t>(</a:t>
                          </a:r>
                          <a:r>
                            <a:rPr lang="en-US" sz="1400" b="0">
                              <a:solidFill>
                                <a:schemeClr val="tx1"/>
                              </a:solidFill>
                              <a:effectLst/>
                            </a:rPr>
                            <a:t>3.1</a:t>
                          </a:r>
                          <a:r>
                            <a:rPr lang="id-ID" sz="1400" b="0">
                              <a:solidFill>
                                <a:schemeClr val="tx1"/>
                              </a:solidFill>
                              <a:effectLst/>
                            </a:rPr>
                            <a:t>)</a:t>
                          </a:r>
                          <a:endParaRPr lang="id-ID" sz="1400" b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25112259"/>
                      </a:ext>
                    </a:extLst>
                  </a:tr>
                  <a:tr h="50673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t="-98810" r="-32832" b="-3964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400">
                              <a:solidFill>
                                <a:schemeClr val="tx1"/>
                              </a:solidFill>
                              <a:effectLst/>
                            </a:rPr>
                            <a:t>(</a:t>
                          </a:r>
                          <a:r>
                            <a:rPr lang="en-US" sz="1400">
                              <a:solidFill>
                                <a:schemeClr val="tx1"/>
                              </a:solidFill>
                              <a:effectLst/>
                            </a:rPr>
                            <a:t>3.2</a:t>
                          </a:r>
                          <a:r>
                            <a:rPr lang="id-ID" sz="1400">
                              <a:solidFill>
                                <a:schemeClr val="tx1"/>
                              </a:solidFill>
                              <a:effectLst/>
                            </a:rPr>
                            <a:t>)</a:t>
                          </a:r>
                          <a:endParaRPr lang="id-ID" sz="140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40517351"/>
                      </a:ext>
                    </a:extLst>
                  </a:tr>
                  <a:tr h="50673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t="-201205" r="-32832" b="-3012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400">
                              <a:solidFill>
                                <a:schemeClr val="tx1"/>
                              </a:solidFill>
                              <a:effectLst/>
                            </a:rPr>
                            <a:t>(</a:t>
                          </a:r>
                          <a:r>
                            <a:rPr lang="en-US" sz="1400">
                              <a:solidFill>
                                <a:schemeClr val="tx1"/>
                              </a:solidFill>
                              <a:effectLst/>
                            </a:rPr>
                            <a:t>3.3</a:t>
                          </a:r>
                          <a:r>
                            <a:rPr lang="id-ID" sz="1400">
                              <a:solidFill>
                                <a:schemeClr val="tx1"/>
                              </a:solidFill>
                              <a:effectLst/>
                            </a:rPr>
                            <a:t>)</a:t>
                          </a:r>
                          <a:endParaRPr lang="id-ID" sz="140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84720434"/>
                      </a:ext>
                    </a:extLst>
                  </a:tr>
                  <a:tr h="50673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t="-301205" r="-32832" b="-2012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400">
                              <a:solidFill>
                                <a:schemeClr val="tx1"/>
                              </a:solidFill>
                              <a:effectLst/>
                            </a:rPr>
                            <a:t>(</a:t>
                          </a:r>
                          <a:r>
                            <a:rPr lang="en-US" sz="1400">
                              <a:solidFill>
                                <a:schemeClr val="tx1"/>
                              </a:solidFill>
                              <a:effectLst/>
                            </a:rPr>
                            <a:t>3.4</a:t>
                          </a:r>
                          <a:r>
                            <a:rPr lang="id-ID" sz="1400">
                              <a:solidFill>
                                <a:schemeClr val="tx1"/>
                              </a:solidFill>
                              <a:effectLst/>
                            </a:rPr>
                            <a:t>)</a:t>
                          </a:r>
                          <a:endParaRPr lang="id-ID" sz="140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339491484"/>
                      </a:ext>
                    </a:extLst>
                  </a:tr>
                  <a:tr h="50673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t="-396429" r="-32832" b="-988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400">
                              <a:solidFill>
                                <a:schemeClr val="tx1"/>
                              </a:solidFill>
                              <a:effectLst/>
                            </a:rPr>
                            <a:t>(</a:t>
                          </a:r>
                          <a:r>
                            <a:rPr lang="en-US" sz="1400">
                              <a:solidFill>
                                <a:schemeClr val="tx1"/>
                              </a:solidFill>
                              <a:effectLst/>
                            </a:rPr>
                            <a:t>3.5</a:t>
                          </a:r>
                          <a:r>
                            <a:rPr lang="id-ID" sz="1400">
                              <a:solidFill>
                                <a:schemeClr val="tx1"/>
                              </a:solidFill>
                              <a:effectLst/>
                            </a:rPr>
                            <a:t>)</a:t>
                          </a:r>
                          <a:endParaRPr lang="id-ID" sz="140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52211826"/>
                      </a:ext>
                    </a:extLst>
                  </a:tr>
                  <a:tr h="50673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t="-502410" r="-328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400">
                              <a:solidFill>
                                <a:schemeClr val="tx1"/>
                              </a:solidFill>
                              <a:effectLst/>
                            </a:rPr>
                            <a:t>(</a:t>
                          </a:r>
                          <a:r>
                            <a:rPr lang="en-US" sz="1400">
                              <a:solidFill>
                                <a:schemeClr val="tx1"/>
                              </a:solidFill>
                              <a:effectLst/>
                            </a:rPr>
                            <a:t>3.6</a:t>
                          </a:r>
                          <a:r>
                            <a:rPr lang="id-ID" sz="1400">
                              <a:solidFill>
                                <a:schemeClr val="tx1"/>
                              </a:solidFill>
                              <a:effectLst/>
                            </a:rPr>
                            <a:t>)</a:t>
                          </a:r>
                          <a:endParaRPr lang="id-ID" sz="140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4131878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2" name="Table 21">
                <a:extLst>
                  <a:ext uri="{FF2B5EF4-FFF2-40B4-BE49-F238E27FC236}">
                    <a16:creationId xmlns:a16="http://schemas.microsoft.com/office/drawing/2014/main" id="{9D05CA9F-873F-8185-EC27-51DE7E690B4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10043519"/>
                  </p:ext>
                </p:extLst>
              </p:nvPr>
            </p:nvGraphicFramePr>
            <p:xfrm>
              <a:off x="7556812" y="3532318"/>
              <a:ext cx="3771726" cy="516700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3172250">
                      <a:extLst>
                        <a:ext uri="{9D8B030D-6E8A-4147-A177-3AD203B41FA5}">
                          <a16:colId xmlns:a16="http://schemas.microsoft.com/office/drawing/2014/main" val="402950528"/>
                        </a:ext>
                      </a:extLst>
                    </a:gridCol>
                    <a:gridCol w="599476">
                      <a:extLst>
                        <a:ext uri="{9D8B030D-6E8A-4147-A177-3AD203B41FA5}">
                          <a16:colId xmlns:a16="http://schemas.microsoft.com/office/drawing/2014/main" val="3495315806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id-ID" sz="140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ρ</m:t>
                                </m:r>
                                <m:sSub>
                                  <m:sSubPr>
                                    <m:ctrlPr>
                                      <a:rPr lang="id-ID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id-ID" sz="140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C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id-ID" sz="140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p</m:t>
                                    </m:r>
                                  </m:sub>
                                </m:sSub>
                                <m:r>
                                  <m:rPr>
                                    <m:sty m:val="p"/>
                                  </m:rPr>
                                  <a:rPr lang="id-ID" sz="140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u</m:t>
                                </m:r>
                                <m:f>
                                  <m:fPr>
                                    <m:ctrlPr>
                                      <a:rPr lang="id-ID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sty m:val="p"/>
                                      </m:rPr>
                                      <a:rPr lang="id-ID" sz="140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dT</m:t>
                                    </m:r>
                                  </m:num>
                                  <m:den>
                                    <m:r>
                                      <m:rPr>
                                        <m:sty m:val="p"/>
                                      </m:rPr>
                                      <a:rPr lang="id-ID" sz="140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dz</m:t>
                                    </m:r>
                                  </m:den>
                                </m:f>
                                <m:r>
                                  <a:rPr lang="id-ID" sz="140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=</m:t>
                                </m:r>
                                <m:nary>
                                  <m:naryPr>
                                    <m:chr m:val="∑"/>
                                    <m:limLoc m:val="undOvr"/>
                                    <m:subHide m:val="on"/>
                                    <m:supHide m:val="on"/>
                                    <m:ctrlPr>
                                      <a:rPr lang="id-ID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naryPr>
                                  <m:sub/>
                                  <m:sup/>
                                  <m:e>
                                    <m:r>
                                      <a:rPr lang="id-ID" sz="140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(</m:t>
                                    </m:r>
                                    <m:r>
                                      <a:rPr lang="id-ID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−</m:t>
                                    </m:r>
                                    <m:r>
                                      <a:rPr lang="id-ID" sz="140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∆</m:t>
                                    </m:r>
                                    <m:sSub>
                                      <m:sSubPr>
                                        <m:ctrlPr>
                                          <a:rPr lang="id-ID" sz="1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id-ID" sz="1400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H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id-ID" sz="1400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ri</m:t>
                                        </m:r>
                                      </m:sub>
                                    </m:sSub>
                                    <m:r>
                                      <a:rPr lang="id-ID" sz="140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)</m:t>
                                    </m:r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id-ID" sz="1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id-ID" sz="14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id-ID" sz="1400">
                                                <a:effectLst/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Times New Roman" panose="02020603050405020304" pitchFamily="18" charset="0"/>
                                              </a:rPr>
                                              <m:t>r</m:t>
                                            </m:r>
                                          </m:e>
                                          <m:sub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id-ID" sz="1400">
                                                <a:effectLst/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Times New Roman" panose="02020603050405020304" pitchFamily="18" charset="0"/>
                                              </a:rPr>
                                              <m:t>i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nary>
                              </m:oMath>
                            </m:oMathPara>
                          </a14:m>
                          <a:endParaRPr lang="id-ID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id-ID" sz="1400">
                              <a:effectLst/>
                              <a:latin typeface="+mn-lt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(</a:t>
                          </a:r>
                          <a:r>
                            <a:rPr lang="en-US" sz="1400">
                              <a:effectLst/>
                              <a:latin typeface="+mn-lt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3.7</a:t>
                          </a:r>
                          <a:r>
                            <a:rPr lang="id-ID" sz="1400">
                              <a:effectLst/>
                              <a:latin typeface="+mn-lt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)</a:t>
                          </a: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85951839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2" name="Table 21">
                <a:extLst>
                  <a:ext uri="{FF2B5EF4-FFF2-40B4-BE49-F238E27FC236}">
                    <a16:creationId xmlns:a16="http://schemas.microsoft.com/office/drawing/2014/main" id="{9D05CA9F-873F-8185-EC27-51DE7E690B4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10043519"/>
                  </p:ext>
                </p:extLst>
              </p:nvPr>
            </p:nvGraphicFramePr>
            <p:xfrm>
              <a:off x="7556812" y="3532318"/>
              <a:ext cx="3771726" cy="516700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3172250">
                      <a:extLst>
                        <a:ext uri="{9D8B030D-6E8A-4147-A177-3AD203B41FA5}">
                          <a16:colId xmlns:a16="http://schemas.microsoft.com/office/drawing/2014/main" val="402950528"/>
                        </a:ext>
                      </a:extLst>
                    </a:gridCol>
                    <a:gridCol w="599476">
                      <a:extLst>
                        <a:ext uri="{9D8B030D-6E8A-4147-A177-3AD203B41FA5}">
                          <a16:colId xmlns:a16="http://schemas.microsoft.com/office/drawing/2014/main" val="3495315806"/>
                        </a:ext>
                      </a:extLst>
                    </a:gridCol>
                  </a:tblGrid>
                  <a:tr h="5167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3"/>
                          <a:stretch>
                            <a:fillRect t="-144186" r="-19002" b="-2046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id-ID" sz="1400">
                              <a:effectLst/>
                              <a:latin typeface="+mn-lt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(</a:t>
                          </a:r>
                          <a:r>
                            <a:rPr lang="en-US" sz="1400">
                              <a:effectLst/>
                              <a:latin typeface="+mn-lt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3.7</a:t>
                          </a:r>
                          <a:r>
                            <a:rPr lang="id-ID" sz="1400">
                              <a:effectLst/>
                              <a:latin typeface="+mn-lt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)</a:t>
                          </a: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85951839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370E37B-4191-7B7A-6055-0159161E6BEF}"/>
                  </a:ext>
                </a:extLst>
              </p:cNvPr>
              <p:cNvSpPr txBox="1"/>
              <p:nvPr/>
            </p:nvSpPr>
            <p:spPr>
              <a:xfrm>
                <a:off x="7556812" y="4326456"/>
                <a:ext cx="3049753" cy="12924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d-ID" sz="1100">
                    <a:effectLst/>
                    <a:ea typeface="Calibri" panose="020F0502020204030204" pitchFamily="34" charset="0"/>
                    <a:cs typeface="Arial" panose="020B0604020202020204" pitchFamily="34" charset="0"/>
                  </a:rPr>
                  <a:t>Keterangan </a:t>
                </a:r>
                <a:r>
                  <a:rPr lang="en-US" sz="1100" err="1">
                    <a:effectLst/>
                    <a:ea typeface="Calibri" panose="020F0502020204030204" pitchFamily="34" charset="0"/>
                    <a:cs typeface="Arial" panose="020B0604020202020204" pitchFamily="34" charset="0"/>
                  </a:rPr>
                  <a:t>variabel</a:t>
                </a:r>
                <a:r>
                  <a:rPr lang="id-ID" sz="1100">
                    <a:effectLst/>
                    <a:ea typeface="Calibri" panose="020F0502020204030204" pitchFamily="34" charset="0"/>
                    <a:cs typeface="Arial" panose="020B0604020202020204" pitchFamily="34" charset="0"/>
                  </a:rPr>
                  <a:t>: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d-ID" sz="110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ρ</m:t>
                    </m:r>
                  </m:oMath>
                </a14:m>
                <a:r>
                  <a:rPr lang="en-US" sz="1100">
                    <a:effectLst/>
                    <a:ea typeface="Yu Mincho" panose="02020400000000000000" pitchFamily="18" charset="-128"/>
                    <a:cs typeface="Arial" panose="020B0604020202020204" pitchFamily="34" charset="0"/>
                  </a:rPr>
                  <a:t> </a:t>
                </a:r>
                <a:r>
                  <a:rPr lang="id-ID" sz="1100">
                    <a:effectLst/>
                    <a:ea typeface="Yu Mincho" panose="02020400000000000000" pitchFamily="18" charset="-128"/>
                    <a:cs typeface="Arial" panose="020B0604020202020204" pitchFamily="34" charset="0"/>
                  </a:rPr>
                  <a:t>= Massa jenis senyawa di reaktor (kg/m</a:t>
                </a:r>
                <a:r>
                  <a:rPr lang="id-ID" sz="1100" baseline="30000">
                    <a:effectLst/>
                    <a:ea typeface="Yu Mincho" panose="02020400000000000000" pitchFamily="18" charset="-128"/>
                    <a:cs typeface="Arial" panose="020B0604020202020204" pitchFamily="34" charset="0"/>
                  </a:rPr>
                  <a:t>3</a:t>
                </a:r>
                <a:r>
                  <a:rPr lang="id-ID" sz="1100">
                    <a:effectLst/>
                    <a:ea typeface="Yu Mincho" panose="02020400000000000000" pitchFamily="18" charset="-128"/>
                    <a:cs typeface="Arial" panose="020B0604020202020204" pitchFamily="34" charset="0"/>
                  </a:rPr>
                  <a:t>)</a:t>
                </a:r>
                <a:endParaRPr lang="id-ID" sz="1100">
                  <a:effectLst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d-ID" sz="1100" i="1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id-ID" sz="1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C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id-ID" sz="1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p</m:t>
                        </m:r>
                      </m:sub>
                    </m:sSub>
                  </m:oMath>
                </a14:m>
                <a:r>
                  <a:rPr lang="id-ID" sz="1100">
                    <a:effectLst/>
                    <a:ea typeface="Yu Mincho" panose="02020400000000000000" pitchFamily="18" charset="-128"/>
                    <a:cs typeface="Arial" panose="020B0604020202020204" pitchFamily="34" charset="0"/>
                  </a:rPr>
                  <a:t> = Kapasitas panas (J/kg K)</a:t>
                </a:r>
                <a:endParaRPr lang="id-ID" sz="1100">
                  <a:effectLst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r>
                  <a:rPr lang="en-US" sz="1100">
                    <a:ea typeface="Yu Mincho" panose="02020400000000000000" pitchFamily="18" charset="-128"/>
                    <a:cs typeface="Arial" panose="020B0604020202020204" pitchFamily="34" charset="0"/>
                  </a:rPr>
                  <a:t>u</a:t>
                </a:r>
                <a:r>
                  <a:rPr lang="en-US" sz="1100">
                    <a:effectLst/>
                    <a:ea typeface="Yu Mincho" panose="02020400000000000000" pitchFamily="18" charset="-128"/>
                    <a:cs typeface="Arial" panose="020B0604020202020204" pitchFamily="34" charset="0"/>
                  </a:rPr>
                  <a:t> </a:t>
                </a:r>
                <a:r>
                  <a:rPr lang="id-ID" sz="1100">
                    <a:effectLst/>
                    <a:ea typeface="Yu Mincho" panose="02020400000000000000" pitchFamily="18" charset="-128"/>
                    <a:cs typeface="Arial" panose="020B0604020202020204" pitchFamily="34" charset="0"/>
                  </a:rPr>
                  <a:t>= Laju alir linear fluida dalam reaktor (m/s)</a:t>
                </a:r>
                <a:endParaRPr lang="id-ID" sz="1100">
                  <a:effectLst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r>
                  <a:rPr lang="id-ID" sz="1100">
                    <a:effectLst/>
                    <a:ea typeface="Calibri" panose="020F0502020204030204" pitchFamily="34" charset="0"/>
                    <a:cs typeface="Arial" panose="020B0604020202020204" pitchFamily="34" charset="0"/>
                  </a:rPr>
                  <a:t>T</a:t>
                </a:r>
                <a:r>
                  <a:rPr lang="en-US" sz="1100">
                    <a:effectLst/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id-ID" sz="1100">
                    <a:effectLst/>
                    <a:ea typeface="Calibri" panose="020F0502020204030204" pitchFamily="34" charset="0"/>
                    <a:cs typeface="Arial" panose="020B0604020202020204" pitchFamily="34" charset="0"/>
                  </a:rPr>
                  <a:t>= Temperatur reaktor pada posisi z (K)</a:t>
                </a:r>
              </a:p>
              <a:p>
                <a14:m>
                  <m:oMath xmlns:m="http://schemas.openxmlformats.org/officeDocument/2006/math">
                    <m:r>
                      <a:rPr lang="id-ID" sz="110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∆</m:t>
                    </m:r>
                    <m:sSub>
                      <m:sSubPr>
                        <m:ctrlPr>
                          <a:rPr lang="id-ID" sz="11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id-ID" sz="1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H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id-ID" sz="1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ri</m:t>
                        </m:r>
                      </m:sub>
                    </m:sSub>
                  </m:oMath>
                </a14:m>
                <a:r>
                  <a:rPr lang="id-ID" sz="1100">
                    <a:effectLst/>
                    <a:ea typeface="Yu Mincho" panose="02020400000000000000" pitchFamily="18" charset="-128"/>
                    <a:cs typeface="Arial" panose="020B0604020202020204" pitchFamily="34" charset="0"/>
                  </a:rPr>
                  <a:t> = Perubahan entalpi reaksi i (J/mol)</a:t>
                </a:r>
                <a:endParaRPr lang="id-ID" sz="1100">
                  <a:effectLst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r>
                  <a:rPr lang="id-ID" sz="1100" err="1">
                    <a:effectLst/>
                    <a:ea typeface="Yu Mincho" panose="02020400000000000000" pitchFamily="18" charset="-128"/>
                    <a:cs typeface="Arial" panose="020B0604020202020204" pitchFamily="34" charset="0"/>
                  </a:rPr>
                  <a:t>r</a:t>
                </a:r>
                <a:r>
                  <a:rPr lang="id-ID" sz="1100" baseline="-25000" err="1">
                    <a:effectLst/>
                    <a:ea typeface="Yu Mincho" panose="02020400000000000000" pitchFamily="18" charset="-128"/>
                    <a:cs typeface="Arial" panose="020B0604020202020204" pitchFamily="34" charset="0"/>
                  </a:rPr>
                  <a:t>i</a:t>
                </a:r>
                <a:r>
                  <a:rPr lang="en-US" sz="1100" baseline="-25000">
                    <a:effectLst/>
                    <a:ea typeface="Yu Mincho" panose="02020400000000000000" pitchFamily="18" charset="-128"/>
                    <a:cs typeface="Arial" panose="020B0604020202020204" pitchFamily="34" charset="0"/>
                  </a:rPr>
                  <a:t> </a:t>
                </a:r>
                <a:r>
                  <a:rPr lang="id-ID" sz="1100">
                    <a:effectLst/>
                    <a:ea typeface="Yu Mincho" panose="02020400000000000000" pitchFamily="18" charset="-128"/>
                    <a:cs typeface="Arial" panose="020B0604020202020204" pitchFamily="34" charset="0"/>
                  </a:rPr>
                  <a:t>= Laju reaksi i (mol/</a:t>
                </a:r>
                <a:r>
                  <a:rPr lang="id-ID" sz="1100" err="1">
                    <a:effectLst/>
                    <a:ea typeface="Yu Mincho" panose="02020400000000000000" pitchFamily="18" charset="-128"/>
                    <a:cs typeface="Arial" panose="020B0604020202020204" pitchFamily="34" charset="0"/>
                  </a:rPr>
                  <a:t>L.s</a:t>
                </a:r>
                <a:r>
                  <a:rPr lang="id-ID" sz="1100">
                    <a:effectLst/>
                    <a:ea typeface="Yu Mincho" panose="02020400000000000000" pitchFamily="18" charset="-128"/>
                    <a:cs typeface="Arial" panose="020B0604020202020204" pitchFamily="34" charset="0"/>
                  </a:rPr>
                  <a:t>)</a:t>
                </a:r>
                <a:endParaRPr lang="id-ID" sz="1100">
                  <a:effectLst/>
                  <a:ea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370E37B-4191-7B7A-6055-0159161E6B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6812" y="4326456"/>
                <a:ext cx="3049753" cy="1292405"/>
              </a:xfrm>
              <a:prstGeom prst="rect">
                <a:avLst/>
              </a:prstGeom>
              <a:blipFill>
                <a:blip r:embed="rId4"/>
                <a:stretch>
                  <a:fillRect t="-472" b="-23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43BC6CF6-C456-312C-A70C-69111D3FF10A}"/>
              </a:ext>
            </a:extLst>
          </p:cNvPr>
          <p:cNvSpPr txBox="1"/>
          <p:nvPr/>
        </p:nvSpPr>
        <p:spPr>
          <a:xfrm>
            <a:off x="4908287" y="3683882"/>
            <a:ext cx="1705720" cy="12772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d-ID" sz="1100"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Keterangan subskrip:</a:t>
            </a:r>
            <a:endParaRPr lang="en-US" sz="1100">
              <a:effectLst/>
              <a:ea typeface="Yu Mincho" panose="02020400000000000000" pitchFamily="18" charset="-128"/>
              <a:cs typeface="Arial" panose="020B0604020202020204" pitchFamily="34" charset="0"/>
            </a:endParaRPr>
          </a:p>
          <a:p>
            <a:r>
              <a:rPr lang="id-ID" sz="1100"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LA = Asam </a:t>
            </a:r>
            <a:r>
              <a:rPr lang="en-US" sz="1100"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l</a:t>
            </a:r>
            <a:r>
              <a:rPr lang="id-ID" sz="1100"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aurat</a:t>
            </a:r>
            <a:endParaRPr lang="en-US" sz="1100">
              <a:ea typeface="Yu Mincho" panose="02020400000000000000" pitchFamily="18" charset="-128"/>
              <a:cs typeface="Arial" panose="020B0604020202020204" pitchFamily="34" charset="0"/>
            </a:endParaRPr>
          </a:p>
          <a:p>
            <a:r>
              <a:rPr lang="id-ID" sz="1100"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DD</a:t>
            </a:r>
            <a:r>
              <a:rPr lang="en-US" sz="1100"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id-ID" sz="1100"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= </a:t>
            </a:r>
            <a:r>
              <a:rPr lang="id-ID" sz="1100" err="1"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Dodekana</a:t>
            </a:r>
            <a:endParaRPr lang="en-US" sz="1100">
              <a:ea typeface="Yu Mincho" panose="02020400000000000000" pitchFamily="18" charset="-128"/>
              <a:cs typeface="Arial" panose="020B0604020202020204" pitchFamily="34" charset="0"/>
            </a:endParaRPr>
          </a:p>
          <a:p>
            <a:r>
              <a:rPr lang="id-ID" sz="1100"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UD</a:t>
            </a:r>
            <a:r>
              <a:rPr lang="en-US" sz="1100"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id-ID" sz="1100"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= </a:t>
            </a:r>
            <a:r>
              <a:rPr lang="id-ID" sz="1100" err="1"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Undekana</a:t>
            </a:r>
            <a:endParaRPr lang="en-US" sz="1100">
              <a:ea typeface="Yu Mincho" panose="02020400000000000000" pitchFamily="18" charset="-128"/>
              <a:cs typeface="Arial" panose="020B0604020202020204" pitchFamily="34" charset="0"/>
            </a:endParaRPr>
          </a:p>
          <a:p>
            <a:r>
              <a:rPr lang="id-ID" sz="1100"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H2</a:t>
            </a:r>
            <a:r>
              <a:rPr lang="en-US" sz="1100"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id-ID" sz="1100"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= Hidrogen</a:t>
            </a:r>
            <a:endParaRPr lang="en-US" sz="1100">
              <a:ea typeface="Yu Mincho" panose="02020400000000000000" pitchFamily="18" charset="-128"/>
              <a:cs typeface="Arial" panose="020B0604020202020204" pitchFamily="34" charset="0"/>
            </a:endParaRPr>
          </a:p>
          <a:p>
            <a:r>
              <a:rPr lang="id-ID" sz="1100"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CO2</a:t>
            </a:r>
            <a:r>
              <a:rPr lang="en-US" sz="1100"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id-ID" sz="1100"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= Karbon dioksida</a:t>
            </a:r>
            <a:endParaRPr lang="id-ID" sz="110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id-ID" sz="1100">
                <a:effectLst/>
                <a:ea typeface="Yu Mincho" panose="02020400000000000000" pitchFamily="18" charset="-128"/>
              </a:rPr>
              <a:t>H2O</a:t>
            </a:r>
            <a:r>
              <a:rPr lang="en-US" sz="1100">
                <a:effectLst/>
                <a:ea typeface="Yu Mincho" panose="02020400000000000000" pitchFamily="18" charset="-128"/>
              </a:rPr>
              <a:t> </a:t>
            </a:r>
            <a:r>
              <a:rPr lang="id-ID" sz="1100">
                <a:effectLst/>
                <a:ea typeface="Yu Mincho" panose="02020400000000000000" pitchFamily="18" charset="-128"/>
              </a:rPr>
              <a:t>= Air</a:t>
            </a:r>
            <a:endParaRPr lang="id-ID" sz="110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81762F1-5C19-FD51-14C8-0ACAF1F31C74}"/>
              </a:ext>
            </a:extLst>
          </p:cNvPr>
          <p:cNvCxnSpPr>
            <a:cxnSpLocks/>
          </p:cNvCxnSpPr>
          <p:nvPr/>
        </p:nvCxnSpPr>
        <p:spPr>
          <a:xfrm>
            <a:off x="400311" y="819916"/>
            <a:ext cx="1139137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Shape&#10;&#10;Description automatically generated with medium confidence">
            <a:extLst>
              <a:ext uri="{FF2B5EF4-FFF2-40B4-BE49-F238E27FC236}">
                <a16:creationId xmlns:a16="http://schemas.microsoft.com/office/drawing/2014/main" id="{F1E15D07-346E-E055-C4BA-F2A69AE8D3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5105" y="1259741"/>
            <a:ext cx="6441790" cy="1273377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1FDD54C6-095B-FF5A-EBA6-5603C8778817}"/>
              </a:ext>
            </a:extLst>
          </p:cNvPr>
          <p:cNvSpPr/>
          <p:nvPr/>
        </p:nvSpPr>
        <p:spPr>
          <a:xfrm>
            <a:off x="4765039" y="1336006"/>
            <a:ext cx="2590801" cy="1120683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BE70A5B2-386F-DB46-D238-08EC67E8557D}"/>
              </a:ext>
            </a:extLst>
          </p:cNvPr>
          <p:cNvCxnSpPr>
            <a:cxnSpLocks/>
            <a:stCxn id="18" idx="2"/>
            <a:endCxn id="11" idx="0"/>
          </p:cNvCxnSpPr>
          <p:nvPr/>
        </p:nvCxnSpPr>
        <p:spPr>
          <a:xfrm rot="5400000">
            <a:off x="4283135" y="1282362"/>
            <a:ext cx="602979" cy="2951632"/>
          </a:xfrm>
          <a:prstGeom prst="bentConnector3">
            <a:avLst>
              <a:gd name="adj1" fmla="val 50000"/>
            </a:avLst>
          </a:prstGeom>
          <a:ln w="19050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9496471E-6609-DE17-FF72-96DF361B5362}"/>
              </a:ext>
            </a:extLst>
          </p:cNvPr>
          <p:cNvCxnSpPr>
            <a:cxnSpLocks/>
            <a:stCxn id="18" idx="2"/>
            <a:endCxn id="19" idx="0"/>
          </p:cNvCxnSpPr>
          <p:nvPr/>
        </p:nvCxnSpPr>
        <p:spPr>
          <a:xfrm rot="16200000" flipH="1">
            <a:off x="7280720" y="1236409"/>
            <a:ext cx="602979" cy="3043538"/>
          </a:xfrm>
          <a:prstGeom prst="bentConnector3">
            <a:avLst>
              <a:gd name="adj1" fmla="val 50000"/>
            </a:avLst>
          </a:prstGeom>
          <a:ln w="19050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81037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50142"/>
            <a:ext cx="11573197" cy="724247"/>
          </a:xfrm>
        </p:spPr>
        <p:txBody>
          <a:bodyPr/>
          <a:lstStyle/>
          <a:p>
            <a:r>
              <a:rPr lang="en-US" sz="4800" err="1"/>
              <a:t>Pengaruh</a:t>
            </a:r>
            <a:r>
              <a:rPr lang="en-US" sz="4800"/>
              <a:t> </a:t>
            </a:r>
            <a:r>
              <a:rPr lang="en-US" sz="4800" err="1"/>
              <a:t>Fraksi</a:t>
            </a:r>
            <a:r>
              <a:rPr lang="en-US" sz="4800"/>
              <a:t> Massa LA </a:t>
            </a:r>
            <a:r>
              <a:rPr lang="en-US" sz="4800" err="1"/>
              <a:t>Umpan</a:t>
            </a:r>
            <a:r>
              <a:rPr lang="en-US" sz="4800"/>
              <a:t> (1)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C6322D5-0895-40B9-A798-F258939C5945}"/>
              </a:ext>
            </a:extLst>
          </p:cNvPr>
          <p:cNvSpPr/>
          <p:nvPr/>
        </p:nvSpPr>
        <p:spPr>
          <a:xfrm>
            <a:off x="400311" y="1345882"/>
            <a:ext cx="11391378" cy="5172605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" name="Arrow: Chevron 8">
            <a:extLst>
              <a:ext uri="{FF2B5EF4-FFF2-40B4-BE49-F238E27FC236}">
                <a16:creationId xmlns:a16="http://schemas.microsoft.com/office/drawing/2014/main" id="{34DC2A14-43D9-D445-9B5B-171BB8847F01}"/>
              </a:ext>
            </a:extLst>
          </p:cNvPr>
          <p:cNvSpPr/>
          <p:nvPr/>
        </p:nvSpPr>
        <p:spPr>
          <a:xfrm>
            <a:off x="229684" y="1546370"/>
            <a:ext cx="2513516" cy="404350"/>
          </a:xfrm>
          <a:prstGeom prst="chevron">
            <a:avLst>
              <a:gd name="adj" fmla="val 42412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err="1">
                <a:solidFill>
                  <a:schemeClr val="bg1"/>
                </a:solidFill>
              </a:rPr>
              <a:t>Terhadap</a:t>
            </a:r>
            <a:r>
              <a:rPr lang="en-US" sz="1200" b="1">
                <a:solidFill>
                  <a:schemeClr val="bg1"/>
                </a:solidFill>
              </a:rPr>
              <a:t> </a:t>
            </a:r>
            <a:r>
              <a:rPr lang="en-US" sz="1200" b="1" err="1">
                <a:solidFill>
                  <a:schemeClr val="bg1"/>
                </a:solidFill>
              </a:rPr>
              <a:t>temperatur</a:t>
            </a:r>
            <a:r>
              <a:rPr lang="en-US" sz="1200" b="1">
                <a:solidFill>
                  <a:schemeClr val="bg1"/>
                </a:solidFill>
              </a:rPr>
              <a:t> </a:t>
            </a:r>
            <a:r>
              <a:rPr lang="en-US" sz="1200" b="1" err="1">
                <a:solidFill>
                  <a:schemeClr val="bg1"/>
                </a:solidFill>
              </a:rPr>
              <a:t>reaktor</a:t>
            </a:r>
            <a:endParaRPr lang="id-ID" sz="1200" b="1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59C91A5-2D96-5CA0-EBE6-CDA79054FBBE}"/>
              </a:ext>
            </a:extLst>
          </p:cNvPr>
          <p:cNvSpPr txBox="1"/>
          <p:nvPr/>
        </p:nvSpPr>
        <p:spPr>
          <a:xfrm>
            <a:off x="1045578" y="5761826"/>
            <a:ext cx="521062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93763" lvl="4" indent="-893763" algn="ctr"/>
            <a:r>
              <a:rPr lang="en-US" sz="1200" b="1" dirty="0">
                <a:effectLst/>
                <a:latin typeface="+mj-lt"/>
              </a:rPr>
              <a:t>Gambar 3.2</a:t>
            </a:r>
            <a:r>
              <a:rPr lang="en-US" sz="1200" dirty="0">
                <a:effectLst/>
                <a:latin typeface="+mj-lt"/>
              </a:rPr>
              <a:t>	</a:t>
            </a:r>
            <a:r>
              <a:rPr lang="id-ID" sz="1200" dirty="0">
                <a:effectLst/>
                <a:latin typeface="+mj-lt"/>
              </a:rPr>
              <a:t>Profil temperatur di sepanjang reaktor pada berbagai variasi fraksi massa LA umpan pada temperatur umpan </a:t>
            </a:r>
            <a:r>
              <a:rPr lang="en-US" sz="1200" dirty="0">
                <a:effectLst/>
                <a:latin typeface="+mj-lt"/>
              </a:rPr>
              <a:t>300</a:t>
            </a:r>
            <a:r>
              <a:rPr lang="id-ID" sz="1200" dirty="0">
                <a:effectLst/>
                <a:latin typeface="+mj-lt"/>
              </a:rPr>
              <a:t> </a:t>
            </a:r>
            <a:r>
              <a:rPr lang="en-US" sz="1200" baseline="30000" dirty="0" err="1">
                <a:latin typeface="+mj-lt"/>
              </a:rPr>
              <a:t>o</a:t>
            </a:r>
            <a:r>
              <a:rPr lang="en-US" sz="1200" dirty="0" err="1">
                <a:latin typeface="+mj-lt"/>
              </a:rPr>
              <a:t>C</a:t>
            </a:r>
            <a:endParaRPr lang="id-ID" sz="1200" dirty="0">
              <a:effectLst/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6323F7F-6993-D4C8-4275-BE56D9FC49A4}"/>
                  </a:ext>
                </a:extLst>
              </p:cNvPr>
              <p:cNvSpPr txBox="1"/>
              <p:nvPr/>
            </p:nvSpPr>
            <p:spPr>
              <a:xfrm>
                <a:off x="7148192" y="3024243"/>
                <a:ext cx="4342768" cy="1815882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Clr>
                    <a:schemeClr val="accent5"/>
                  </a:buClr>
                  <a:buFont typeface="Wingdings" panose="05000000000000000000" pitchFamily="2" charset="2"/>
                  <a:buChar char="Ø"/>
                </a:pPr>
                <a:r>
                  <a:rPr lang="en-US" sz="1400" b="1" dirty="0" err="1"/>
                  <a:t>Peningkatan</a:t>
                </a:r>
                <a:r>
                  <a:rPr lang="en-US" sz="1400" b="1" dirty="0"/>
                  <a:t> </a:t>
                </a:r>
                <a:r>
                  <a:rPr lang="en-US" sz="1400" b="1" dirty="0" err="1"/>
                  <a:t>konsentrasi</a:t>
                </a:r>
                <a:r>
                  <a:rPr lang="en-US" sz="1400" b="1" dirty="0"/>
                  <a:t> LA </a:t>
                </a:r>
                <a14:m>
                  <m:oMath xmlns:m="http://schemas.openxmlformats.org/officeDocument/2006/math">
                    <m:r>
                      <a:rPr lang="en-US" sz="1400" b="1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400" dirty="0"/>
                  <a:t> </a:t>
                </a:r>
                <a:r>
                  <a:rPr lang="en-US" sz="1400" dirty="0" err="1"/>
                  <a:t>meningkatkan</a:t>
                </a:r>
                <a:r>
                  <a:rPr lang="en-US" sz="1400" dirty="0"/>
                  <a:t> </a:t>
                </a:r>
                <a:r>
                  <a:rPr lang="en-US" sz="1400" dirty="0" err="1"/>
                  <a:t>laju</a:t>
                </a:r>
                <a:r>
                  <a:rPr lang="en-US" sz="1400" dirty="0"/>
                  <a:t> </a:t>
                </a:r>
                <a:r>
                  <a:rPr lang="en-US" sz="1400" dirty="0" err="1"/>
                  <a:t>reaksi</a:t>
                </a:r>
                <a:r>
                  <a:rPr lang="en-US" sz="1400" dirty="0"/>
                  <a:t> </a:t>
                </a:r>
                <a14:m>
                  <m:oMath xmlns:m="http://schemas.openxmlformats.org/officeDocument/2006/math">
                    <m:r>
                      <a:rPr lang="en-US" sz="1400" b="1" i="1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400" dirty="0"/>
                  <a:t> meningkatkan </a:t>
                </a:r>
                <a:r>
                  <a:rPr lang="en-US" sz="1400" dirty="0" err="1"/>
                  <a:t>panas</a:t>
                </a:r>
                <a:r>
                  <a:rPr lang="en-US" sz="1400" dirty="0"/>
                  <a:t> </a:t>
                </a:r>
                <a:r>
                  <a:rPr lang="en-US" sz="1400" dirty="0" err="1"/>
                  <a:t>hasil</a:t>
                </a:r>
                <a:r>
                  <a:rPr lang="en-US" sz="1400" dirty="0"/>
                  <a:t> </a:t>
                </a:r>
                <a:r>
                  <a:rPr lang="en-US" sz="1400" dirty="0" err="1"/>
                  <a:t>reaksi</a:t>
                </a:r>
                <a:r>
                  <a:rPr lang="en-US" sz="1400" dirty="0"/>
                  <a:t> </a:t>
                </a:r>
                <a14:m>
                  <m:oMath xmlns:m="http://schemas.openxmlformats.org/officeDocument/2006/math">
                    <m:r>
                      <a:rPr lang="en-US" sz="1400" b="1" i="1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400" dirty="0"/>
                  <a:t> </a:t>
                </a:r>
                <a:r>
                  <a:rPr lang="en-US" sz="1400" b="1" dirty="0"/>
                  <a:t>meningkatkan </a:t>
                </a:r>
                <a:r>
                  <a:rPr lang="en-US" sz="1400" b="1" dirty="0" err="1"/>
                  <a:t>temperatur</a:t>
                </a:r>
                <a:r>
                  <a:rPr lang="en-US" sz="1400" b="1" dirty="0"/>
                  <a:t> </a:t>
                </a:r>
                <a:r>
                  <a:rPr lang="en-US" sz="1400" b="1" dirty="0" err="1"/>
                  <a:t>reaktor</a:t>
                </a:r>
                <a:endParaRPr lang="en-US" sz="1400" b="1" dirty="0"/>
              </a:p>
              <a:p>
                <a:pPr marL="285750" indent="-285750">
                  <a:buClr>
                    <a:schemeClr val="accent5"/>
                  </a:buClr>
                  <a:buFont typeface="Wingdings" panose="05000000000000000000" pitchFamily="2" charset="2"/>
                  <a:buChar char="Ø"/>
                </a:pPr>
                <a:endParaRPr lang="en-US" sz="1400" b="1" dirty="0"/>
              </a:p>
              <a:p>
                <a:pPr marL="285750" indent="-285750">
                  <a:buClr>
                    <a:schemeClr val="accent5"/>
                  </a:buClr>
                  <a:buFont typeface="Wingdings" panose="05000000000000000000" pitchFamily="2" charset="2"/>
                  <a:buChar char="Ø"/>
                </a:pPr>
                <a:r>
                  <a:rPr lang="en-US" sz="1400" b="1" dirty="0"/>
                  <a:t>Batas </a:t>
                </a:r>
                <a:r>
                  <a:rPr lang="en-US" sz="1400" b="1" dirty="0" err="1"/>
                  <a:t>konsentrasi</a:t>
                </a:r>
                <a:r>
                  <a:rPr lang="en-US" sz="1400" b="1" dirty="0"/>
                  <a:t> </a:t>
                </a:r>
                <a:r>
                  <a:rPr lang="en-US" sz="1400" b="1" dirty="0" err="1"/>
                  <a:t>maksimal</a:t>
                </a:r>
                <a:r>
                  <a:rPr lang="en-US" sz="1400" b="1" dirty="0"/>
                  <a:t> </a:t>
                </a:r>
                <a:r>
                  <a:rPr lang="en-US" sz="1400" dirty="0"/>
                  <a:t>LA </a:t>
                </a:r>
                <a:r>
                  <a:rPr lang="en-US" sz="1400" dirty="0" err="1"/>
                  <a:t>umpan</a:t>
                </a:r>
                <a:r>
                  <a:rPr lang="en-US" sz="1400" dirty="0"/>
                  <a:t>: </a:t>
                </a:r>
              </a:p>
              <a:p>
                <a:pPr marL="742950" lvl="1" indent="-285750">
                  <a:buClr>
                    <a:schemeClr val="accent5"/>
                  </a:buClr>
                  <a:buFont typeface="Arial" panose="020B0604020202020204" pitchFamily="34" charset="0"/>
                  <a:buChar char="•"/>
                </a:pPr>
                <a:r>
                  <a:rPr lang="en-US" sz="1400" b="1" dirty="0" err="1"/>
                  <a:t>NiMo</a:t>
                </a:r>
                <a:r>
                  <a:rPr lang="en-US" sz="1400" b="1" dirty="0"/>
                  <a:t>/alumina : 30%-</a:t>
                </a:r>
                <a:r>
                  <a:rPr lang="en-US" sz="1400" b="1" dirty="0" err="1"/>
                  <a:t>wt</a:t>
                </a:r>
                <a:r>
                  <a:rPr lang="en-US" sz="1400" dirty="0"/>
                  <a:t>; T = 661 K</a:t>
                </a:r>
              </a:p>
              <a:p>
                <a:pPr marL="742950" lvl="1" indent="-285750">
                  <a:buClr>
                    <a:schemeClr val="accent5"/>
                  </a:buClr>
                  <a:buFont typeface="Arial" panose="020B0604020202020204" pitchFamily="34" charset="0"/>
                  <a:buChar char="•"/>
                </a:pPr>
                <a:r>
                  <a:rPr lang="en-US" sz="1400" b="1" dirty="0"/>
                  <a:t>Pt/ZIF : 25%-</a:t>
                </a:r>
                <a:r>
                  <a:rPr lang="en-US" sz="1400" b="1" dirty="0" err="1"/>
                  <a:t>wt</a:t>
                </a:r>
                <a:r>
                  <a:rPr lang="en-US" sz="1400" dirty="0"/>
                  <a:t>; T = 658 K</a:t>
                </a:r>
              </a:p>
              <a:p>
                <a:pPr marL="285750" indent="-285750">
                  <a:buClr>
                    <a:schemeClr val="accent5"/>
                  </a:buClr>
                  <a:buFont typeface="Wingdings" panose="05000000000000000000" pitchFamily="2" charset="2"/>
                  <a:buChar char="Ø"/>
                </a:pPr>
                <a:endParaRPr lang="en-US" sz="1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6323F7F-6993-D4C8-4275-BE56D9FC49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8192" y="3024243"/>
                <a:ext cx="4342768" cy="1815882"/>
              </a:xfrm>
              <a:prstGeom prst="rect">
                <a:avLst/>
              </a:prstGeom>
              <a:blipFill>
                <a:blip r:embed="rId2"/>
                <a:stretch>
                  <a:fillRect l="-140" t="-333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82117AE-4B23-53E4-F2F7-CD43E829A0BA}"/>
              </a:ext>
            </a:extLst>
          </p:cNvPr>
          <p:cNvCxnSpPr>
            <a:cxnSpLocks/>
          </p:cNvCxnSpPr>
          <p:nvPr/>
        </p:nvCxnSpPr>
        <p:spPr>
          <a:xfrm>
            <a:off x="400311" y="819916"/>
            <a:ext cx="1139137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7" name="Chart 16">
            <a:extLst>
              <a:ext uri="{FF2B5EF4-FFF2-40B4-BE49-F238E27FC236}">
                <a16:creationId xmlns:a16="http://schemas.microsoft.com/office/drawing/2014/main" id="{F3F0288B-12DE-49F2-B5B5-8FCBB7BBC0A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49697182"/>
              </p:ext>
            </p:extLst>
          </p:nvPr>
        </p:nvGraphicFramePr>
        <p:xfrm>
          <a:off x="1807463" y="2151208"/>
          <a:ext cx="5040000" cy="36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6" name="Text Box 33">
            <a:extLst>
              <a:ext uri="{FF2B5EF4-FFF2-40B4-BE49-F238E27FC236}">
                <a16:creationId xmlns:a16="http://schemas.microsoft.com/office/drawing/2014/main" id="{9F038D9A-990D-71BF-AA02-A5A2A37E19AA}"/>
              </a:ext>
            </a:extLst>
          </p:cNvPr>
          <p:cNvSpPr txBox="1"/>
          <p:nvPr/>
        </p:nvSpPr>
        <p:spPr>
          <a:xfrm>
            <a:off x="2656010" y="4266359"/>
            <a:ext cx="392430" cy="222250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D" sz="9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673</a:t>
            </a:r>
            <a:endParaRPr lang="id-ID" sz="105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66293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50145"/>
            <a:ext cx="11573197" cy="724247"/>
          </a:xfrm>
        </p:spPr>
        <p:txBody>
          <a:bodyPr/>
          <a:lstStyle/>
          <a:p>
            <a:r>
              <a:rPr lang="en-US" sz="4800" err="1"/>
              <a:t>Pengaruh</a:t>
            </a:r>
            <a:r>
              <a:rPr lang="en-US" sz="4800"/>
              <a:t> </a:t>
            </a:r>
            <a:r>
              <a:rPr lang="en-US" sz="4800" err="1"/>
              <a:t>Fraksi</a:t>
            </a:r>
            <a:r>
              <a:rPr lang="en-US" sz="4800"/>
              <a:t> Massa LA </a:t>
            </a:r>
            <a:r>
              <a:rPr lang="en-US" sz="4800" err="1"/>
              <a:t>Umpan</a:t>
            </a:r>
            <a:r>
              <a:rPr lang="en-US" sz="4800"/>
              <a:t> (2)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C6322D5-0895-40B9-A798-F258939C5945}"/>
              </a:ext>
            </a:extLst>
          </p:cNvPr>
          <p:cNvSpPr/>
          <p:nvPr/>
        </p:nvSpPr>
        <p:spPr>
          <a:xfrm>
            <a:off x="400311" y="1345882"/>
            <a:ext cx="11391378" cy="5172605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" name="Arrow: Chevron 10">
            <a:extLst>
              <a:ext uri="{FF2B5EF4-FFF2-40B4-BE49-F238E27FC236}">
                <a16:creationId xmlns:a16="http://schemas.microsoft.com/office/drawing/2014/main" id="{FA82E8DF-EB8D-69E1-D4BD-75211797C813}"/>
              </a:ext>
            </a:extLst>
          </p:cNvPr>
          <p:cNvSpPr/>
          <p:nvPr/>
        </p:nvSpPr>
        <p:spPr>
          <a:xfrm>
            <a:off x="229684" y="1546370"/>
            <a:ext cx="2513516" cy="404350"/>
          </a:xfrm>
          <a:prstGeom prst="chevron">
            <a:avLst>
              <a:gd name="adj" fmla="val 42412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err="1">
                <a:solidFill>
                  <a:schemeClr val="bg1"/>
                </a:solidFill>
              </a:rPr>
              <a:t>Terhadap</a:t>
            </a:r>
            <a:r>
              <a:rPr lang="en-US" sz="1200" b="1" dirty="0">
                <a:solidFill>
                  <a:schemeClr val="bg1"/>
                </a:solidFill>
              </a:rPr>
              <a:t> </a:t>
            </a:r>
            <a:r>
              <a:rPr lang="en-US" sz="1200" b="1" dirty="0" err="1">
                <a:solidFill>
                  <a:schemeClr val="bg1"/>
                </a:solidFill>
              </a:rPr>
              <a:t>konversi</a:t>
            </a:r>
            <a:r>
              <a:rPr lang="en-US" sz="1200" b="1" dirty="0">
                <a:solidFill>
                  <a:schemeClr val="bg1"/>
                </a:solidFill>
              </a:rPr>
              <a:t> LA dan </a:t>
            </a:r>
            <a:r>
              <a:rPr lang="en-US" sz="1200" b="1" dirty="0" err="1">
                <a:solidFill>
                  <a:schemeClr val="bg1"/>
                </a:solidFill>
              </a:rPr>
              <a:t>selektivitas</a:t>
            </a:r>
            <a:r>
              <a:rPr lang="en-US" sz="1200" b="1" dirty="0">
                <a:solidFill>
                  <a:schemeClr val="bg1"/>
                </a:solidFill>
              </a:rPr>
              <a:t> HDO</a:t>
            </a:r>
            <a:endParaRPr lang="id-ID" sz="1200" b="1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A7998C-33B8-75B1-AC0A-0048CABFB8AE}"/>
              </a:ext>
            </a:extLst>
          </p:cNvPr>
          <p:cNvSpPr txBox="1"/>
          <p:nvPr/>
        </p:nvSpPr>
        <p:spPr>
          <a:xfrm>
            <a:off x="998867" y="5904013"/>
            <a:ext cx="654226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93763" lvl="4" indent="-893763" algn="ctr"/>
            <a:r>
              <a:rPr lang="en-US" sz="1200" b="1" dirty="0">
                <a:effectLst/>
                <a:latin typeface="+mj-lt"/>
              </a:rPr>
              <a:t>Gambar 3.3</a:t>
            </a:r>
            <a:r>
              <a:rPr lang="en-US" sz="1200" dirty="0">
                <a:effectLst/>
                <a:latin typeface="+mj-lt"/>
              </a:rPr>
              <a:t>	</a:t>
            </a:r>
            <a:r>
              <a:rPr lang="id-ID" sz="1200" dirty="0">
                <a:effectLst/>
                <a:latin typeface="+mj-lt"/>
              </a:rPr>
              <a:t>Profil konversi LA pada berbagai variasi fraksi massa LA umpan pada temperatur umpan </a:t>
            </a:r>
            <a:r>
              <a:rPr lang="en-US" sz="1200" dirty="0">
                <a:effectLst/>
                <a:latin typeface="+mj-lt"/>
              </a:rPr>
              <a:t>300</a:t>
            </a:r>
            <a:r>
              <a:rPr lang="id-ID" sz="1200" dirty="0">
                <a:effectLst/>
                <a:latin typeface="+mj-lt"/>
              </a:rPr>
              <a:t> </a:t>
            </a:r>
            <a:r>
              <a:rPr lang="en-US" sz="1200" baseline="30000" dirty="0" err="1">
                <a:latin typeface="+mj-lt"/>
              </a:rPr>
              <a:t>o</a:t>
            </a:r>
            <a:r>
              <a:rPr lang="en-US" sz="1200" dirty="0" err="1">
                <a:latin typeface="+mj-lt"/>
              </a:rPr>
              <a:t>C</a:t>
            </a:r>
            <a:endParaRPr lang="id-ID" sz="1200" dirty="0">
              <a:effectLst/>
              <a:latin typeface="+mj-lt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57F6654-9175-8FB2-DC58-18AD6FD11C25}"/>
              </a:ext>
            </a:extLst>
          </p:cNvPr>
          <p:cNvCxnSpPr>
            <a:cxnSpLocks/>
          </p:cNvCxnSpPr>
          <p:nvPr/>
        </p:nvCxnSpPr>
        <p:spPr>
          <a:xfrm>
            <a:off x="400311" y="819916"/>
            <a:ext cx="1139137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Chart 13">
            <a:extLst>
              <a:ext uri="{FF2B5EF4-FFF2-40B4-BE49-F238E27FC236}">
                <a16:creationId xmlns:a16="http://schemas.microsoft.com/office/drawing/2014/main" id="{ABC05850-8C19-49D8-918D-38D23D890A5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62174243"/>
              </p:ext>
            </p:extLst>
          </p:nvPr>
        </p:nvGraphicFramePr>
        <p:xfrm>
          <a:off x="669999" y="2151207"/>
          <a:ext cx="3600000" cy="36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5" name="Chart 14">
            <a:extLst>
              <a:ext uri="{FF2B5EF4-FFF2-40B4-BE49-F238E27FC236}">
                <a16:creationId xmlns:a16="http://schemas.microsoft.com/office/drawing/2014/main" id="{62839D4B-D0A7-4B84-AD54-8A5B0C5BC51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46333400"/>
              </p:ext>
            </p:extLst>
          </p:nvPr>
        </p:nvGraphicFramePr>
        <p:xfrm>
          <a:off x="4269999" y="2151207"/>
          <a:ext cx="3600000" cy="36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545C892-4623-3B6E-2DE8-67E08F8444DF}"/>
                  </a:ext>
                </a:extLst>
              </p:cNvPr>
              <p:cNvSpPr txBox="1"/>
              <p:nvPr/>
            </p:nvSpPr>
            <p:spPr>
              <a:xfrm>
                <a:off x="8040626" y="2270190"/>
                <a:ext cx="3481936" cy="3754874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Clr>
                    <a:schemeClr val="accent5"/>
                  </a:buClr>
                  <a:buFont typeface="Wingdings" panose="05000000000000000000" pitchFamily="2" charset="2"/>
                  <a:buChar char="Ø"/>
                </a:pPr>
                <a:r>
                  <a:rPr lang="en-US" sz="1400" b="1" dirty="0"/>
                  <a:t>Peningkatan </a:t>
                </a:r>
                <a:r>
                  <a:rPr lang="en-US" sz="1400" b="1" dirty="0" err="1"/>
                  <a:t>konsentrasi</a:t>
                </a:r>
                <a:r>
                  <a:rPr lang="en-US" sz="1400" b="1" dirty="0"/>
                  <a:t> LA </a:t>
                </a:r>
                <a14:m>
                  <m:oMath xmlns:m="http://schemas.openxmlformats.org/officeDocument/2006/math">
                    <m:r>
                      <a:rPr lang="en-US" sz="1400" b="1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400" b="1" dirty="0"/>
                  <a:t> </a:t>
                </a:r>
                <a:r>
                  <a:rPr lang="en-US" sz="1400" dirty="0" err="1"/>
                  <a:t>peningkatan</a:t>
                </a:r>
                <a:r>
                  <a:rPr lang="en-US" sz="1400" dirty="0"/>
                  <a:t> </a:t>
                </a:r>
                <a:r>
                  <a:rPr lang="en-US" sz="1400" dirty="0" err="1"/>
                  <a:t>laju</a:t>
                </a:r>
                <a:r>
                  <a:rPr lang="en-US" sz="1400" dirty="0"/>
                  <a:t> </a:t>
                </a:r>
                <a:r>
                  <a:rPr lang="en-US" sz="1400" dirty="0" err="1"/>
                  <a:t>reaksi</a:t>
                </a:r>
                <a:r>
                  <a:rPr lang="en-US" sz="1400" dirty="0"/>
                  <a:t> </a:t>
                </a:r>
                <a14:m>
                  <m:oMath xmlns:m="http://schemas.openxmlformats.org/officeDocument/2006/math">
                    <m:r>
                      <a:rPr lang="en-US" sz="1400" b="1" i="1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400" b="1" dirty="0"/>
                  <a:t> </a:t>
                </a:r>
                <a:r>
                  <a:rPr lang="en-US" sz="1400" dirty="0"/>
                  <a:t>peningkatan </a:t>
                </a:r>
                <a:r>
                  <a:rPr lang="en-US" sz="1400" dirty="0" err="1"/>
                  <a:t>temperatur</a:t>
                </a:r>
                <a:r>
                  <a:rPr lang="en-US" sz="1400" dirty="0"/>
                  <a:t> </a:t>
                </a:r>
                <a:r>
                  <a:rPr lang="en-US" sz="1400" dirty="0" err="1"/>
                  <a:t>reaksi</a:t>
                </a:r>
                <a:r>
                  <a:rPr lang="en-US" sz="1400" dirty="0"/>
                  <a:t> </a:t>
                </a:r>
                <a14:m>
                  <m:oMath xmlns:m="http://schemas.openxmlformats.org/officeDocument/2006/math">
                    <m:r>
                      <a:rPr lang="en-US" sz="1400" b="1" i="1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400" b="1" dirty="0"/>
                  <a:t> </a:t>
                </a:r>
                <a:r>
                  <a:rPr lang="en-US" sz="1400" dirty="0"/>
                  <a:t>Peningkatan konstanta </a:t>
                </a:r>
                <a:r>
                  <a:rPr lang="en-US" sz="1400" dirty="0" err="1"/>
                  <a:t>laju</a:t>
                </a:r>
                <a:r>
                  <a:rPr lang="en-US" sz="1400" dirty="0"/>
                  <a:t> </a:t>
                </a:r>
                <a:r>
                  <a:rPr lang="en-US" sz="1400" dirty="0" err="1"/>
                  <a:t>reaksi</a:t>
                </a:r>
                <a:r>
                  <a:rPr lang="en-US" sz="1400" dirty="0"/>
                  <a:t> </a:t>
                </a:r>
                <a14:m>
                  <m:oMath xmlns:m="http://schemas.openxmlformats.org/officeDocument/2006/math">
                    <m:r>
                      <a:rPr lang="en-US" sz="1400" b="1" i="1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1400" b="1" i="0" smtClean="0">
                        <a:latin typeface="Cambria Math" panose="02040503050406030204" pitchFamily="18" charset="0"/>
                      </a:rPr>
                      <m:t>𝐩</m:t>
                    </m:r>
                  </m:oMath>
                </a14:m>
                <a:r>
                  <a:rPr lang="en-US" sz="1400" b="1" dirty="0"/>
                  <a:t>eningkatan </a:t>
                </a:r>
                <a:r>
                  <a:rPr lang="en-US" sz="1400" b="1" dirty="0" err="1"/>
                  <a:t>konversi</a:t>
                </a:r>
                <a:r>
                  <a:rPr lang="en-US" sz="1400" b="1" dirty="0"/>
                  <a:t> LA</a:t>
                </a:r>
                <a:endParaRPr lang="en-US" sz="1400" dirty="0"/>
              </a:p>
              <a:p>
                <a:pPr marL="285750" indent="-285750">
                  <a:buClr>
                    <a:schemeClr val="accent5"/>
                  </a:buClr>
                  <a:buFont typeface="Wingdings" panose="05000000000000000000" pitchFamily="2" charset="2"/>
                  <a:buChar char="Ø"/>
                </a:pPr>
                <a:endParaRPr lang="en-US" sz="1400" b="1" dirty="0"/>
              </a:p>
              <a:p>
                <a:pPr marL="285750" indent="-285750">
                  <a:buClr>
                    <a:schemeClr val="accent5"/>
                  </a:buClr>
                  <a:buFont typeface="Wingdings" panose="05000000000000000000" pitchFamily="2" charset="2"/>
                  <a:buChar char="Ø"/>
                </a:pPr>
                <a:r>
                  <a:rPr lang="en-US" sz="1400" b="1" dirty="0" err="1"/>
                  <a:t>Peningkatan</a:t>
                </a:r>
                <a:r>
                  <a:rPr lang="en-US" sz="1400" b="1" dirty="0"/>
                  <a:t> </a:t>
                </a:r>
                <a:r>
                  <a:rPr lang="en-US" sz="1400" b="1" dirty="0" err="1"/>
                  <a:t>konsentrasi</a:t>
                </a:r>
                <a:r>
                  <a:rPr lang="en-US" sz="1400" b="1" dirty="0"/>
                  <a:t> LA </a:t>
                </a:r>
                <a14:m>
                  <m:oMath xmlns:m="http://schemas.openxmlformats.org/officeDocument/2006/math">
                    <m:r>
                      <a:rPr lang="en-US" sz="1400" b="1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400" dirty="0"/>
                  <a:t> </a:t>
                </a:r>
                <a:r>
                  <a:rPr lang="en-US" sz="1400" b="1" dirty="0" err="1"/>
                  <a:t>penurunan</a:t>
                </a:r>
                <a:r>
                  <a:rPr lang="en-US" sz="1400" b="1" dirty="0"/>
                  <a:t> </a:t>
                </a:r>
                <a:r>
                  <a:rPr lang="en-US" sz="1400" b="1" dirty="0" err="1"/>
                  <a:t>selektivitas</a:t>
                </a:r>
                <a:r>
                  <a:rPr lang="en-US" sz="1400" b="1" dirty="0"/>
                  <a:t> HDO</a:t>
                </a:r>
              </a:p>
              <a:p>
                <a:pPr marL="285750" indent="-285750">
                  <a:buClr>
                    <a:schemeClr val="accent5"/>
                  </a:buClr>
                  <a:buFont typeface="Wingdings" panose="05000000000000000000" pitchFamily="2" charset="2"/>
                  <a:buChar char="Ø"/>
                </a:pPr>
                <a:endParaRPr lang="en-US" sz="1400" b="1" dirty="0"/>
              </a:p>
              <a:p>
                <a:pPr marL="285750" indent="-285750">
                  <a:buClr>
                    <a:schemeClr val="accent5"/>
                  </a:buClr>
                  <a:buFont typeface="Wingdings" panose="05000000000000000000" pitchFamily="2" charset="2"/>
                  <a:buChar char="Ø"/>
                </a:pPr>
                <a:r>
                  <a:rPr lang="en-US" sz="1400" dirty="0" err="1"/>
                  <a:t>Menunjukkan</a:t>
                </a:r>
                <a:r>
                  <a:rPr lang="en-US" sz="1400" dirty="0"/>
                  <a:t> pada </a:t>
                </a:r>
                <a:r>
                  <a:rPr lang="en-US" sz="1400" dirty="0" err="1"/>
                  <a:t>kondisi</a:t>
                </a:r>
                <a:r>
                  <a:rPr lang="en-US" sz="1400" dirty="0"/>
                  <a:t> </a:t>
                </a:r>
                <a:r>
                  <a:rPr lang="en-US" sz="1400" dirty="0" err="1"/>
                  <a:t>operasi</a:t>
                </a:r>
                <a:r>
                  <a:rPr lang="en-US" sz="1400" dirty="0"/>
                  <a:t> yang </a:t>
                </a:r>
                <a:r>
                  <a:rPr lang="en-US" sz="1400" dirty="0" err="1"/>
                  <a:t>dipilih</a:t>
                </a:r>
                <a:r>
                  <a:rPr lang="en-US" sz="1400" dirty="0"/>
                  <a:t>, </a:t>
                </a:r>
                <a:r>
                  <a:rPr lang="en-US" sz="1400" b="1" dirty="0" err="1"/>
                  <a:t>konstanta</a:t>
                </a:r>
                <a:r>
                  <a:rPr lang="en-US" sz="1400" b="1" dirty="0"/>
                  <a:t> </a:t>
                </a:r>
                <a:r>
                  <a:rPr lang="en-US" sz="1400" b="1" dirty="0" err="1"/>
                  <a:t>laju</a:t>
                </a:r>
                <a:r>
                  <a:rPr lang="en-US" sz="1400" b="1" dirty="0"/>
                  <a:t> </a:t>
                </a:r>
                <a:r>
                  <a:rPr lang="en-US" sz="1400" b="1" dirty="0" err="1"/>
                  <a:t>reaksi</a:t>
                </a:r>
                <a:r>
                  <a:rPr lang="en-US" sz="1400" b="1" dirty="0"/>
                  <a:t> DCO</a:t>
                </a:r>
                <a:r>
                  <a:rPr lang="en-US" sz="1400" b="1" baseline="-25000" dirty="0"/>
                  <a:t>2</a:t>
                </a:r>
                <a:r>
                  <a:rPr lang="en-US" sz="1400" b="1" dirty="0"/>
                  <a:t> &gt; HDO</a:t>
                </a:r>
              </a:p>
              <a:p>
                <a:pPr marL="285750" indent="-285750">
                  <a:buClr>
                    <a:schemeClr val="accent5"/>
                  </a:buClr>
                  <a:buFont typeface="Wingdings" panose="05000000000000000000" pitchFamily="2" charset="2"/>
                  <a:buChar char="Ø"/>
                </a:pPr>
                <a:endParaRPr lang="en-US" sz="1400" dirty="0"/>
              </a:p>
              <a:p>
                <a:pPr marL="285750" indent="-285750">
                  <a:buClr>
                    <a:schemeClr val="accent5"/>
                  </a:buClr>
                  <a:buFont typeface="Wingdings" panose="05000000000000000000" pitchFamily="2" charset="2"/>
                  <a:buChar char="Ø"/>
                </a:pPr>
                <a:r>
                  <a:rPr lang="en-US" sz="1400" dirty="0" err="1"/>
                  <a:t>Sehingga</a:t>
                </a:r>
                <a:r>
                  <a:rPr lang="en-US" sz="1400" dirty="0"/>
                  <a:t>, </a:t>
                </a:r>
                <a:r>
                  <a:rPr lang="en-US" sz="1400" dirty="0" err="1"/>
                  <a:t>peningkatan</a:t>
                </a:r>
                <a:r>
                  <a:rPr lang="en-US" sz="1400" dirty="0"/>
                  <a:t> </a:t>
                </a:r>
                <a:r>
                  <a:rPr lang="en-US" sz="1400" dirty="0" err="1"/>
                  <a:t>laju</a:t>
                </a:r>
                <a:r>
                  <a:rPr lang="en-US" sz="1400" dirty="0"/>
                  <a:t> </a:t>
                </a:r>
                <a:r>
                  <a:rPr lang="en-US" sz="1400" dirty="0" err="1"/>
                  <a:t>reaksi</a:t>
                </a:r>
                <a:r>
                  <a:rPr lang="en-US" sz="1400" dirty="0"/>
                  <a:t> DCO</a:t>
                </a:r>
                <a:r>
                  <a:rPr lang="en-US" sz="1400" baseline="-25000" dirty="0"/>
                  <a:t>2</a:t>
                </a:r>
                <a:r>
                  <a:rPr lang="en-US" sz="1400" dirty="0"/>
                  <a:t> </a:t>
                </a:r>
                <a:r>
                  <a:rPr lang="en-US" sz="1400" dirty="0" err="1"/>
                  <a:t>akan</a:t>
                </a:r>
                <a:r>
                  <a:rPr lang="en-US" sz="1400" dirty="0"/>
                  <a:t> </a:t>
                </a:r>
                <a:r>
                  <a:rPr lang="en-US" sz="1400" dirty="0" err="1"/>
                  <a:t>lebih</a:t>
                </a:r>
                <a:r>
                  <a:rPr lang="en-US" sz="1400" dirty="0"/>
                  <a:t> </a:t>
                </a:r>
                <a:r>
                  <a:rPr lang="en-US" sz="1400" dirty="0" err="1"/>
                  <a:t>besar</a:t>
                </a:r>
                <a:r>
                  <a:rPr lang="en-US" sz="1400" dirty="0"/>
                  <a:t> </a:t>
                </a:r>
                <a:r>
                  <a:rPr lang="en-US" sz="1400" dirty="0" err="1"/>
                  <a:t>dari</a:t>
                </a:r>
                <a:r>
                  <a:rPr lang="en-US" sz="1400" dirty="0"/>
                  <a:t> HDO </a:t>
                </a:r>
                <a:r>
                  <a:rPr lang="en-US" sz="1400" dirty="0" err="1"/>
                  <a:t>ketika</a:t>
                </a:r>
                <a:r>
                  <a:rPr lang="en-US" sz="1400" dirty="0"/>
                  <a:t> </a:t>
                </a:r>
                <a:r>
                  <a:rPr lang="en-US" sz="1400" dirty="0" err="1"/>
                  <a:t>konsentrasi</a:t>
                </a:r>
                <a:r>
                  <a:rPr lang="en-US" sz="1400" dirty="0"/>
                  <a:t> LA </a:t>
                </a:r>
                <a:r>
                  <a:rPr lang="en-US" sz="1400" dirty="0" err="1"/>
                  <a:t>umpan</a:t>
                </a:r>
                <a:r>
                  <a:rPr lang="en-US" sz="1400" dirty="0"/>
                  <a:t> </a:t>
                </a:r>
                <a:r>
                  <a:rPr lang="en-US" sz="1400" dirty="0" err="1"/>
                  <a:t>ditingkatkan</a:t>
                </a:r>
                <a:endParaRPr lang="id-ID" sz="1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545C892-4623-3B6E-2DE8-67E08F8444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0626" y="2270190"/>
                <a:ext cx="3481936" cy="3754874"/>
              </a:xfrm>
              <a:prstGeom prst="rect">
                <a:avLst/>
              </a:prstGeom>
              <a:blipFill>
                <a:blip r:embed="rId4"/>
                <a:stretch>
                  <a:fillRect b="-647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855877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50142"/>
            <a:ext cx="11573197" cy="724247"/>
          </a:xfrm>
        </p:spPr>
        <p:txBody>
          <a:bodyPr/>
          <a:lstStyle/>
          <a:p>
            <a:r>
              <a:rPr lang="en-US" sz="4800" err="1"/>
              <a:t>Pengaruh</a:t>
            </a:r>
            <a:r>
              <a:rPr lang="en-US" sz="4800"/>
              <a:t> </a:t>
            </a:r>
            <a:r>
              <a:rPr lang="en-US" sz="4800" err="1"/>
              <a:t>Fraksi</a:t>
            </a:r>
            <a:r>
              <a:rPr lang="en-US" sz="4800"/>
              <a:t> Massa LA </a:t>
            </a:r>
            <a:r>
              <a:rPr lang="en-US" sz="4800" err="1"/>
              <a:t>Umpan</a:t>
            </a:r>
            <a:r>
              <a:rPr lang="en-US" sz="4800"/>
              <a:t> (4)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C6322D5-0895-40B9-A798-F258939C5945}"/>
              </a:ext>
            </a:extLst>
          </p:cNvPr>
          <p:cNvSpPr/>
          <p:nvPr/>
        </p:nvSpPr>
        <p:spPr>
          <a:xfrm>
            <a:off x="400311" y="1345882"/>
            <a:ext cx="11391378" cy="5172605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DFC8F735-0D33-F29E-540C-4F2A0DD0AFB7}"/>
              </a:ext>
            </a:extLst>
          </p:cNvPr>
          <p:cNvSpPr/>
          <p:nvPr/>
        </p:nvSpPr>
        <p:spPr>
          <a:xfrm>
            <a:off x="229684" y="1546370"/>
            <a:ext cx="2513516" cy="404350"/>
          </a:xfrm>
          <a:prstGeom prst="chevron">
            <a:avLst>
              <a:gd name="adj" fmla="val 42412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err="1">
                <a:solidFill>
                  <a:schemeClr val="bg1"/>
                </a:solidFill>
              </a:rPr>
              <a:t>Terhadap</a:t>
            </a:r>
            <a:r>
              <a:rPr lang="en-US" sz="1200" b="1">
                <a:solidFill>
                  <a:schemeClr val="bg1"/>
                </a:solidFill>
              </a:rPr>
              <a:t> </a:t>
            </a:r>
            <a:r>
              <a:rPr lang="en-US" sz="1200" b="1" err="1">
                <a:solidFill>
                  <a:schemeClr val="bg1"/>
                </a:solidFill>
              </a:rPr>
              <a:t>perolehan</a:t>
            </a:r>
            <a:r>
              <a:rPr lang="en-US" sz="1200" b="1">
                <a:solidFill>
                  <a:schemeClr val="bg1"/>
                </a:solidFill>
              </a:rPr>
              <a:t> </a:t>
            </a:r>
            <a:r>
              <a:rPr lang="en-US" sz="1200" b="1" err="1">
                <a:solidFill>
                  <a:schemeClr val="bg1"/>
                </a:solidFill>
              </a:rPr>
              <a:t>dodekana</a:t>
            </a:r>
            <a:endParaRPr lang="id-ID" sz="1200" b="1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2765DA0-22A1-E000-DABA-5A3F052F8959}"/>
              </a:ext>
            </a:extLst>
          </p:cNvPr>
          <p:cNvSpPr txBox="1"/>
          <p:nvPr/>
        </p:nvSpPr>
        <p:spPr>
          <a:xfrm>
            <a:off x="707289" y="5803372"/>
            <a:ext cx="536089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93763" lvl="4" indent="-893763"/>
            <a:r>
              <a:rPr lang="en-US" sz="1200" b="1" dirty="0">
                <a:effectLst/>
                <a:latin typeface="+mj-lt"/>
              </a:rPr>
              <a:t>Gambar 3.4</a:t>
            </a:r>
            <a:r>
              <a:rPr lang="en-US" sz="1200" b="1" dirty="0">
                <a:latin typeface="+mj-lt"/>
              </a:rPr>
              <a:t>	</a:t>
            </a:r>
            <a:r>
              <a:rPr lang="id-ID" sz="1200" dirty="0">
                <a:effectLst/>
                <a:latin typeface="+mj-lt"/>
              </a:rPr>
              <a:t>Kurva sensitivitas total produk </a:t>
            </a:r>
            <a:r>
              <a:rPr lang="id-ID" sz="1200" dirty="0" err="1">
                <a:effectLst/>
                <a:latin typeface="+mj-lt"/>
              </a:rPr>
              <a:t>dodekana</a:t>
            </a:r>
            <a:r>
              <a:rPr lang="id-ID" sz="1200" dirty="0">
                <a:effectLst/>
                <a:latin typeface="+mj-lt"/>
              </a:rPr>
              <a:t> terhadap </a:t>
            </a:r>
            <a:r>
              <a:rPr lang="en-US" sz="1200" dirty="0" err="1">
                <a:effectLst/>
                <a:latin typeface="+mj-lt"/>
              </a:rPr>
              <a:t>fraksi</a:t>
            </a:r>
            <a:r>
              <a:rPr lang="en-US" sz="1200" dirty="0">
                <a:effectLst/>
                <a:latin typeface="+mj-lt"/>
              </a:rPr>
              <a:t> </a:t>
            </a:r>
            <a:r>
              <a:rPr lang="en-US" sz="1200" dirty="0" err="1">
                <a:effectLst/>
                <a:latin typeface="+mj-lt"/>
              </a:rPr>
              <a:t>massa</a:t>
            </a:r>
            <a:r>
              <a:rPr lang="en-US" sz="1200" dirty="0">
                <a:effectLst/>
                <a:latin typeface="+mj-lt"/>
              </a:rPr>
              <a:t> LA </a:t>
            </a:r>
            <a:r>
              <a:rPr lang="en-US" sz="1200" dirty="0" err="1">
                <a:effectLst/>
                <a:latin typeface="+mj-lt"/>
              </a:rPr>
              <a:t>umpan</a:t>
            </a:r>
            <a:r>
              <a:rPr lang="en-US" sz="1200" dirty="0">
                <a:effectLst/>
                <a:latin typeface="+mj-lt"/>
              </a:rPr>
              <a:t> pada </a:t>
            </a:r>
            <a:r>
              <a:rPr lang="en-US" sz="1200" dirty="0" err="1">
                <a:effectLst/>
                <a:latin typeface="+mj-lt"/>
              </a:rPr>
              <a:t>temperatur</a:t>
            </a:r>
            <a:r>
              <a:rPr lang="en-US" sz="1200" dirty="0">
                <a:effectLst/>
                <a:latin typeface="+mj-lt"/>
              </a:rPr>
              <a:t> </a:t>
            </a:r>
            <a:r>
              <a:rPr lang="en-US" sz="1200" dirty="0" err="1">
                <a:effectLst/>
                <a:latin typeface="+mj-lt"/>
              </a:rPr>
              <a:t>umpan</a:t>
            </a:r>
            <a:r>
              <a:rPr lang="en-US" sz="1200" dirty="0">
                <a:effectLst/>
                <a:latin typeface="+mj-lt"/>
              </a:rPr>
              <a:t> 300</a:t>
            </a:r>
            <a:r>
              <a:rPr lang="en-US" sz="1200" baseline="30000" dirty="0">
                <a:effectLst/>
                <a:latin typeface="+mj-lt"/>
              </a:rPr>
              <a:t>o</a:t>
            </a:r>
            <a:r>
              <a:rPr lang="en-US" sz="1200" dirty="0">
                <a:effectLst/>
                <a:latin typeface="+mj-lt"/>
              </a:rPr>
              <a:t>C LHSV 1 jam</a:t>
            </a:r>
            <a:r>
              <a:rPr lang="en-US" sz="1200" baseline="30000" dirty="0">
                <a:effectLst/>
                <a:latin typeface="+mj-lt"/>
              </a:rPr>
              <a:t>-1</a:t>
            </a:r>
            <a:endParaRPr lang="id-ID" sz="1200" baseline="30000" dirty="0">
              <a:effectLst/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D2A01B-0124-900C-B15E-65566B9EC5BC}"/>
              </a:ext>
            </a:extLst>
          </p:cNvPr>
          <p:cNvSpPr txBox="1"/>
          <p:nvPr/>
        </p:nvSpPr>
        <p:spPr>
          <a:xfrm>
            <a:off x="6299277" y="2290768"/>
            <a:ext cx="5153851" cy="28931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263525" indent="-263525"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en-US" sz="1400" b="1" u="sng" dirty="0"/>
              <a:t>Baseline: </a:t>
            </a:r>
            <a:r>
              <a:rPr lang="en-US" sz="1400" u="sng" dirty="0" err="1"/>
              <a:t>perolehan</a:t>
            </a:r>
            <a:r>
              <a:rPr lang="en-US" sz="1400" u="sng" dirty="0"/>
              <a:t> </a:t>
            </a:r>
            <a:r>
              <a:rPr lang="en-US" sz="1400" u="sng" dirty="0" err="1"/>
              <a:t>dodekana</a:t>
            </a:r>
            <a:r>
              <a:rPr lang="en-US" sz="1400" u="sng" dirty="0"/>
              <a:t> </a:t>
            </a:r>
            <a:r>
              <a:rPr lang="en-US" sz="1400" u="sng" dirty="0" err="1"/>
              <a:t>tiap</a:t>
            </a:r>
            <a:r>
              <a:rPr lang="en-US" sz="1400" u="sng" dirty="0"/>
              <a:t> </a:t>
            </a:r>
            <a:r>
              <a:rPr lang="en-US" sz="1400" u="sng" dirty="0" err="1"/>
              <a:t>katalis</a:t>
            </a:r>
            <a:r>
              <a:rPr lang="en-US" sz="1400" u="sng" dirty="0"/>
              <a:t> pada </a:t>
            </a:r>
            <a:r>
              <a:rPr lang="en-US" sz="1400" u="sng" dirty="0" err="1"/>
              <a:t>konsentrasi</a:t>
            </a:r>
            <a:r>
              <a:rPr lang="en-US" sz="1400" u="sng" dirty="0"/>
              <a:t> LA </a:t>
            </a:r>
            <a:r>
              <a:rPr lang="en-US" sz="1400" u="sng" dirty="0" err="1"/>
              <a:t>umpan</a:t>
            </a:r>
            <a:r>
              <a:rPr lang="en-US" sz="1400" u="sng" dirty="0"/>
              <a:t> 50%-</a:t>
            </a:r>
            <a:r>
              <a:rPr lang="en-US" sz="1400" u="sng" dirty="0" err="1"/>
              <a:t>wt</a:t>
            </a:r>
            <a:endParaRPr lang="en-US" sz="1400" u="sng" dirty="0"/>
          </a:p>
          <a:p>
            <a:pPr marL="263525" indent="-263525">
              <a:buClr>
                <a:schemeClr val="accent5"/>
              </a:buClr>
              <a:buFont typeface="Wingdings" panose="05000000000000000000" pitchFamily="2" charset="2"/>
              <a:buChar char="Ø"/>
            </a:pPr>
            <a:endParaRPr lang="en-US" sz="1400" dirty="0"/>
          </a:p>
          <a:p>
            <a:pPr marL="285750" indent="-285750"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en-US" sz="1400" b="1" dirty="0" err="1"/>
              <a:t>Perolehan</a:t>
            </a:r>
            <a:r>
              <a:rPr lang="en-US" sz="1400" b="1" dirty="0"/>
              <a:t> </a:t>
            </a:r>
            <a:r>
              <a:rPr lang="en-US" sz="1400" b="1" dirty="0" err="1"/>
              <a:t>dodekana</a:t>
            </a:r>
            <a:r>
              <a:rPr lang="en-US" sz="1400" b="1" dirty="0"/>
              <a:t> </a:t>
            </a:r>
            <a:r>
              <a:rPr lang="en-US" sz="1400" b="1" dirty="0" err="1"/>
              <a:t>terbesar</a:t>
            </a:r>
            <a:r>
              <a:rPr lang="en-US" sz="1400" b="1" dirty="0"/>
              <a:t> </a:t>
            </a:r>
            <a:r>
              <a:rPr lang="en-US" sz="1400" dirty="0" err="1"/>
              <a:t>didapat</a:t>
            </a:r>
            <a:r>
              <a:rPr lang="en-US" sz="1400" dirty="0"/>
              <a:t> pada:</a:t>
            </a:r>
          </a:p>
          <a:p>
            <a:pPr marL="742950" lvl="1" indent="-285750">
              <a:buClr>
                <a:schemeClr val="accent5"/>
              </a:buClr>
              <a:buFont typeface="Arial" panose="020B0604020202020204" pitchFamily="34" charset="0"/>
              <a:buChar char="•"/>
            </a:pPr>
            <a:r>
              <a:rPr lang="en-US" sz="1400" b="1" dirty="0" err="1"/>
              <a:t>NiMo</a:t>
            </a:r>
            <a:r>
              <a:rPr lang="en-US" sz="1400" b="1" dirty="0"/>
              <a:t>/alumina : 30%-</a:t>
            </a:r>
            <a:r>
              <a:rPr lang="en-US" sz="1400" b="1" dirty="0" err="1"/>
              <a:t>wt</a:t>
            </a:r>
            <a:r>
              <a:rPr lang="en-US" sz="1400" b="1" dirty="0"/>
              <a:t> LA</a:t>
            </a:r>
          </a:p>
          <a:p>
            <a:pPr marL="742950" lvl="1" indent="-285750">
              <a:buClr>
                <a:schemeClr val="accent5"/>
              </a:buClr>
              <a:buFont typeface="Arial" panose="020B0604020202020204" pitchFamily="34" charset="0"/>
              <a:buChar char="•"/>
            </a:pPr>
            <a:r>
              <a:rPr lang="en-US" sz="1400" b="1" dirty="0"/>
              <a:t>Pt/ZIF : 5%-</a:t>
            </a:r>
            <a:r>
              <a:rPr lang="en-US" sz="1400" b="1" dirty="0" err="1"/>
              <a:t>wt</a:t>
            </a:r>
            <a:r>
              <a:rPr lang="en-US" sz="1400" b="1" dirty="0"/>
              <a:t> LA</a:t>
            </a:r>
          </a:p>
          <a:p>
            <a:pPr>
              <a:buClr>
                <a:schemeClr val="accent5"/>
              </a:buClr>
            </a:pPr>
            <a:endParaRPr lang="en-US" sz="1400" dirty="0"/>
          </a:p>
          <a:p>
            <a:pPr marL="263525" indent="-263525"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en-US" sz="1400" dirty="0" err="1"/>
              <a:t>Meskipun</a:t>
            </a:r>
            <a:r>
              <a:rPr lang="en-US" sz="1400" dirty="0"/>
              <a:t> 5%-</a:t>
            </a:r>
            <a:r>
              <a:rPr lang="en-US" sz="1400" dirty="0" err="1"/>
              <a:t>wt</a:t>
            </a:r>
            <a:r>
              <a:rPr lang="en-US" sz="1400" dirty="0"/>
              <a:t> LA </a:t>
            </a:r>
            <a:r>
              <a:rPr lang="en-US" sz="1400" dirty="0" err="1"/>
              <a:t>menghasilkan</a:t>
            </a:r>
            <a:r>
              <a:rPr lang="en-US" sz="1400" dirty="0"/>
              <a:t> </a:t>
            </a:r>
            <a:r>
              <a:rPr lang="en-US" sz="1400" dirty="0" err="1"/>
              <a:t>perolehan</a:t>
            </a:r>
            <a:r>
              <a:rPr lang="en-US" sz="1400" dirty="0"/>
              <a:t> </a:t>
            </a:r>
            <a:r>
              <a:rPr lang="en-US" sz="1400" dirty="0" err="1"/>
              <a:t>dodekana</a:t>
            </a:r>
            <a:r>
              <a:rPr lang="en-US" sz="1400" dirty="0"/>
              <a:t> </a:t>
            </a:r>
            <a:r>
              <a:rPr lang="en-US" sz="1400" dirty="0" err="1"/>
              <a:t>terbaik</a:t>
            </a:r>
            <a:r>
              <a:rPr lang="en-US" sz="1400" dirty="0"/>
              <a:t> </a:t>
            </a:r>
            <a:r>
              <a:rPr lang="en-US" sz="1400" dirty="0" err="1"/>
              <a:t>untuk</a:t>
            </a:r>
            <a:r>
              <a:rPr lang="en-US" sz="1400" dirty="0"/>
              <a:t> </a:t>
            </a:r>
            <a:r>
              <a:rPr lang="en-US" sz="1400" dirty="0" err="1"/>
              <a:t>katalis</a:t>
            </a:r>
            <a:r>
              <a:rPr lang="en-US" sz="1400" dirty="0"/>
              <a:t> Pt/ZIF, </a:t>
            </a:r>
            <a:r>
              <a:rPr lang="en-US" sz="1400" b="1" dirty="0" err="1"/>
              <a:t>perbedaannya</a:t>
            </a:r>
            <a:r>
              <a:rPr lang="en-US" sz="1400" b="1" dirty="0"/>
              <a:t> </a:t>
            </a:r>
            <a:r>
              <a:rPr lang="en-US" sz="1400" b="1" dirty="0" err="1"/>
              <a:t>hanya</a:t>
            </a:r>
            <a:r>
              <a:rPr lang="en-US" sz="1400" b="1" dirty="0"/>
              <a:t> </a:t>
            </a:r>
            <a:r>
              <a:rPr lang="en-US" sz="1400" b="1" dirty="0" err="1"/>
              <a:t>bernilai</a:t>
            </a:r>
            <a:r>
              <a:rPr lang="en-US" sz="1400" b="1" dirty="0"/>
              <a:t> 6% </a:t>
            </a:r>
            <a:r>
              <a:rPr lang="en-US" sz="1400" b="1" dirty="0" err="1"/>
              <a:t>dibanding</a:t>
            </a:r>
            <a:r>
              <a:rPr lang="en-US" sz="1400" b="1" dirty="0"/>
              <a:t> </a:t>
            </a:r>
            <a:r>
              <a:rPr lang="en-US" sz="1400" b="1" dirty="0" err="1"/>
              <a:t>perolehan</a:t>
            </a:r>
            <a:r>
              <a:rPr lang="en-US" sz="1400" b="1" dirty="0"/>
              <a:t> 25%-</a:t>
            </a:r>
            <a:r>
              <a:rPr lang="en-US" sz="1400" b="1" dirty="0" err="1"/>
              <a:t>wt</a:t>
            </a:r>
            <a:r>
              <a:rPr lang="en-US" sz="1400" b="1" dirty="0"/>
              <a:t> LA </a:t>
            </a:r>
            <a:r>
              <a:rPr lang="en-US" sz="1400" dirty="0"/>
              <a:t>(</a:t>
            </a:r>
            <a:r>
              <a:rPr lang="en-US" sz="1400" dirty="0" err="1"/>
              <a:t>batas</a:t>
            </a:r>
            <a:r>
              <a:rPr lang="en-US" sz="1400" dirty="0"/>
              <a:t> LA </a:t>
            </a:r>
            <a:r>
              <a:rPr lang="en-US" sz="1400" dirty="0" err="1"/>
              <a:t>umpan</a:t>
            </a:r>
            <a:r>
              <a:rPr lang="en-US" sz="1400" dirty="0"/>
              <a:t> </a:t>
            </a:r>
            <a:r>
              <a:rPr lang="en-US" sz="1400" dirty="0" err="1"/>
              <a:t>maksimum</a:t>
            </a:r>
            <a:r>
              <a:rPr lang="en-US" sz="1400" dirty="0"/>
              <a:t>)</a:t>
            </a:r>
          </a:p>
          <a:p>
            <a:pPr marL="285750" indent="-285750">
              <a:buClr>
                <a:schemeClr val="accent5"/>
              </a:buClr>
              <a:buFont typeface="Wingdings" panose="05000000000000000000" pitchFamily="2" charset="2"/>
              <a:buChar char="Ø"/>
            </a:pPr>
            <a:endParaRPr lang="en-US" sz="1400" dirty="0"/>
          </a:p>
          <a:p>
            <a:pPr lvl="1">
              <a:buClr>
                <a:schemeClr val="accent5"/>
              </a:buClr>
            </a:pPr>
            <a:endParaRPr lang="en-US" sz="1400" b="1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19EE283-05AB-2E11-04DC-75CC8759FDCA}"/>
              </a:ext>
            </a:extLst>
          </p:cNvPr>
          <p:cNvCxnSpPr>
            <a:cxnSpLocks/>
          </p:cNvCxnSpPr>
          <p:nvPr/>
        </p:nvCxnSpPr>
        <p:spPr>
          <a:xfrm>
            <a:off x="400311" y="819916"/>
            <a:ext cx="1139137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34C47A09-5B88-4941-9F53-E59274BFBE8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28990676"/>
              </p:ext>
            </p:extLst>
          </p:nvPr>
        </p:nvGraphicFramePr>
        <p:xfrm>
          <a:off x="1412240" y="2151208"/>
          <a:ext cx="3600000" cy="36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8756826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50142"/>
            <a:ext cx="11573197" cy="724247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Pengaruh</a:t>
            </a: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 T</a:t>
            </a:r>
            <a:r>
              <a:rPr lang="en-US" sz="4400" baseline="-25000" dirty="0">
                <a:solidFill>
                  <a:prstClr val="black">
                    <a:lumMod val="85000"/>
                    <a:lumOff val="15000"/>
                  </a:prstClr>
                </a:solidFill>
                <a:latin typeface="Arial"/>
              </a:rPr>
              <a:t>feed </a:t>
            </a:r>
            <a:r>
              <a:rPr lang="en-US" sz="4400" dirty="0">
                <a:solidFill>
                  <a:prstClr val="black">
                    <a:lumMod val="85000"/>
                    <a:lumOff val="15000"/>
                  </a:prstClr>
                </a:solidFill>
                <a:latin typeface="Arial"/>
              </a:rPr>
              <a:t>&amp; LHSV</a:t>
            </a: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: </a:t>
            </a:r>
            <a:r>
              <a:rPr kumimoji="0" lang="en-US" sz="4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NiMo</a:t>
            </a: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/alumina (1)</a:t>
            </a:r>
          </a:p>
        </p:txBody>
      </p:sp>
      <p:graphicFrame>
        <p:nvGraphicFramePr>
          <p:cNvPr id="15" name="Chart 14">
            <a:extLst>
              <a:ext uri="{FF2B5EF4-FFF2-40B4-BE49-F238E27FC236}">
                <a16:creationId xmlns:a16="http://schemas.microsoft.com/office/drawing/2014/main" id="{6E0DD521-1B54-4C0B-B353-4705BCA5789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59316989"/>
              </p:ext>
            </p:extLst>
          </p:nvPr>
        </p:nvGraphicFramePr>
        <p:xfrm>
          <a:off x="993991" y="2290642"/>
          <a:ext cx="4644201" cy="36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3" name="Rectangle 12">
            <a:extLst>
              <a:ext uri="{FF2B5EF4-FFF2-40B4-BE49-F238E27FC236}">
                <a16:creationId xmlns:a16="http://schemas.microsoft.com/office/drawing/2014/main" id="{DC6322D5-0895-40B9-A798-F258939C5945}"/>
              </a:ext>
            </a:extLst>
          </p:cNvPr>
          <p:cNvSpPr/>
          <p:nvPr/>
        </p:nvSpPr>
        <p:spPr>
          <a:xfrm>
            <a:off x="400311" y="1345882"/>
            <a:ext cx="11391378" cy="5172605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DFC8F735-0D33-F29E-540C-4F2A0DD0AFB7}"/>
              </a:ext>
            </a:extLst>
          </p:cNvPr>
          <p:cNvSpPr/>
          <p:nvPr/>
        </p:nvSpPr>
        <p:spPr>
          <a:xfrm>
            <a:off x="229684" y="1546370"/>
            <a:ext cx="2513516" cy="404350"/>
          </a:xfrm>
          <a:prstGeom prst="chevron">
            <a:avLst>
              <a:gd name="adj" fmla="val 42412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err="1">
                <a:solidFill>
                  <a:schemeClr val="bg1"/>
                </a:solidFill>
              </a:rPr>
              <a:t>Terhadap</a:t>
            </a:r>
            <a:r>
              <a:rPr lang="en-US" sz="1200" b="1">
                <a:solidFill>
                  <a:schemeClr val="bg1"/>
                </a:solidFill>
              </a:rPr>
              <a:t> </a:t>
            </a:r>
            <a:r>
              <a:rPr lang="en-US" sz="1200" b="1" err="1">
                <a:solidFill>
                  <a:schemeClr val="bg1"/>
                </a:solidFill>
              </a:rPr>
              <a:t>temperatur</a:t>
            </a:r>
            <a:r>
              <a:rPr lang="en-US" sz="1200" b="1">
                <a:solidFill>
                  <a:schemeClr val="bg1"/>
                </a:solidFill>
              </a:rPr>
              <a:t> </a:t>
            </a:r>
            <a:r>
              <a:rPr lang="en-US" sz="1200" b="1" err="1">
                <a:solidFill>
                  <a:schemeClr val="bg1"/>
                </a:solidFill>
              </a:rPr>
              <a:t>reaktor</a:t>
            </a:r>
            <a:endParaRPr lang="id-ID" sz="1200" b="1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2765DA0-22A1-E000-DABA-5A3F052F8959}"/>
              </a:ext>
            </a:extLst>
          </p:cNvPr>
          <p:cNvSpPr txBox="1"/>
          <p:nvPr/>
        </p:nvSpPr>
        <p:spPr>
          <a:xfrm>
            <a:off x="857511" y="5803372"/>
            <a:ext cx="52730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85838" lvl="4" indent="-985838"/>
            <a:r>
              <a:rPr lang="en-US" sz="1200" b="1" dirty="0">
                <a:effectLst/>
                <a:latin typeface="+mj-lt"/>
              </a:rPr>
              <a:t>Gambar 3.5</a:t>
            </a:r>
            <a:r>
              <a:rPr lang="en-US" sz="1200" b="1" dirty="0">
                <a:latin typeface="+mj-lt"/>
              </a:rPr>
              <a:t>	</a:t>
            </a:r>
            <a:r>
              <a:rPr lang="en-US" sz="1200" dirty="0" err="1">
                <a:effectLst/>
                <a:latin typeface="+mj-lt"/>
              </a:rPr>
              <a:t>Pengaruh</a:t>
            </a:r>
            <a:r>
              <a:rPr lang="en-US" sz="1200" dirty="0">
                <a:effectLst/>
                <a:latin typeface="+mj-lt"/>
              </a:rPr>
              <a:t> </a:t>
            </a:r>
            <a:r>
              <a:rPr lang="en-US" sz="1200" dirty="0" err="1">
                <a:effectLst/>
                <a:latin typeface="+mj-lt"/>
              </a:rPr>
              <a:t>variasi</a:t>
            </a:r>
            <a:r>
              <a:rPr lang="en-US" sz="1200" dirty="0">
                <a:effectLst/>
                <a:latin typeface="+mj-lt"/>
              </a:rPr>
              <a:t> </a:t>
            </a:r>
            <a:r>
              <a:rPr lang="en-US" sz="1200" dirty="0" err="1">
                <a:effectLst/>
                <a:latin typeface="+mj-lt"/>
              </a:rPr>
              <a:t>temperatur</a:t>
            </a:r>
            <a:r>
              <a:rPr lang="en-US" sz="1200" dirty="0">
                <a:effectLst/>
                <a:latin typeface="+mj-lt"/>
              </a:rPr>
              <a:t> </a:t>
            </a:r>
            <a:r>
              <a:rPr lang="en-US" sz="1200" dirty="0" err="1">
                <a:effectLst/>
                <a:latin typeface="+mj-lt"/>
              </a:rPr>
              <a:t>umpan</a:t>
            </a:r>
            <a:r>
              <a:rPr lang="en-US" sz="1200" dirty="0">
                <a:effectLst/>
                <a:latin typeface="+mj-lt"/>
              </a:rPr>
              <a:t> dan LHSV </a:t>
            </a:r>
            <a:r>
              <a:rPr lang="en-US" sz="1200" dirty="0" err="1">
                <a:effectLst/>
                <a:latin typeface="+mj-lt"/>
              </a:rPr>
              <a:t>terhadap</a:t>
            </a:r>
            <a:r>
              <a:rPr lang="en-US" sz="1200" dirty="0">
                <a:effectLst/>
                <a:latin typeface="+mj-lt"/>
              </a:rPr>
              <a:t> </a:t>
            </a:r>
            <a:r>
              <a:rPr lang="en-US" sz="1200" dirty="0" err="1">
                <a:effectLst/>
                <a:latin typeface="+mj-lt"/>
              </a:rPr>
              <a:t>temperatur</a:t>
            </a:r>
            <a:r>
              <a:rPr lang="en-US" sz="1200" dirty="0">
                <a:effectLst/>
                <a:latin typeface="+mj-lt"/>
              </a:rPr>
              <a:t> </a:t>
            </a:r>
            <a:r>
              <a:rPr lang="en-US" sz="1200" dirty="0" err="1">
                <a:effectLst/>
                <a:latin typeface="+mj-lt"/>
              </a:rPr>
              <a:t>reaktor</a:t>
            </a:r>
            <a:r>
              <a:rPr lang="en-US" sz="1200" dirty="0">
                <a:effectLst/>
                <a:latin typeface="+mj-lt"/>
              </a:rPr>
              <a:t> pada </a:t>
            </a:r>
            <a:r>
              <a:rPr lang="en-US" sz="1200" dirty="0" err="1">
                <a:effectLst/>
                <a:latin typeface="+mj-lt"/>
              </a:rPr>
              <a:t>fraksi</a:t>
            </a:r>
            <a:r>
              <a:rPr lang="en-US" sz="1200" dirty="0">
                <a:effectLst/>
                <a:latin typeface="+mj-lt"/>
              </a:rPr>
              <a:t> </a:t>
            </a:r>
            <a:r>
              <a:rPr lang="en-US" sz="1200" dirty="0" err="1">
                <a:effectLst/>
                <a:latin typeface="+mj-lt"/>
              </a:rPr>
              <a:t>massa</a:t>
            </a:r>
            <a:r>
              <a:rPr lang="en-US" sz="1200" dirty="0">
                <a:effectLst/>
                <a:latin typeface="+mj-lt"/>
              </a:rPr>
              <a:t> LA </a:t>
            </a:r>
            <a:r>
              <a:rPr lang="en-US" sz="1200" dirty="0" err="1">
                <a:effectLst/>
                <a:latin typeface="+mj-lt"/>
              </a:rPr>
              <a:t>umpan</a:t>
            </a:r>
            <a:r>
              <a:rPr lang="en-US" sz="1200" dirty="0">
                <a:effectLst/>
                <a:latin typeface="+mj-lt"/>
              </a:rPr>
              <a:t> 30%</a:t>
            </a:r>
            <a:endParaRPr lang="id-ID" sz="1200" baseline="30000" dirty="0">
              <a:effectLst/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9D2A01B-0124-900C-B15E-65566B9EC5BC}"/>
                  </a:ext>
                </a:extLst>
              </p:cNvPr>
              <p:cNvSpPr txBox="1"/>
              <p:nvPr/>
            </p:nvSpPr>
            <p:spPr>
              <a:xfrm>
                <a:off x="6130533" y="2377912"/>
                <a:ext cx="5405119" cy="3970318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Clr>
                    <a:schemeClr val="accent5"/>
                  </a:buClr>
                  <a:buFont typeface="Wingdings" panose="05000000000000000000" pitchFamily="2" charset="2"/>
                  <a:buChar char="Ø"/>
                </a:pPr>
                <a:r>
                  <a:rPr lang="en-US" sz="1400" b="1" dirty="0" err="1">
                    <a:solidFill>
                      <a:schemeClr val="tx1"/>
                    </a:solidFill>
                  </a:rPr>
                  <a:t>Peningkatan</a:t>
                </a:r>
                <a:r>
                  <a:rPr lang="en-US" sz="1400" b="1" dirty="0">
                    <a:solidFill>
                      <a:schemeClr val="tx1"/>
                    </a:solidFill>
                  </a:rPr>
                  <a:t> LHSV </a:t>
                </a:r>
                <a14:m>
                  <m:oMath xmlns:m="http://schemas.openxmlformats.org/officeDocument/2006/math">
                    <m:r>
                      <a:rPr lang="en-US" sz="1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400" b="1" dirty="0">
                    <a:solidFill>
                      <a:schemeClr val="tx1"/>
                    </a:solidFill>
                  </a:rPr>
                  <a:t> </a:t>
                </a:r>
                <a:r>
                  <a:rPr lang="en-US" sz="1400" b="1" dirty="0" err="1">
                    <a:solidFill>
                      <a:schemeClr val="tx1"/>
                    </a:solidFill>
                  </a:rPr>
                  <a:t>penurunan</a:t>
                </a:r>
                <a:r>
                  <a:rPr lang="en-US" sz="1400" b="1" dirty="0">
                    <a:solidFill>
                      <a:schemeClr val="tx1"/>
                    </a:solidFill>
                  </a:rPr>
                  <a:t> </a:t>
                </a:r>
                <a:r>
                  <a:rPr lang="en-US" sz="1400" b="1" dirty="0" err="1">
                    <a:solidFill>
                      <a:schemeClr val="tx1"/>
                    </a:solidFill>
                  </a:rPr>
                  <a:t>temperatur</a:t>
                </a:r>
                <a:r>
                  <a:rPr lang="en-US" sz="1400" b="1" dirty="0">
                    <a:solidFill>
                      <a:schemeClr val="tx1"/>
                    </a:solidFill>
                  </a:rPr>
                  <a:t> </a:t>
                </a:r>
                <a:r>
                  <a:rPr lang="en-US" sz="1400" b="1" dirty="0" err="1">
                    <a:solidFill>
                      <a:schemeClr val="tx1"/>
                    </a:solidFill>
                  </a:rPr>
                  <a:t>reaktor</a:t>
                </a:r>
                <a:endParaRPr lang="en-US" sz="1400" b="1" dirty="0">
                  <a:solidFill>
                    <a:schemeClr val="tx1"/>
                  </a:solidFill>
                </a:endParaRPr>
              </a:p>
              <a:p>
                <a:pPr marL="285750" indent="-285750">
                  <a:buClr>
                    <a:schemeClr val="accent5"/>
                  </a:buClr>
                  <a:buFont typeface="Wingdings" panose="05000000000000000000" pitchFamily="2" charset="2"/>
                  <a:buChar char="Ø"/>
                </a:pPr>
                <a:endParaRPr lang="en-US" sz="1400" dirty="0">
                  <a:solidFill>
                    <a:schemeClr val="tx1"/>
                  </a:solidFill>
                </a:endParaRPr>
              </a:p>
              <a:p>
                <a:pPr marL="285750" indent="-285750">
                  <a:buClr>
                    <a:schemeClr val="accent5"/>
                  </a:buClr>
                  <a:buFont typeface="Wingdings" panose="05000000000000000000" pitchFamily="2" charset="2"/>
                  <a:buChar char="Ø"/>
                </a:pPr>
                <a:r>
                  <a:rPr lang="en-US" sz="1400" b="1" dirty="0" err="1">
                    <a:solidFill>
                      <a:schemeClr val="tx1"/>
                    </a:solidFill>
                  </a:rPr>
                  <a:t>Peningkatan</a:t>
                </a:r>
                <a:r>
                  <a:rPr lang="en-US" sz="1400" b="1" dirty="0">
                    <a:solidFill>
                      <a:schemeClr val="tx1"/>
                    </a:solidFill>
                  </a:rPr>
                  <a:t> </a:t>
                </a:r>
                <a:r>
                  <a:rPr lang="en-US" sz="1400" b="1" dirty="0" err="1">
                    <a:solidFill>
                      <a:schemeClr val="tx1"/>
                    </a:solidFill>
                  </a:rPr>
                  <a:t>temperatur</a:t>
                </a:r>
                <a:r>
                  <a:rPr lang="en-US" sz="1400" b="1" dirty="0">
                    <a:solidFill>
                      <a:schemeClr val="tx1"/>
                    </a:solidFill>
                  </a:rPr>
                  <a:t> </a:t>
                </a:r>
                <a:r>
                  <a:rPr lang="en-US" sz="1400" b="1" dirty="0" err="1">
                    <a:solidFill>
                      <a:schemeClr val="tx1"/>
                    </a:solidFill>
                  </a:rPr>
                  <a:t>umpan</a:t>
                </a:r>
                <a:r>
                  <a:rPr lang="en-US" sz="1400" b="1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400" b="1" dirty="0">
                    <a:solidFill>
                      <a:schemeClr val="tx1"/>
                    </a:solidFill>
                  </a:rPr>
                  <a:t> </a:t>
                </a:r>
                <a:r>
                  <a:rPr lang="en-US" sz="1400" b="1" dirty="0" err="1">
                    <a:solidFill>
                      <a:schemeClr val="tx1"/>
                    </a:solidFill>
                  </a:rPr>
                  <a:t>peningkatan</a:t>
                </a:r>
                <a:r>
                  <a:rPr lang="en-US" sz="1400" b="1" dirty="0">
                    <a:solidFill>
                      <a:schemeClr val="tx1"/>
                    </a:solidFill>
                  </a:rPr>
                  <a:t> </a:t>
                </a:r>
                <a:r>
                  <a:rPr lang="en-US" sz="1400" b="1" dirty="0" err="1">
                    <a:solidFill>
                      <a:schemeClr val="tx1"/>
                    </a:solidFill>
                  </a:rPr>
                  <a:t>temperatur</a:t>
                </a:r>
                <a:r>
                  <a:rPr lang="en-US" sz="1400" b="1" dirty="0">
                    <a:solidFill>
                      <a:schemeClr val="tx1"/>
                    </a:solidFill>
                  </a:rPr>
                  <a:t> </a:t>
                </a:r>
                <a:r>
                  <a:rPr lang="en-US" sz="1400" b="1" dirty="0" err="1">
                    <a:solidFill>
                      <a:schemeClr val="tx1"/>
                    </a:solidFill>
                  </a:rPr>
                  <a:t>reaktor</a:t>
                </a:r>
                <a:r>
                  <a:rPr lang="en-US" sz="1400" b="1" dirty="0">
                    <a:solidFill>
                      <a:schemeClr val="tx1"/>
                    </a:solidFill>
                  </a:rPr>
                  <a:t> </a:t>
                </a:r>
              </a:p>
              <a:p>
                <a:pPr marL="285750" indent="-285750">
                  <a:buClr>
                    <a:schemeClr val="accent5"/>
                  </a:buClr>
                  <a:buFont typeface="Wingdings" panose="05000000000000000000" pitchFamily="2" charset="2"/>
                  <a:buChar char="Ø"/>
                </a:pPr>
                <a:endParaRPr lang="en-US" sz="1400" b="1" dirty="0">
                  <a:solidFill>
                    <a:schemeClr val="tx1"/>
                  </a:solidFill>
                </a:endParaRPr>
              </a:p>
              <a:p>
                <a:pPr marL="285750" indent="-285750">
                  <a:buClr>
                    <a:schemeClr val="accent5"/>
                  </a:buClr>
                  <a:buFont typeface="Wingdings" panose="05000000000000000000" pitchFamily="2" charset="2"/>
                  <a:buChar char="Ø"/>
                </a:pPr>
                <a:r>
                  <a:rPr lang="en-US" sz="1400" b="1" dirty="0" err="1">
                    <a:solidFill>
                      <a:schemeClr val="tx1"/>
                    </a:solidFill>
                  </a:rPr>
                  <a:t>Peningkatan</a:t>
                </a:r>
                <a:r>
                  <a:rPr lang="en-US" sz="1400" b="1" dirty="0">
                    <a:solidFill>
                      <a:schemeClr val="tx1"/>
                    </a:solidFill>
                  </a:rPr>
                  <a:t> </a:t>
                </a:r>
                <a:r>
                  <a:rPr lang="en-US" sz="1400" b="1" dirty="0" err="1">
                    <a:solidFill>
                      <a:schemeClr val="tx1"/>
                    </a:solidFill>
                  </a:rPr>
                  <a:t>temperatur</a:t>
                </a:r>
                <a:r>
                  <a:rPr lang="en-US" sz="1400" b="1" dirty="0">
                    <a:solidFill>
                      <a:schemeClr val="tx1"/>
                    </a:solidFill>
                  </a:rPr>
                  <a:t> </a:t>
                </a:r>
                <a:r>
                  <a:rPr lang="en-US" sz="1400" b="1" dirty="0" err="1">
                    <a:solidFill>
                      <a:schemeClr val="tx1"/>
                    </a:solidFill>
                  </a:rPr>
                  <a:t>umpan</a:t>
                </a:r>
                <a:r>
                  <a:rPr lang="en-US" sz="1400" b="1" dirty="0">
                    <a:solidFill>
                      <a:schemeClr val="tx1"/>
                    </a:solidFill>
                  </a:rPr>
                  <a:t> </a:t>
                </a:r>
                <a:r>
                  <a:rPr lang="en-US" sz="1400" b="1" dirty="0" err="1">
                    <a:solidFill>
                      <a:schemeClr val="tx1"/>
                    </a:solidFill>
                  </a:rPr>
                  <a:t>lebih</a:t>
                </a:r>
                <a:r>
                  <a:rPr lang="en-US" sz="1400" b="1" dirty="0">
                    <a:solidFill>
                      <a:schemeClr val="tx1"/>
                    </a:solidFill>
                  </a:rPr>
                  <a:t> </a:t>
                </a:r>
                <a:r>
                  <a:rPr lang="en-US" sz="1400" b="1" dirty="0" err="1">
                    <a:solidFill>
                      <a:schemeClr val="tx1"/>
                    </a:solidFill>
                  </a:rPr>
                  <a:t>berdampak</a:t>
                </a:r>
                <a:r>
                  <a:rPr lang="en-US" sz="1400" b="1" dirty="0">
                    <a:solidFill>
                      <a:schemeClr val="tx1"/>
                    </a:solidFill>
                  </a:rPr>
                  <a:t> </a:t>
                </a:r>
                <a:r>
                  <a:rPr lang="en-US" sz="1400" b="1" dirty="0" err="1">
                    <a:solidFill>
                      <a:schemeClr val="tx1"/>
                    </a:solidFill>
                  </a:rPr>
                  <a:t>terhadap</a:t>
                </a:r>
                <a:r>
                  <a:rPr lang="en-US" sz="1400" b="1" dirty="0">
                    <a:solidFill>
                      <a:schemeClr val="tx1"/>
                    </a:solidFill>
                  </a:rPr>
                  <a:t> </a:t>
                </a:r>
                <a:r>
                  <a:rPr lang="en-US" sz="1400" b="1" dirty="0" err="1">
                    <a:solidFill>
                      <a:schemeClr val="tx1"/>
                    </a:solidFill>
                  </a:rPr>
                  <a:t>peningkatan</a:t>
                </a:r>
                <a:r>
                  <a:rPr lang="en-US" sz="1400" b="1" dirty="0">
                    <a:solidFill>
                      <a:schemeClr val="tx1"/>
                    </a:solidFill>
                  </a:rPr>
                  <a:t> </a:t>
                </a:r>
                <a:r>
                  <a:rPr lang="en-US" sz="1400" b="1" dirty="0" err="1">
                    <a:solidFill>
                      <a:schemeClr val="tx1"/>
                    </a:solidFill>
                  </a:rPr>
                  <a:t>temperatur</a:t>
                </a:r>
                <a:r>
                  <a:rPr lang="en-US" sz="1400" b="1" dirty="0">
                    <a:solidFill>
                      <a:schemeClr val="tx1"/>
                    </a:solidFill>
                  </a:rPr>
                  <a:t> </a:t>
                </a:r>
                <a:r>
                  <a:rPr lang="en-US" sz="1400" b="1" dirty="0" err="1">
                    <a:solidFill>
                      <a:schemeClr val="tx1"/>
                    </a:solidFill>
                  </a:rPr>
                  <a:t>reaktor</a:t>
                </a:r>
                <a:r>
                  <a:rPr lang="en-US" sz="1400" dirty="0">
                    <a:solidFill>
                      <a:schemeClr val="tx1"/>
                    </a:solidFill>
                  </a:rPr>
                  <a:t> </a:t>
                </a:r>
                <a:r>
                  <a:rPr lang="en-US" sz="1400" dirty="0" err="1">
                    <a:solidFill>
                      <a:schemeClr val="tx1"/>
                    </a:solidFill>
                  </a:rPr>
                  <a:t>daripada</a:t>
                </a:r>
                <a:r>
                  <a:rPr lang="en-US" sz="1400" dirty="0">
                    <a:solidFill>
                      <a:schemeClr val="tx1"/>
                    </a:solidFill>
                  </a:rPr>
                  <a:t> </a:t>
                </a:r>
                <a:r>
                  <a:rPr lang="en-US" sz="1400" dirty="0" err="1">
                    <a:solidFill>
                      <a:schemeClr val="tx1"/>
                    </a:solidFill>
                  </a:rPr>
                  <a:t>penurunan</a:t>
                </a:r>
                <a:r>
                  <a:rPr lang="en-US" sz="1400" dirty="0">
                    <a:solidFill>
                      <a:schemeClr val="tx1"/>
                    </a:solidFill>
                  </a:rPr>
                  <a:t> LHSV</a:t>
                </a:r>
              </a:p>
              <a:p>
                <a:pPr>
                  <a:buClr>
                    <a:schemeClr val="accent5"/>
                  </a:buClr>
                </a:pPr>
                <a:endParaRPr lang="en-US" sz="1400" dirty="0"/>
              </a:p>
              <a:p>
                <a:pPr marL="285750" indent="-285750">
                  <a:buClr>
                    <a:schemeClr val="accent5"/>
                  </a:buClr>
                  <a:buFont typeface="Wingdings" panose="05000000000000000000" pitchFamily="2" charset="2"/>
                  <a:buChar char="Ø"/>
                </a:pPr>
                <a:endParaRPr lang="en-US" sz="1400" dirty="0">
                  <a:solidFill>
                    <a:schemeClr val="tx1"/>
                  </a:solidFill>
                </a:endParaRPr>
              </a:p>
              <a:p>
                <a:pPr marL="285750" indent="-285750">
                  <a:buClr>
                    <a:schemeClr val="accent5"/>
                  </a:buClr>
                  <a:buFont typeface="Wingdings" panose="05000000000000000000" pitchFamily="2" charset="2"/>
                  <a:buChar char="Ø"/>
                </a:pPr>
                <a:endParaRPr lang="en-US" sz="1400" dirty="0"/>
              </a:p>
              <a:p>
                <a:pPr marL="285750" indent="-285750">
                  <a:buClr>
                    <a:schemeClr val="accent5"/>
                  </a:buClr>
                  <a:buFont typeface="Wingdings" panose="05000000000000000000" pitchFamily="2" charset="2"/>
                  <a:buChar char="Ø"/>
                </a:pPr>
                <a:endParaRPr lang="en-US" sz="1400" dirty="0">
                  <a:solidFill>
                    <a:schemeClr val="tx1"/>
                  </a:solidFill>
                </a:endParaRPr>
              </a:p>
              <a:p>
                <a:pPr marL="285750" indent="-285750">
                  <a:buClr>
                    <a:schemeClr val="accent5"/>
                  </a:buClr>
                  <a:buFont typeface="Wingdings" panose="05000000000000000000" pitchFamily="2" charset="2"/>
                  <a:buChar char="Ø"/>
                </a:pPr>
                <a:endParaRPr lang="en-US" sz="1400" dirty="0"/>
              </a:p>
              <a:p>
                <a:pPr marL="285750" indent="-285750">
                  <a:buClr>
                    <a:schemeClr val="accent5"/>
                  </a:buClr>
                  <a:buFont typeface="Wingdings" panose="05000000000000000000" pitchFamily="2" charset="2"/>
                  <a:buChar char="Ø"/>
                </a:pPr>
                <a:endParaRPr lang="en-US" sz="1400" dirty="0">
                  <a:solidFill>
                    <a:schemeClr val="tx1"/>
                  </a:solidFill>
                </a:endParaRPr>
              </a:p>
              <a:p>
                <a:pPr marL="285750" indent="-285750">
                  <a:buClr>
                    <a:schemeClr val="accent5"/>
                  </a:buClr>
                  <a:buFont typeface="Wingdings" panose="05000000000000000000" pitchFamily="2" charset="2"/>
                  <a:buChar char="Ø"/>
                </a:pPr>
                <a:endParaRPr lang="en-US" sz="1400" dirty="0"/>
              </a:p>
              <a:p>
                <a:pPr marL="285750" indent="-285750">
                  <a:buClr>
                    <a:schemeClr val="accent5"/>
                  </a:buClr>
                  <a:buFont typeface="Wingdings" panose="05000000000000000000" pitchFamily="2" charset="2"/>
                  <a:buChar char="Ø"/>
                </a:pPr>
                <a:endParaRPr lang="en-US" sz="1400" dirty="0">
                  <a:solidFill>
                    <a:schemeClr val="tx1"/>
                  </a:solidFill>
                </a:endParaRPr>
              </a:p>
              <a:p>
                <a:pPr marL="285750" indent="-285750">
                  <a:buClr>
                    <a:schemeClr val="accent5"/>
                  </a:buClr>
                  <a:buFont typeface="Wingdings" panose="05000000000000000000" pitchFamily="2" charset="2"/>
                  <a:buChar char="Ø"/>
                </a:pPr>
                <a:endParaRPr lang="en-US" sz="1400" dirty="0"/>
              </a:p>
              <a:p>
                <a:pPr marL="285750" indent="-285750">
                  <a:buClr>
                    <a:schemeClr val="accent5"/>
                  </a:buClr>
                  <a:buFont typeface="Wingdings" panose="05000000000000000000" pitchFamily="2" charset="2"/>
                  <a:buChar char="Ø"/>
                </a:pPr>
                <a:endParaRPr lang="en-US" sz="1400" dirty="0">
                  <a:solidFill>
                    <a:schemeClr val="tx1"/>
                  </a:solidFill>
                </a:endParaRPr>
              </a:p>
              <a:p>
                <a:pPr marL="285750" indent="-285750">
                  <a:buClr>
                    <a:schemeClr val="accent5"/>
                  </a:buClr>
                  <a:buFont typeface="Wingdings" panose="05000000000000000000" pitchFamily="2" charset="2"/>
                  <a:buChar char="Ø"/>
                </a:pPr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9D2A01B-0124-900C-B15E-65566B9EC5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0533" y="2377912"/>
                <a:ext cx="5405119" cy="3970318"/>
              </a:xfrm>
              <a:prstGeom prst="rect">
                <a:avLst/>
              </a:prstGeom>
              <a:blipFill>
                <a:blip r:embed="rId3"/>
                <a:stretch>
                  <a:fillRect l="-113" t="-153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19EE283-05AB-2E11-04DC-75CC8759FDCA}"/>
              </a:ext>
            </a:extLst>
          </p:cNvPr>
          <p:cNvCxnSpPr>
            <a:cxnSpLocks/>
          </p:cNvCxnSpPr>
          <p:nvPr/>
        </p:nvCxnSpPr>
        <p:spPr>
          <a:xfrm>
            <a:off x="400311" y="819916"/>
            <a:ext cx="1139137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F33070D-B526-6B69-3689-E17F02F989EF}"/>
              </a:ext>
            </a:extLst>
          </p:cNvPr>
          <p:cNvSpPr/>
          <p:nvPr/>
        </p:nvSpPr>
        <p:spPr>
          <a:xfrm>
            <a:off x="1688491" y="3322320"/>
            <a:ext cx="3279749" cy="637718"/>
          </a:xfrm>
          <a:custGeom>
            <a:avLst/>
            <a:gdLst>
              <a:gd name="connsiteX0" fmla="*/ 0 w 4185920"/>
              <a:gd name="connsiteY0" fmla="*/ 822960 h 833120"/>
              <a:gd name="connsiteX1" fmla="*/ 3119120 w 4185920"/>
              <a:gd name="connsiteY1" fmla="*/ 833120 h 833120"/>
              <a:gd name="connsiteX2" fmla="*/ 4185920 w 4185920"/>
              <a:gd name="connsiteY2" fmla="*/ 20320 h 833120"/>
              <a:gd name="connsiteX3" fmla="*/ 1066800 w 4185920"/>
              <a:gd name="connsiteY3" fmla="*/ 0 h 833120"/>
              <a:gd name="connsiteX4" fmla="*/ 0 w 4185920"/>
              <a:gd name="connsiteY4" fmla="*/ 822960 h 833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85920" h="833120">
                <a:moveTo>
                  <a:pt x="0" y="822960"/>
                </a:moveTo>
                <a:lnTo>
                  <a:pt x="3119120" y="833120"/>
                </a:lnTo>
                <a:lnTo>
                  <a:pt x="4185920" y="20320"/>
                </a:lnTo>
                <a:lnTo>
                  <a:pt x="1066800" y="0"/>
                </a:lnTo>
                <a:lnTo>
                  <a:pt x="0" y="822960"/>
                </a:lnTo>
                <a:close/>
              </a:path>
            </a:pathLst>
          </a:custGeom>
          <a:solidFill>
            <a:srgbClr val="FF0000">
              <a:alpha val="10000"/>
            </a:srgbClr>
          </a:solidFill>
          <a:ln>
            <a:solidFill>
              <a:srgbClr val="FF0000">
                <a:alpha val="20000"/>
              </a:srgb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d-ID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E293CF3-1E2F-2720-5A43-EE79A5851D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1981924"/>
              </p:ext>
            </p:extLst>
          </p:nvPr>
        </p:nvGraphicFramePr>
        <p:xfrm>
          <a:off x="6286070" y="4555132"/>
          <a:ext cx="5130798" cy="16459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35910">
                  <a:extLst>
                    <a:ext uri="{9D8B030D-6E8A-4147-A177-3AD203B41FA5}">
                      <a16:colId xmlns:a16="http://schemas.microsoft.com/office/drawing/2014/main" val="174309198"/>
                    </a:ext>
                  </a:extLst>
                </a:gridCol>
                <a:gridCol w="584984">
                  <a:extLst>
                    <a:ext uri="{9D8B030D-6E8A-4147-A177-3AD203B41FA5}">
                      <a16:colId xmlns:a16="http://schemas.microsoft.com/office/drawing/2014/main" val="697773203"/>
                    </a:ext>
                  </a:extLst>
                </a:gridCol>
                <a:gridCol w="584984">
                  <a:extLst>
                    <a:ext uri="{9D8B030D-6E8A-4147-A177-3AD203B41FA5}">
                      <a16:colId xmlns:a16="http://schemas.microsoft.com/office/drawing/2014/main" val="1409767799"/>
                    </a:ext>
                  </a:extLst>
                </a:gridCol>
                <a:gridCol w="584984">
                  <a:extLst>
                    <a:ext uri="{9D8B030D-6E8A-4147-A177-3AD203B41FA5}">
                      <a16:colId xmlns:a16="http://schemas.microsoft.com/office/drawing/2014/main" val="2465156458"/>
                    </a:ext>
                  </a:extLst>
                </a:gridCol>
                <a:gridCol w="584984">
                  <a:extLst>
                    <a:ext uri="{9D8B030D-6E8A-4147-A177-3AD203B41FA5}">
                      <a16:colId xmlns:a16="http://schemas.microsoft.com/office/drawing/2014/main" val="3351130002"/>
                    </a:ext>
                  </a:extLst>
                </a:gridCol>
                <a:gridCol w="584984">
                  <a:extLst>
                    <a:ext uri="{9D8B030D-6E8A-4147-A177-3AD203B41FA5}">
                      <a16:colId xmlns:a16="http://schemas.microsoft.com/office/drawing/2014/main" val="463904551"/>
                    </a:ext>
                  </a:extLst>
                </a:gridCol>
                <a:gridCol w="584984">
                  <a:extLst>
                    <a:ext uri="{9D8B030D-6E8A-4147-A177-3AD203B41FA5}">
                      <a16:colId xmlns:a16="http://schemas.microsoft.com/office/drawing/2014/main" val="3463370946"/>
                    </a:ext>
                  </a:extLst>
                </a:gridCol>
                <a:gridCol w="584984">
                  <a:extLst>
                    <a:ext uri="{9D8B030D-6E8A-4147-A177-3AD203B41FA5}">
                      <a16:colId xmlns:a16="http://schemas.microsoft.com/office/drawing/2014/main" val="1869741923"/>
                    </a:ext>
                  </a:extLst>
                </a:gridCol>
              </a:tblGrid>
              <a:tr h="18288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id-ID" sz="1100" b="1" u="none" strike="noStrike">
                          <a:effectLst/>
                        </a:rPr>
                        <a:t>LHSV (jam-1)</a:t>
                      </a:r>
                      <a:endParaRPr lang="id-ID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 gridSpan="7">
                  <a:txBody>
                    <a:bodyPr/>
                    <a:lstStyle/>
                    <a:p>
                      <a:pPr algn="ctr" fontAlgn="b"/>
                      <a:r>
                        <a:rPr lang="id-ID" sz="1100" b="1" u="none" strike="noStrike" dirty="0">
                          <a:effectLst/>
                        </a:rPr>
                        <a:t>Temperatur umpan (K)</a:t>
                      </a:r>
                      <a:endParaRPr lang="id-ID" sz="11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8209552"/>
                  </a:ext>
                </a:extLst>
              </a:tr>
              <a:tr h="182880"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100" b="1" u="none" strike="noStrike" dirty="0">
                          <a:effectLst/>
                        </a:rPr>
                        <a:t>553</a:t>
                      </a:r>
                      <a:endParaRPr lang="id-ID" sz="11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100" b="1" u="none" strike="noStrike" dirty="0">
                          <a:effectLst/>
                        </a:rPr>
                        <a:t>563</a:t>
                      </a:r>
                      <a:endParaRPr lang="id-ID" sz="11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100" b="1" u="none" strike="noStrike" dirty="0">
                          <a:effectLst/>
                        </a:rPr>
                        <a:t>573</a:t>
                      </a:r>
                      <a:endParaRPr lang="id-ID" sz="11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100" b="1" u="none" strike="noStrike" dirty="0">
                          <a:effectLst/>
                        </a:rPr>
                        <a:t>583</a:t>
                      </a:r>
                      <a:endParaRPr lang="id-ID" sz="11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100" b="1" u="none" strike="noStrike" dirty="0">
                          <a:effectLst/>
                        </a:rPr>
                        <a:t>593</a:t>
                      </a:r>
                      <a:endParaRPr lang="id-ID" sz="11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100" b="1" u="none" strike="noStrike" dirty="0">
                          <a:effectLst/>
                        </a:rPr>
                        <a:t>603</a:t>
                      </a:r>
                      <a:endParaRPr lang="id-ID" sz="11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100" b="1" u="none" strike="noStrike" dirty="0">
                          <a:effectLst/>
                        </a:rPr>
                        <a:t>613</a:t>
                      </a:r>
                      <a:endParaRPr lang="id-ID" sz="11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79833589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id-ID" sz="1100" u="none" strike="noStrike">
                          <a:effectLst/>
                        </a:rPr>
                        <a:t> 1/6</a:t>
                      </a:r>
                      <a:endParaRPr lang="id-ID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100" u="none" strike="noStrike">
                          <a:effectLst/>
                        </a:rPr>
                        <a:t>662.61</a:t>
                      </a:r>
                      <a:endParaRPr lang="id-ID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100" u="none" strike="noStrike">
                          <a:effectLst/>
                        </a:rPr>
                        <a:t>668.08</a:t>
                      </a:r>
                      <a:endParaRPr lang="id-ID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673.82</a:t>
                      </a:r>
                      <a:endParaRPr lang="id-ID" sz="1100" b="0" i="0" u="none" strike="noStrike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679.80</a:t>
                      </a:r>
                      <a:endParaRPr lang="id-ID" sz="1100" b="0" i="0" u="none" strike="noStrike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686.00</a:t>
                      </a:r>
                      <a:endParaRPr lang="id-ID" sz="1100" b="0" i="0" u="none" strike="noStrike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100" u="none" strike="noStrike">
                          <a:solidFill>
                            <a:srgbClr val="FF0000"/>
                          </a:solidFill>
                          <a:effectLst/>
                        </a:rPr>
                        <a:t>692.41</a:t>
                      </a:r>
                      <a:endParaRPr lang="id-ID" sz="1100" b="0" i="0" u="none" strike="noStrike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100" u="none" strike="noStrike">
                          <a:solidFill>
                            <a:srgbClr val="FF0000"/>
                          </a:solidFill>
                          <a:effectLst/>
                        </a:rPr>
                        <a:t>698.99</a:t>
                      </a:r>
                      <a:endParaRPr lang="id-ID" sz="1100" b="0" i="0" u="none" strike="noStrike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28588464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id-ID" sz="1100" u="none" strike="noStrike">
                          <a:effectLst/>
                        </a:rPr>
                        <a:t> 1/4</a:t>
                      </a:r>
                      <a:endParaRPr lang="id-ID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100" u="none" strike="noStrike">
                          <a:effectLst/>
                        </a:rPr>
                        <a:t>662.60</a:t>
                      </a:r>
                      <a:endParaRPr lang="id-ID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100" u="none" strike="noStrike">
                          <a:effectLst/>
                        </a:rPr>
                        <a:t>668.08</a:t>
                      </a:r>
                      <a:endParaRPr lang="id-ID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673.82</a:t>
                      </a:r>
                      <a:endParaRPr lang="id-ID" sz="1100" b="0" i="0" u="none" strike="noStrike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679.80</a:t>
                      </a:r>
                      <a:endParaRPr lang="id-ID" sz="1100" b="0" i="0" u="none" strike="noStrike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686.00</a:t>
                      </a:r>
                      <a:endParaRPr lang="id-ID" sz="1100" b="0" i="0" u="none" strike="noStrike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692.41</a:t>
                      </a:r>
                      <a:endParaRPr lang="id-ID" sz="1100" b="0" i="0" u="none" strike="noStrike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100" u="none" strike="noStrike">
                          <a:solidFill>
                            <a:srgbClr val="FF0000"/>
                          </a:solidFill>
                          <a:effectLst/>
                        </a:rPr>
                        <a:t>698.99</a:t>
                      </a:r>
                      <a:endParaRPr lang="id-ID" sz="1100" b="0" i="0" u="none" strike="noStrike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75447969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id-ID" sz="1100" u="none" strike="noStrike">
                          <a:effectLst/>
                        </a:rPr>
                        <a:t> 1/3</a:t>
                      </a:r>
                      <a:endParaRPr lang="id-ID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100" u="none" strike="noStrike">
                          <a:effectLst/>
                        </a:rPr>
                        <a:t>662.54</a:t>
                      </a:r>
                      <a:endParaRPr lang="id-ID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100" u="none" strike="noStrike" dirty="0">
                          <a:effectLst/>
                        </a:rPr>
                        <a:t>668.05</a:t>
                      </a:r>
                      <a:endParaRPr lang="id-ID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673.81</a:t>
                      </a:r>
                      <a:endParaRPr lang="id-ID" sz="1100" b="0" i="0" u="none" strike="noStrike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679.80</a:t>
                      </a:r>
                      <a:endParaRPr lang="id-ID" sz="1100" b="0" i="0" u="none" strike="noStrike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100" u="none" strike="noStrike">
                          <a:solidFill>
                            <a:srgbClr val="FF0000"/>
                          </a:solidFill>
                          <a:effectLst/>
                        </a:rPr>
                        <a:t>686.00</a:t>
                      </a:r>
                      <a:endParaRPr lang="id-ID" sz="1100" b="0" i="0" u="none" strike="noStrike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692.40</a:t>
                      </a:r>
                      <a:endParaRPr lang="id-ID" sz="1100" b="0" i="0" u="none" strike="noStrike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100" u="none" strike="noStrike">
                          <a:solidFill>
                            <a:srgbClr val="FF0000"/>
                          </a:solidFill>
                          <a:effectLst/>
                        </a:rPr>
                        <a:t>698.99</a:t>
                      </a:r>
                      <a:endParaRPr lang="id-ID" sz="1100" b="0" i="0" u="none" strike="noStrike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86185692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id-ID" sz="1100" u="none" strike="noStrike">
                          <a:effectLst/>
                        </a:rPr>
                        <a:t> 1/2</a:t>
                      </a:r>
                      <a:endParaRPr lang="id-ID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100" u="none" strike="noStrike">
                          <a:effectLst/>
                        </a:rPr>
                        <a:t>661.27</a:t>
                      </a:r>
                      <a:endParaRPr lang="id-ID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100" u="none" strike="noStrike">
                          <a:effectLst/>
                        </a:rPr>
                        <a:t>667.33</a:t>
                      </a:r>
                      <a:endParaRPr lang="id-ID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673.40</a:t>
                      </a:r>
                      <a:endParaRPr lang="id-ID" sz="1100" b="0" i="0" u="none" strike="noStrike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679.57</a:t>
                      </a:r>
                      <a:endParaRPr lang="id-ID" sz="1100" b="0" i="0" u="none" strike="noStrike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100" u="none" strike="noStrike">
                          <a:solidFill>
                            <a:srgbClr val="FF0000"/>
                          </a:solidFill>
                          <a:effectLst/>
                        </a:rPr>
                        <a:t>685.88</a:t>
                      </a:r>
                      <a:endParaRPr lang="id-ID" sz="1100" b="0" i="0" u="none" strike="noStrike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692.34</a:t>
                      </a:r>
                      <a:endParaRPr lang="id-ID" sz="1100" b="0" i="0" u="none" strike="noStrike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100" u="none" strike="noStrike">
                          <a:solidFill>
                            <a:srgbClr val="FF0000"/>
                          </a:solidFill>
                          <a:effectLst/>
                        </a:rPr>
                        <a:t>698.96</a:t>
                      </a:r>
                      <a:endParaRPr lang="id-ID" sz="1100" b="0" i="0" u="none" strike="noStrike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73675671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id-ID" sz="1100" u="none" strike="noStrike">
                          <a:effectLst/>
                        </a:rPr>
                        <a:t> 2/3</a:t>
                      </a:r>
                      <a:endParaRPr lang="id-ID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100" u="none" strike="noStrike">
                          <a:effectLst/>
                        </a:rPr>
                        <a:t>656.59</a:t>
                      </a:r>
                      <a:endParaRPr lang="id-ID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100" u="none" strike="noStrike">
                          <a:effectLst/>
                        </a:rPr>
                        <a:t>664.28</a:t>
                      </a:r>
                      <a:endParaRPr lang="id-ID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100" u="none" strike="noStrike" dirty="0">
                          <a:solidFill>
                            <a:schemeClr val="tx1"/>
                          </a:solidFill>
                          <a:effectLst/>
                        </a:rPr>
                        <a:t>671.45</a:t>
                      </a:r>
                      <a:endParaRPr lang="id-ID" sz="11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678.35</a:t>
                      </a:r>
                      <a:endParaRPr lang="id-ID" sz="1100" b="0" i="0" u="none" strike="noStrike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100" u="none" strike="noStrike">
                          <a:solidFill>
                            <a:srgbClr val="FF0000"/>
                          </a:solidFill>
                          <a:effectLst/>
                        </a:rPr>
                        <a:t>685.12</a:t>
                      </a:r>
                      <a:endParaRPr lang="id-ID" sz="1100" b="0" i="0" u="none" strike="noStrike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100" u="none" strike="noStrike">
                          <a:solidFill>
                            <a:srgbClr val="FF0000"/>
                          </a:solidFill>
                          <a:effectLst/>
                        </a:rPr>
                        <a:t>691.88</a:t>
                      </a:r>
                      <a:endParaRPr lang="id-ID" sz="1100" b="0" i="0" u="none" strike="noStrike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698.68</a:t>
                      </a:r>
                      <a:endParaRPr lang="id-ID" sz="1100" b="0" i="0" u="none" strike="noStrike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09640594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id-ID" sz="1100" u="none" strike="noStrike">
                          <a:effectLst/>
                        </a:rPr>
                        <a:t> 5/6</a:t>
                      </a:r>
                      <a:endParaRPr lang="id-ID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100" u="none" strike="noStrike">
                          <a:effectLst/>
                        </a:rPr>
                        <a:t>648.52</a:t>
                      </a:r>
                      <a:endParaRPr lang="id-ID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100" u="none" strike="noStrike">
                          <a:effectLst/>
                        </a:rPr>
                        <a:t>658.42</a:t>
                      </a:r>
                      <a:endParaRPr lang="id-ID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100" u="none" strike="noStrike" dirty="0">
                          <a:effectLst/>
                        </a:rPr>
                        <a:t>667.30</a:t>
                      </a:r>
                      <a:endParaRPr lang="id-ID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675.46</a:t>
                      </a:r>
                      <a:endParaRPr lang="id-ID" sz="1100" b="0" i="0" u="none" strike="noStrike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100" u="none" strike="noStrike">
                          <a:solidFill>
                            <a:srgbClr val="FF0000"/>
                          </a:solidFill>
                          <a:effectLst/>
                        </a:rPr>
                        <a:t>683.16</a:t>
                      </a:r>
                      <a:endParaRPr lang="id-ID" sz="1100" b="0" i="0" u="none" strike="noStrike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100" u="none" strike="noStrike">
                          <a:solidFill>
                            <a:srgbClr val="FF0000"/>
                          </a:solidFill>
                          <a:effectLst/>
                        </a:rPr>
                        <a:t>690.56</a:t>
                      </a:r>
                      <a:endParaRPr lang="id-ID" sz="1100" b="0" i="0" u="none" strike="noStrike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697.81</a:t>
                      </a:r>
                      <a:endParaRPr lang="id-ID" sz="1100" b="0" i="0" u="none" strike="noStrike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73995849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id-ID" sz="1100" u="none" strike="noStrike">
                          <a:effectLst/>
                        </a:rPr>
                        <a:t>1    </a:t>
                      </a:r>
                      <a:endParaRPr lang="id-ID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100" u="none" strike="noStrike">
                          <a:effectLst/>
                        </a:rPr>
                        <a:t>638.99</a:t>
                      </a:r>
                      <a:endParaRPr lang="id-ID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100" u="none" strike="noStrike">
                          <a:effectLst/>
                        </a:rPr>
                        <a:t>650.80</a:t>
                      </a:r>
                      <a:endParaRPr lang="id-ID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100" u="none" strike="noStrike">
                          <a:effectLst/>
                        </a:rPr>
                        <a:t>661.41</a:t>
                      </a:r>
                      <a:endParaRPr lang="id-ID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100" u="none" strike="noStrike">
                          <a:effectLst/>
                        </a:rPr>
                        <a:t>671.03</a:t>
                      </a:r>
                      <a:endParaRPr lang="id-ID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100" u="none" strike="noStrike">
                          <a:solidFill>
                            <a:srgbClr val="FF0000"/>
                          </a:solidFill>
                          <a:effectLst/>
                        </a:rPr>
                        <a:t>679.90</a:t>
                      </a:r>
                      <a:endParaRPr lang="id-ID" sz="1100" b="0" i="0" u="none" strike="noStrike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100" u="none" strike="noStrike">
                          <a:solidFill>
                            <a:srgbClr val="FF0000"/>
                          </a:solidFill>
                          <a:effectLst/>
                        </a:rPr>
                        <a:t>688.21</a:t>
                      </a:r>
                      <a:endParaRPr lang="id-ID" sz="1100" b="0" i="0" u="none" strike="noStrike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696.14</a:t>
                      </a:r>
                      <a:endParaRPr lang="id-ID" sz="1100" b="0" i="0" u="none" strike="noStrike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424121778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75627E3D-3AC4-AA4A-C06E-C761C1CA5E0B}"/>
              </a:ext>
            </a:extLst>
          </p:cNvPr>
          <p:cNvSpPr txBox="1"/>
          <p:nvPr/>
        </p:nvSpPr>
        <p:spPr>
          <a:xfrm>
            <a:off x="6280755" y="4212189"/>
            <a:ext cx="49172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3275" marR="0" lvl="0" indent="-8032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Tabel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 3.7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	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Batasan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kondisi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operasi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reaksi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HDO</a:t>
            </a:r>
            <a:endParaRPr kumimoji="0" lang="id-ID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489249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Chart 19">
            <a:extLst>
              <a:ext uri="{FF2B5EF4-FFF2-40B4-BE49-F238E27FC236}">
                <a16:creationId xmlns:a16="http://schemas.microsoft.com/office/drawing/2014/main" id="{A91D1992-B306-477F-89A7-55A6750C690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74044983"/>
              </p:ext>
            </p:extLst>
          </p:nvPr>
        </p:nvGraphicFramePr>
        <p:xfrm>
          <a:off x="851939" y="2074752"/>
          <a:ext cx="3600000" cy="324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50142"/>
            <a:ext cx="11573197" cy="724247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Pengaruh</a:t>
            </a: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 T</a:t>
            </a:r>
            <a:r>
              <a:rPr lang="en-US" sz="4400" baseline="-25000" dirty="0">
                <a:solidFill>
                  <a:prstClr val="black">
                    <a:lumMod val="85000"/>
                    <a:lumOff val="15000"/>
                  </a:prstClr>
                </a:solidFill>
                <a:latin typeface="Arial"/>
              </a:rPr>
              <a:t>feed </a:t>
            </a:r>
            <a:r>
              <a:rPr lang="en-US" sz="4400" dirty="0">
                <a:solidFill>
                  <a:prstClr val="black">
                    <a:lumMod val="85000"/>
                    <a:lumOff val="15000"/>
                  </a:prstClr>
                </a:solidFill>
                <a:latin typeface="Arial"/>
              </a:rPr>
              <a:t>&amp; LHSV </a:t>
            </a: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: </a:t>
            </a:r>
            <a:r>
              <a:rPr kumimoji="0" lang="en-US" sz="4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NiMo</a:t>
            </a: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/alumina (2)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C6322D5-0895-40B9-A798-F258939C5945}"/>
              </a:ext>
            </a:extLst>
          </p:cNvPr>
          <p:cNvSpPr/>
          <p:nvPr/>
        </p:nvSpPr>
        <p:spPr>
          <a:xfrm>
            <a:off x="400311" y="1345882"/>
            <a:ext cx="11391378" cy="5172605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DFC8F735-0D33-F29E-540C-4F2A0DD0AFB7}"/>
              </a:ext>
            </a:extLst>
          </p:cNvPr>
          <p:cNvSpPr/>
          <p:nvPr/>
        </p:nvSpPr>
        <p:spPr>
          <a:xfrm>
            <a:off x="229684" y="1546370"/>
            <a:ext cx="2513516" cy="404350"/>
          </a:xfrm>
          <a:prstGeom prst="chevron">
            <a:avLst>
              <a:gd name="adj" fmla="val 42412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err="1">
                <a:solidFill>
                  <a:schemeClr val="bg1"/>
                </a:solidFill>
              </a:rPr>
              <a:t>Terhadap</a:t>
            </a:r>
            <a:r>
              <a:rPr lang="en-US" sz="1200" b="1" dirty="0">
                <a:solidFill>
                  <a:schemeClr val="bg1"/>
                </a:solidFill>
              </a:rPr>
              <a:t> </a:t>
            </a:r>
            <a:r>
              <a:rPr lang="en-US" sz="1200" b="1" dirty="0" err="1">
                <a:solidFill>
                  <a:schemeClr val="bg1"/>
                </a:solidFill>
              </a:rPr>
              <a:t>konversi</a:t>
            </a:r>
            <a:r>
              <a:rPr lang="en-US" sz="1200" b="1" dirty="0">
                <a:solidFill>
                  <a:schemeClr val="bg1"/>
                </a:solidFill>
              </a:rPr>
              <a:t> LA dan </a:t>
            </a:r>
            <a:r>
              <a:rPr lang="en-US" sz="1200" b="1" dirty="0" err="1">
                <a:solidFill>
                  <a:schemeClr val="bg1"/>
                </a:solidFill>
              </a:rPr>
              <a:t>selektivitas</a:t>
            </a:r>
            <a:r>
              <a:rPr lang="en-US" sz="1200" b="1" dirty="0">
                <a:solidFill>
                  <a:schemeClr val="bg1"/>
                </a:solidFill>
              </a:rPr>
              <a:t> HDO</a:t>
            </a:r>
            <a:endParaRPr lang="id-ID" sz="1200" b="1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E7F8656-91B5-A433-CD21-7EF987F1F7C2}"/>
              </a:ext>
            </a:extLst>
          </p:cNvPr>
          <p:cNvSpPr txBox="1"/>
          <p:nvPr/>
        </p:nvSpPr>
        <p:spPr>
          <a:xfrm>
            <a:off x="1278076" y="5695255"/>
            <a:ext cx="61895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85838" lvl="4" indent="-985838"/>
            <a:r>
              <a:rPr lang="en-US" sz="1200" b="1" dirty="0">
                <a:effectLst/>
                <a:latin typeface="+mj-lt"/>
              </a:rPr>
              <a:t>Gambar 3.6	</a:t>
            </a:r>
            <a:r>
              <a:rPr lang="en-US" sz="1200" dirty="0" err="1">
                <a:effectLst/>
                <a:latin typeface="+mj-lt"/>
              </a:rPr>
              <a:t>Kurva</a:t>
            </a:r>
            <a:r>
              <a:rPr lang="en-US" sz="1200" dirty="0">
                <a:effectLst/>
                <a:latin typeface="+mj-lt"/>
              </a:rPr>
              <a:t> </a:t>
            </a:r>
            <a:r>
              <a:rPr lang="en-US" sz="1200" dirty="0" err="1">
                <a:effectLst/>
                <a:latin typeface="+mj-lt"/>
              </a:rPr>
              <a:t>sensitivitas</a:t>
            </a:r>
            <a:r>
              <a:rPr lang="en-US" sz="1200" dirty="0">
                <a:effectLst/>
                <a:latin typeface="+mj-lt"/>
              </a:rPr>
              <a:t> </a:t>
            </a:r>
            <a:r>
              <a:rPr lang="en-US" sz="1200" dirty="0" err="1">
                <a:effectLst/>
                <a:latin typeface="+mj-lt"/>
              </a:rPr>
              <a:t>perubahan</a:t>
            </a:r>
            <a:r>
              <a:rPr lang="en-US" sz="1200" dirty="0">
                <a:effectLst/>
                <a:latin typeface="+mj-lt"/>
              </a:rPr>
              <a:t> </a:t>
            </a:r>
            <a:r>
              <a:rPr lang="en-US" sz="1200" dirty="0" err="1">
                <a:effectLst/>
                <a:latin typeface="+mj-lt"/>
              </a:rPr>
              <a:t>temperatur</a:t>
            </a:r>
            <a:r>
              <a:rPr lang="en-US" sz="1200" dirty="0">
                <a:effectLst/>
                <a:latin typeface="+mj-lt"/>
              </a:rPr>
              <a:t> </a:t>
            </a:r>
            <a:r>
              <a:rPr lang="en-US" sz="1200" dirty="0" err="1">
                <a:effectLst/>
                <a:latin typeface="+mj-lt"/>
              </a:rPr>
              <a:t>umpan</a:t>
            </a:r>
            <a:r>
              <a:rPr lang="en-US" sz="1200" dirty="0">
                <a:effectLst/>
                <a:latin typeface="+mj-lt"/>
              </a:rPr>
              <a:t> dan LHSV </a:t>
            </a:r>
            <a:r>
              <a:rPr lang="en-US" sz="1200" dirty="0" err="1">
                <a:effectLst/>
                <a:latin typeface="+mj-lt"/>
              </a:rPr>
              <a:t>terhadap</a:t>
            </a:r>
            <a:r>
              <a:rPr lang="en-US" sz="1200" dirty="0">
                <a:effectLst/>
                <a:latin typeface="+mj-lt"/>
              </a:rPr>
              <a:t> (a) </a:t>
            </a:r>
            <a:r>
              <a:rPr lang="en-US" sz="1200" dirty="0" err="1">
                <a:effectLst/>
                <a:latin typeface="+mj-lt"/>
              </a:rPr>
              <a:t>konversi</a:t>
            </a:r>
            <a:r>
              <a:rPr lang="en-US" sz="1200" dirty="0">
                <a:effectLst/>
                <a:latin typeface="+mj-lt"/>
              </a:rPr>
              <a:t> LA dan (b) </a:t>
            </a:r>
            <a:r>
              <a:rPr lang="en-US" sz="1200" dirty="0" err="1">
                <a:effectLst/>
                <a:latin typeface="+mj-lt"/>
              </a:rPr>
              <a:t>selektivitas</a:t>
            </a:r>
            <a:r>
              <a:rPr lang="en-US" sz="1200" dirty="0">
                <a:effectLst/>
                <a:latin typeface="+mj-lt"/>
              </a:rPr>
              <a:t> HDO pada </a:t>
            </a:r>
            <a:r>
              <a:rPr lang="en-US" sz="1200" dirty="0" err="1">
                <a:effectLst/>
                <a:latin typeface="+mj-lt"/>
              </a:rPr>
              <a:t>fraksi</a:t>
            </a:r>
            <a:r>
              <a:rPr lang="en-US" sz="1200" dirty="0">
                <a:effectLst/>
                <a:latin typeface="+mj-lt"/>
              </a:rPr>
              <a:t> </a:t>
            </a:r>
            <a:r>
              <a:rPr lang="en-US" sz="1200" dirty="0" err="1">
                <a:effectLst/>
                <a:latin typeface="+mj-lt"/>
              </a:rPr>
              <a:t>massa</a:t>
            </a:r>
            <a:r>
              <a:rPr lang="en-US" sz="1200" dirty="0">
                <a:effectLst/>
                <a:latin typeface="+mj-lt"/>
              </a:rPr>
              <a:t> LA </a:t>
            </a:r>
            <a:r>
              <a:rPr lang="en-US" sz="1200" dirty="0" err="1">
                <a:effectLst/>
                <a:latin typeface="+mj-lt"/>
              </a:rPr>
              <a:t>umpan</a:t>
            </a:r>
            <a:r>
              <a:rPr lang="en-US" sz="1200" dirty="0">
                <a:effectLst/>
                <a:latin typeface="+mj-lt"/>
              </a:rPr>
              <a:t> 30%</a:t>
            </a:r>
            <a:endParaRPr lang="id-ID" sz="1200" baseline="30000" dirty="0">
              <a:effectLst/>
              <a:latin typeface="+mj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7A66B0F-3B69-F2BD-0A78-5ED9FB6B7F7B}"/>
              </a:ext>
            </a:extLst>
          </p:cNvPr>
          <p:cNvSpPr txBox="1"/>
          <p:nvPr/>
        </p:nvSpPr>
        <p:spPr>
          <a:xfrm>
            <a:off x="2370362" y="5311630"/>
            <a:ext cx="37283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93763" lvl="4" indent="-893763" algn="ctr"/>
            <a:r>
              <a:rPr lang="en-US" sz="1200">
                <a:effectLst/>
              </a:rPr>
              <a:t>(a)</a:t>
            </a:r>
            <a:endParaRPr lang="id-ID" sz="1200">
              <a:effectLst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77DC5A2-9EF6-10C2-9913-408E1676DDE1}"/>
              </a:ext>
            </a:extLst>
          </p:cNvPr>
          <p:cNvSpPr txBox="1"/>
          <p:nvPr/>
        </p:nvSpPr>
        <p:spPr>
          <a:xfrm>
            <a:off x="6065520" y="5337825"/>
            <a:ext cx="37283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93763" lvl="4" indent="-893763" algn="ctr"/>
            <a:r>
              <a:rPr lang="en-US" sz="1200">
                <a:effectLst/>
              </a:rPr>
              <a:t>(b)</a:t>
            </a:r>
            <a:endParaRPr lang="id-ID" sz="1200">
              <a:effectLst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1AD6A46-59BB-9BD6-674B-5D4191B14B36}"/>
                  </a:ext>
                </a:extLst>
              </p:cNvPr>
              <p:cNvSpPr txBox="1"/>
              <p:nvPr/>
            </p:nvSpPr>
            <p:spPr>
              <a:xfrm>
                <a:off x="8051939" y="2267138"/>
                <a:ext cx="3473308" cy="2893100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Clr>
                    <a:schemeClr val="accent5"/>
                  </a:buClr>
                  <a:buFont typeface="Wingdings" panose="05000000000000000000" pitchFamily="2" charset="2"/>
                  <a:buChar char="Ø"/>
                </a:pPr>
                <a:r>
                  <a:rPr lang="en-US" sz="1400" b="1" dirty="0" err="1"/>
                  <a:t>Peningkatan</a:t>
                </a:r>
                <a:r>
                  <a:rPr lang="en-US" sz="1400" b="1" dirty="0"/>
                  <a:t> </a:t>
                </a:r>
                <a:r>
                  <a:rPr lang="en-US" sz="1400" b="1" dirty="0" err="1"/>
                  <a:t>temperatur</a:t>
                </a:r>
                <a:r>
                  <a:rPr lang="en-US" sz="1400" b="1" dirty="0"/>
                  <a:t> </a:t>
                </a:r>
                <a14:m>
                  <m:oMath xmlns:m="http://schemas.openxmlformats.org/officeDocument/2006/math">
                    <m:r>
                      <a:rPr lang="en-US" sz="1400" b="1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400" dirty="0"/>
                  <a:t> </a:t>
                </a:r>
                <a:r>
                  <a:rPr lang="en-US" sz="1400" dirty="0" err="1"/>
                  <a:t>peningkatan</a:t>
                </a:r>
                <a:r>
                  <a:rPr lang="en-US" sz="1400" dirty="0"/>
                  <a:t> </a:t>
                </a:r>
                <a:r>
                  <a:rPr lang="en-US" sz="1400" dirty="0" err="1"/>
                  <a:t>konstanta</a:t>
                </a:r>
                <a:r>
                  <a:rPr lang="en-US" sz="1400" dirty="0"/>
                  <a:t> </a:t>
                </a:r>
                <a:r>
                  <a:rPr lang="en-US" sz="1400" dirty="0" err="1"/>
                  <a:t>laju</a:t>
                </a:r>
                <a:r>
                  <a:rPr lang="en-US" sz="1400" dirty="0"/>
                  <a:t> </a:t>
                </a:r>
                <a:r>
                  <a:rPr lang="en-US" sz="1400" dirty="0" err="1"/>
                  <a:t>reaksi</a:t>
                </a:r>
                <a:r>
                  <a:rPr lang="en-US" sz="1400" dirty="0"/>
                  <a:t> </a:t>
                </a:r>
                <a14:m>
                  <m:oMath xmlns:m="http://schemas.openxmlformats.org/officeDocument/2006/math">
                    <m:r>
                      <a:rPr lang="en-US" sz="1400" b="1" i="1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400" dirty="0"/>
                  <a:t> </a:t>
                </a:r>
                <a:r>
                  <a:rPr lang="en-US" sz="1400" b="1" dirty="0" err="1"/>
                  <a:t>peningkatan</a:t>
                </a:r>
                <a:r>
                  <a:rPr lang="en-US" sz="1400" b="1" dirty="0"/>
                  <a:t> </a:t>
                </a:r>
                <a:r>
                  <a:rPr lang="en-US" sz="1400" b="1" dirty="0" err="1"/>
                  <a:t>konversi</a:t>
                </a:r>
                <a:r>
                  <a:rPr lang="en-US" sz="1400" b="1" dirty="0"/>
                  <a:t> LA</a:t>
                </a:r>
              </a:p>
              <a:p>
                <a:pPr marL="285750" indent="-285750">
                  <a:buClr>
                    <a:schemeClr val="accent5"/>
                  </a:buClr>
                  <a:buFont typeface="Wingdings" panose="05000000000000000000" pitchFamily="2" charset="2"/>
                  <a:buChar char="Ø"/>
                </a:pPr>
                <a:endParaRPr lang="en-US" sz="1400" b="1" dirty="0"/>
              </a:p>
              <a:p>
                <a:pPr marL="285750" indent="-285750">
                  <a:buClr>
                    <a:schemeClr val="accent5"/>
                  </a:buClr>
                  <a:buFont typeface="Wingdings" panose="05000000000000000000" pitchFamily="2" charset="2"/>
                  <a:buChar char="Ø"/>
                </a:pPr>
                <a:r>
                  <a:rPr lang="en-US" sz="1400" b="1" dirty="0" err="1"/>
                  <a:t>Peningkatan</a:t>
                </a:r>
                <a:r>
                  <a:rPr lang="en-US" sz="1400" b="1" dirty="0"/>
                  <a:t> </a:t>
                </a:r>
                <a:r>
                  <a:rPr lang="en-US" sz="1400" b="1" dirty="0" err="1"/>
                  <a:t>temperatur</a:t>
                </a:r>
                <a:r>
                  <a:rPr lang="en-US" sz="1400" b="1" dirty="0"/>
                  <a:t> </a:t>
                </a:r>
                <a14:m>
                  <m:oMath xmlns:m="http://schemas.openxmlformats.org/officeDocument/2006/math">
                    <m:r>
                      <a:rPr lang="en-US" sz="1400" b="1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400" dirty="0"/>
                  <a:t> </a:t>
                </a:r>
              </a:p>
              <a:p>
                <a:pPr marL="263525">
                  <a:buClr>
                    <a:schemeClr val="accent5"/>
                  </a:buClr>
                </a:pPr>
                <a:r>
                  <a:rPr lang="en-US" sz="1400" dirty="0" err="1"/>
                  <a:t>lebih</a:t>
                </a:r>
                <a:r>
                  <a:rPr lang="en-US" sz="1400" dirty="0"/>
                  <a:t> </a:t>
                </a:r>
                <a:r>
                  <a:rPr lang="en-US" sz="1400" dirty="0" err="1"/>
                  <a:t>memilih</a:t>
                </a:r>
                <a:r>
                  <a:rPr lang="en-US" sz="1400" dirty="0"/>
                  <a:t> </a:t>
                </a:r>
                <a:r>
                  <a:rPr lang="en-US" sz="1400" dirty="0" err="1"/>
                  <a:t>jalur</a:t>
                </a:r>
                <a:r>
                  <a:rPr lang="en-US" sz="1400" dirty="0"/>
                  <a:t> </a:t>
                </a:r>
                <a:r>
                  <a:rPr lang="en-US" sz="1400" dirty="0" err="1"/>
                  <a:t>reaksi</a:t>
                </a:r>
                <a:r>
                  <a:rPr lang="en-US" sz="1400" dirty="0"/>
                  <a:t> DCO</a:t>
                </a:r>
                <a:r>
                  <a:rPr lang="en-US" sz="1400" baseline="-25000" dirty="0"/>
                  <a:t>2</a:t>
                </a:r>
                <a:r>
                  <a:rPr lang="en-US" sz="1400" dirty="0"/>
                  <a:t> </a:t>
                </a:r>
                <a14:m>
                  <m:oMath xmlns:m="http://schemas.openxmlformats.org/officeDocument/2006/math">
                    <m:r>
                      <a:rPr lang="en-US" sz="1400" b="1" i="1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400" dirty="0"/>
                  <a:t> </a:t>
                </a:r>
                <a:r>
                  <a:rPr lang="en-US" sz="1400" b="1" dirty="0" err="1"/>
                  <a:t>selektivitas</a:t>
                </a:r>
                <a:r>
                  <a:rPr lang="en-US" sz="1400" b="1" dirty="0"/>
                  <a:t> HDO </a:t>
                </a:r>
                <a:r>
                  <a:rPr lang="en-US" sz="1400" b="1" dirty="0" err="1"/>
                  <a:t>menurun</a:t>
                </a:r>
                <a:endParaRPr lang="en-US" sz="1400" b="1" dirty="0"/>
              </a:p>
              <a:p>
                <a:pPr marL="285750" indent="-285750">
                  <a:buClr>
                    <a:schemeClr val="accent5"/>
                  </a:buClr>
                  <a:buFont typeface="Wingdings" panose="05000000000000000000" pitchFamily="2" charset="2"/>
                  <a:buChar char="Ø"/>
                </a:pPr>
                <a:endParaRPr lang="en-US" sz="1400" b="1" dirty="0"/>
              </a:p>
              <a:p>
                <a:pPr marL="285750" indent="-285750">
                  <a:buClr>
                    <a:schemeClr val="accent5"/>
                  </a:buClr>
                  <a:buFont typeface="Wingdings" panose="05000000000000000000" pitchFamily="2" charset="2"/>
                  <a:buChar char="Ø"/>
                </a:pPr>
                <a:r>
                  <a:rPr lang="en-US" sz="1400" b="1" dirty="0" err="1"/>
                  <a:t>Peningkatan</a:t>
                </a:r>
                <a:r>
                  <a:rPr lang="en-US" sz="1400" b="1" dirty="0"/>
                  <a:t> LHSV </a:t>
                </a:r>
                <a14:m>
                  <m:oMath xmlns:m="http://schemas.openxmlformats.org/officeDocument/2006/math">
                    <m:r>
                      <a:rPr lang="en-US" sz="1400" b="1" i="1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400" b="1" dirty="0"/>
                  <a:t> </a:t>
                </a:r>
                <a:r>
                  <a:rPr lang="en-US" sz="1400" b="1" dirty="0" err="1"/>
                  <a:t>penurunan</a:t>
                </a:r>
                <a:r>
                  <a:rPr lang="en-US" sz="1400" b="1" dirty="0"/>
                  <a:t> </a:t>
                </a:r>
                <a:r>
                  <a:rPr lang="en-US" sz="1400" b="1" dirty="0" err="1"/>
                  <a:t>konversi</a:t>
                </a:r>
                <a:r>
                  <a:rPr lang="en-US" sz="1400" b="1" dirty="0"/>
                  <a:t> LA</a:t>
                </a:r>
              </a:p>
              <a:p>
                <a:pPr marL="285750" indent="-285750">
                  <a:buClr>
                    <a:schemeClr val="accent5"/>
                  </a:buClr>
                  <a:buFont typeface="Wingdings" panose="05000000000000000000" pitchFamily="2" charset="2"/>
                  <a:buChar char="Ø"/>
                </a:pPr>
                <a:endParaRPr lang="en-US" sz="1400" b="1" dirty="0"/>
              </a:p>
              <a:p>
                <a:pPr marL="285750" indent="-285750">
                  <a:buClr>
                    <a:schemeClr val="accent5"/>
                  </a:buClr>
                  <a:buFont typeface="Wingdings" panose="05000000000000000000" pitchFamily="2" charset="2"/>
                  <a:buChar char="Ø"/>
                </a:pPr>
                <a:r>
                  <a:rPr lang="en-US" sz="1400" b="1" dirty="0" err="1"/>
                  <a:t>Peningkatan</a:t>
                </a:r>
                <a:r>
                  <a:rPr lang="en-US" sz="1400" b="1" dirty="0"/>
                  <a:t> LHSV </a:t>
                </a:r>
                <a14:m>
                  <m:oMath xmlns:m="http://schemas.openxmlformats.org/officeDocument/2006/math">
                    <m:r>
                      <a:rPr lang="en-US" sz="1400" b="1" i="1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400" b="1" dirty="0"/>
                  <a:t> </a:t>
                </a:r>
                <a:r>
                  <a:rPr lang="en-US" sz="1400" b="1" dirty="0" err="1"/>
                  <a:t>penurunan</a:t>
                </a:r>
                <a:r>
                  <a:rPr lang="en-US" sz="1400" b="1" dirty="0"/>
                  <a:t> </a:t>
                </a:r>
                <a:r>
                  <a:rPr lang="en-US" sz="1400" b="1" dirty="0" err="1"/>
                  <a:t>selektivitas</a:t>
                </a:r>
                <a:r>
                  <a:rPr lang="en-US" sz="1400" b="1" dirty="0"/>
                  <a:t> HDO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1AD6A46-59BB-9BD6-674B-5D4191B14B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1939" y="2267138"/>
                <a:ext cx="3473308" cy="2893100"/>
              </a:xfrm>
              <a:prstGeom prst="rect">
                <a:avLst/>
              </a:prstGeom>
              <a:blipFill>
                <a:blip r:embed="rId3"/>
                <a:stretch>
                  <a:fillRect l="-175" t="-210" b="-1050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479F9E7-B790-91CD-367B-0C698926CF9D}"/>
              </a:ext>
            </a:extLst>
          </p:cNvPr>
          <p:cNvCxnSpPr>
            <a:cxnSpLocks/>
          </p:cNvCxnSpPr>
          <p:nvPr/>
        </p:nvCxnSpPr>
        <p:spPr>
          <a:xfrm>
            <a:off x="400311" y="819916"/>
            <a:ext cx="1139137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1" name="Chart 20">
            <a:extLst>
              <a:ext uri="{FF2B5EF4-FFF2-40B4-BE49-F238E27FC236}">
                <a16:creationId xmlns:a16="http://schemas.microsoft.com/office/drawing/2014/main" id="{58DBE029-611F-4776-A3B3-C78BDFAD09F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6117382"/>
              </p:ext>
            </p:extLst>
          </p:nvPr>
        </p:nvGraphicFramePr>
        <p:xfrm>
          <a:off x="4372838" y="2074752"/>
          <a:ext cx="3600000" cy="324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5488378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50142"/>
            <a:ext cx="11573197" cy="724247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Pengaruh</a:t>
            </a: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 T</a:t>
            </a:r>
            <a:r>
              <a:rPr lang="en-US" sz="4400" baseline="-25000" dirty="0">
                <a:solidFill>
                  <a:prstClr val="black">
                    <a:lumMod val="85000"/>
                    <a:lumOff val="15000"/>
                  </a:prstClr>
                </a:solidFill>
                <a:latin typeface="Arial"/>
              </a:rPr>
              <a:t>feed </a:t>
            </a:r>
            <a:r>
              <a:rPr lang="en-US" sz="4400" dirty="0">
                <a:solidFill>
                  <a:prstClr val="black">
                    <a:lumMod val="85000"/>
                    <a:lumOff val="15000"/>
                  </a:prstClr>
                </a:solidFill>
                <a:latin typeface="Arial"/>
              </a:rPr>
              <a:t>&amp; LHSV </a:t>
            </a: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: </a:t>
            </a:r>
            <a:r>
              <a:rPr kumimoji="0" lang="en-US" sz="4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NiMo</a:t>
            </a: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/alumina (3)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C6322D5-0895-40B9-A798-F258939C5945}"/>
              </a:ext>
            </a:extLst>
          </p:cNvPr>
          <p:cNvSpPr/>
          <p:nvPr/>
        </p:nvSpPr>
        <p:spPr>
          <a:xfrm>
            <a:off x="400311" y="1345882"/>
            <a:ext cx="11391378" cy="5172605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DFC8F735-0D33-F29E-540C-4F2A0DD0AFB7}"/>
              </a:ext>
            </a:extLst>
          </p:cNvPr>
          <p:cNvSpPr/>
          <p:nvPr/>
        </p:nvSpPr>
        <p:spPr>
          <a:xfrm>
            <a:off x="229684" y="1546370"/>
            <a:ext cx="2513516" cy="404350"/>
          </a:xfrm>
          <a:prstGeom prst="chevron">
            <a:avLst>
              <a:gd name="adj" fmla="val 42412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err="1">
                <a:solidFill>
                  <a:schemeClr val="bg1"/>
                </a:solidFill>
              </a:rPr>
              <a:t>Terhadap</a:t>
            </a:r>
            <a:r>
              <a:rPr lang="en-US" sz="1200" b="1">
                <a:solidFill>
                  <a:schemeClr val="bg1"/>
                </a:solidFill>
              </a:rPr>
              <a:t> </a:t>
            </a:r>
            <a:r>
              <a:rPr lang="en-US" sz="1200" b="1" err="1">
                <a:solidFill>
                  <a:schemeClr val="bg1"/>
                </a:solidFill>
              </a:rPr>
              <a:t>perolehan</a:t>
            </a:r>
            <a:r>
              <a:rPr lang="en-US" sz="1200" b="1">
                <a:solidFill>
                  <a:schemeClr val="bg1"/>
                </a:solidFill>
              </a:rPr>
              <a:t> </a:t>
            </a:r>
            <a:r>
              <a:rPr lang="en-US" sz="1200" b="1" err="1">
                <a:solidFill>
                  <a:schemeClr val="bg1"/>
                </a:solidFill>
              </a:rPr>
              <a:t>dodekana</a:t>
            </a:r>
            <a:endParaRPr lang="id-ID" sz="1200" b="1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E7F8656-91B5-A433-CD21-7EF987F1F7C2}"/>
              </a:ext>
            </a:extLst>
          </p:cNvPr>
          <p:cNvSpPr txBox="1"/>
          <p:nvPr/>
        </p:nvSpPr>
        <p:spPr>
          <a:xfrm>
            <a:off x="746671" y="5636219"/>
            <a:ext cx="703353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85838" lvl="4" indent="-985838"/>
            <a:r>
              <a:rPr lang="en-US" sz="1200" b="1" dirty="0">
                <a:effectLst/>
                <a:latin typeface="+mj-lt"/>
              </a:rPr>
              <a:t>Gambar 3.7</a:t>
            </a:r>
            <a:r>
              <a:rPr lang="en-US" sz="1200" b="1" dirty="0">
                <a:latin typeface="+mj-lt"/>
              </a:rPr>
              <a:t>	</a:t>
            </a:r>
            <a:r>
              <a:rPr lang="en-US" sz="1200" dirty="0" err="1">
                <a:effectLst/>
                <a:latin typeface="+mj-lt"/>
              </a:rPr>
              <a:t>Pengaruh</a:t>
            </a:r>
            <a:r>
              <a:rPr lang="en-US" sz="1200" dirty="0">
                <a:effectLst/>
                <a:latin typeface="+mj-lt"/>
              </a:rPr>
              <a:t> </a:t>
            </a:r>
            <a:r>
              <a:rPr lang="en-US" sz="1200" dirty="0" err="1">
                <a:effectLst/>
                <a:latin typeface="+mj-lt"/>
              </a:rPr>
              <a:t>variasi</a:t>
            </a:r>
            <a:r>
              <a:rPr lang="en-US" sz="1200" dirty="0">
                <a:effectLst/>
                <a:latin typeface="+mj-lt"/>
              </a:rPr>
              <a:t> </a:t>
            </a:r>
            <a:r>
              <a:rPr lang="en-US" sz="1200" dirty="0" err="1">
                <a:effectLst/>
                <a:latin typeface="+mj-lt"/>
              </a:rPr>
              <a:t>temperatur</a:t>
            </a:r>
            <a:r>
              <a:rPr lang="en-US" sz="1200" dirty="0">
                <a:effectLst/>
                <a:latin typeface="+mj-lt"/>
              </a:rPr>
              <a:t> </a:t>
            </a:r>
            <a:r>
              <a:rPr lang="en-US" sz="1200" dirty="0" err="1">
                <a:effectLst/>
                <a:latin typeface="+mj-lt"/>
              </a:rPr>
              <a:t>umpan</a:t>
            </a:r>
            <a:r>
              <a:rPr lang="en-US" sz="1200" dirty="0">
                <a:effectLst/>
                <a:latin typeface="+mj-lt"/>
              </a:rPr>
              <a:t> dan LHSV </a:t>
            </a:r>
            <a:r>
              <a:rPr lang="en-US" sz="1200" dirty="0" err="1">
                <a:effectLst/>
                <a:latin typeface="+mj-lt"/>
              </a:rPr>
              <a:t>terhadap</a:t>
            </a:r>
            <a:r>
              <a:rPr lang="en-US" sz="1200" dirty="0">
                <a:effectLst/>
                <a:latin typeface="+mj-lt"/>
              </a:rPr>
              <a:t> (a) total </a:t>
            </a:r>
            <a:r>
              <a:rPr lang="en-US" sz="1200" dirty="0" err="1">
                <a:effectLst/>
                <a:latin typeface="+mj-lt"/>
              </a:rPr>
              <a:t>perolehan</a:t>
            </a:r>
            <a:r>
              <a:rPr lang="en-US" sz="1200" dirty="0">
                <a:effectLst/>
                <a:latin typeface="+mj-lt"/>
              </a:rPr>
              <a:t> </a:t>
            </a:r>
            <a:r>
              <a:rPr lang="en-US" sz="1200" dirty="0" err="1">
                <a:effectLst/>
                <a:latin typeface="+mj-lt"/>
              </a:rPr>
              <a:t>dodekana</a:t>
            </a:r>
            <a:r>
              <a:rPr lang="en-US" sz="1200" dirty="0">
                <a:effectLst/>
                <a:latin typeface="+mj-lt"/>
              </a:rPr>
              <a:t> dan (b) total </a:t>
            </a:r>
            <a:r>
              <a:rPr lang="en-US" sz="1200" dirty="0" err="1">
                <a:latin typeface="+mj-lt"/>
              </a:rPr>
              <a:t>perolehan</a:t>
            </a:r>
            <a:r>
              <a:rPr lang="en-US" sz="1200" dirty="0">
                <a:latin typeface="+mj-lt"/>
              </a:rPr>
              <a:t> </a:t>
            </a:r>
            <a:r>
              <a:rPr lang="en-US" sz="1200" dirty="0" err="1">
                <a:latin typeface="+mj-lt"/>
              </a:rPr>
              <a:t>dodekana</a:t>
            </a:r>
            <a:r>
              <a:rPr lang="en-US" sz="1200" dirty="0">
                <a:latin typeface="+mj-lt"/>
              </a:rPr>
              <a:t> per jam </a:t>
            </a:r>
            <a:r>
              <a:rPr lang="en-US" sz="1200" dirty="0">
                <a:effectLst/>
                <a:latin typeface="+mj-lt"/>
              </a:rPr>
              <a:t>pada </a:t>
            </a:r>
            <a:r>
              <a:rPr lang="en-US" sz="1200" dirty="0" err="1">
                <a:effectLst/>
                <a:latin typeface="+mj-lt"/>
              </a:rPr>
              <a:t>fraksi</a:t>
            </a:r>
            <a:r>
              <a:rPr lang="en-US" sz="1200" dirty="0">
                <a:effectLst/>
                <a:latin typeface="+mj-lt"/>
              </a:rPr>
              <a:t> </a:t>
            </a:r>
            <a:r>
              <a:rPr lang="en-US" sz="1200" dirty="0" err="1">
                <a:effectLst/>
                <a:latin typeface="+mj-lt"/>
              </a:rPr>
              <a:t>massa</a:t>
            </a:r>
            <a:r>
              <a:rPr lang="en-US" sz="1200" dirty="0">
                <a:effectLst/>
                <a:latin typeface="+mj-lt"/>
              </a:rPr>
              <a:t> LA </a:t>
            </a:r>
            <a:r>
              <a:rPr lang="en-US" sz="1200" dirty="0" err="1">
                <a:effectLst/>
                <a:latin typeface="+mj-lt"/>
              </a:rPr>
              <a:t>umpan</a:t>
            </a:r>
            <a:r>
              <a:rPr lang="en-US" sz="1200" dirty="0">
                <a:effectLst/>
                <a:latin typeface="+mj-lt"/>
              </a:rPr>
              <a:t> 30%</a:t>
            </a:r>
            <a:endParaRPr lang="id-ID" sz="1200" baseline="30000" dirty="0">
              <a:effectLst/>
              <a:latin typeface="+mj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7A66B0F-3B69-F2BD-0A78-5ED9FB6B7F7B}"/>
              </a:ext>
            </a:extLst>
          </p:cNvPr>
          <p:cNvSpPr txBox="1"/>
          <p:nvPr/>
        </p:nvSpPr>
        <p:spPr>
          <a:xfrm>
            <a:off x="1933482" y="5293773"/>
            <a:ext cx="37283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93763" lvl="4" indent="-893763" algn="ctr"/>
            <a:r>
              <a:rPr lang="en-US" sz="1200">
                <a:effectLst/>
              </a:rPr>
              <a:t>(a)</a:t>
            </a:r>
            <a:endParaRPr lang="id-ID" sz="1200">
              <a:effectLst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77DC5A2-9EF6-10C2-9913-408E1676DDE1}"/>
              </a:ext>
            </a:extLst>
          </p:cNvPr>
          <p:cNvSpPr txBox="1"/>
          <p:nvPr/>
        </p:nvSpPr>
        <p:spPr>
          <a:xfrm>
            <a:off x="5607369" y="5293773"/>
            <a:ext cx="37283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93763" lvl="4" indent="-893763" algn="ctr"/>
            <a:r>
              <a:rPr lang="en-US" sz="1200">
                <a:effectLst/>
              </a:rPr>
              <a:t>(b)</a:t>
            </a:r>
            <a:endParaRPr lang="id-ID" sz="1200">
              <a:effectLst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1AD6A46-59BB-9BD6-674B-5D4191B14B36}"/>
              </a:ext>
            </a:extLst>
          </p:cNvPr>
          <p:cNvSpPr txBox="1"/>
          <p:nvPr/>
        </p:nvSpPr>
        <p:spPr>
          <a:xfrm>
            <a:off x="7780207" y="2605087"/>
            <a:ext cx="3831585" cy="210314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en-US" sz="1400" b="1" u="sng" dirty="0"/>
              <a:t>Baseline: </a:t>
            </a:r>
            <a:r>
              <a:rPr lang="en-US" sz="1400" u="sng" dirty="0" err="1"/>
              <a:t>Temperatur</a:t>
            </a:r>
            <a:r>
              <a:rPr lang="en-US" sz="1400" u="sng" dirty="0"/>
              <a:t> </a:t>
            </a:r>
            <a:r>
              <a:rPr lang="en-US" sz="1400" u="sng" dirty="0" err="1"/>
              <a:t>umpan</a:t>
            </a:r>
            <a:r>
              <a:rPr lang="en-US" sz="1400" u="sng" dirty="0"/>
              <a:t> 310 </a:t>
            </a:r>
            <a:r>
              <a:rPr lang="en-US" sz="1400" u="sng" baseline="30000" dirty="0" err="1"/>
              <a:t>o</a:t>
            </a:r>
            <a:r>
              <a:rPr lang="en-US" sz="1400" u="sng" dirty="0" err="1"/>
              <a:t>C</a:t>
            </a:r>
            <a:r>
              <a:rPr lang="en-US" sz="1400" u="sng" dirty="0"/>
              <a:t> LHSV ½ jam</a:t>
            </a:r>
            <a:r>
              <a:rPr lang="en-US" sz="1400" u="sng" baseline="30000" dirty="0"/>
              <a:t>-1</a:t>
            </a:r>
          </a:p>
          <a:p>
            <a:pPr marL="285750" indent="-285750">
              <a:buClr>
                <a:schemeClr val="accent5"/>
              </a:buClr>
              <a:buFont typeface="Wingdings" panose="05000000000000000000" pitchFamily="2" charset="2"/>
              <a:buChar char="Ø"/>
            </a:pPr>
            <a:endParaRPr lang="en-US" sz="1400" baseline="30000" dirty="0"/>
          </a:p>
          <a:p>
            <a:pPr marL="285750" indent="-285750"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en-US" sz="1400" dirty="0" err="1"/>
              <a:t>Perolehan</a:t>
            </a:r>
            <a:r>
              <a:rPr lang="en-US" sz="1400" dirty="0"/>
              <a:t> </a:t>
            </a:r>
            <a:r>
              <a:rPr lang="en-US" sz="1400" dirty="0" err="1"/>
              <a:t>dodekana</a:t>
            </a:r>
            <a:r>
              <a:rPr lang="en-US" sz="1400" dirty="0"/>
              <a:t> </a:t>
            </a:r>
            <a:r>
              <a:rPr lang="en-US" sz="1400" dirty="0" err="1"/>
              <a:t>terbesar</a:t>
            </a:r>
            <a:r>
              <a:rPr lang="en-US" sz="1400" dirty="0"/>
              <a:t> </a:t>
            </a:r>
            <a:r>
              <a:rPr lang="en-US" sz="1400" dirty="0" err="1"/>
              <a:t>didapat</a:t>
            </a:r>
            <a:r>
              <a:rPr lang="en-US" sz="1400" dirty="0"/>
              <a:t> pada </a:t>
            </a:r>
            <a:r>
              <a:rPr lang="en-US" sz="1400" dirty="0" err="1"/>
              <a:t>temperatur</a:t>
            </a:r>
            <a:r>
              <a:rPr lang="en-US" sz="1400" dirty="0"/>
              <a:t> </a:t>
            </a:r>
            <a:r>
              <a:rPr lang="en-US" sz="1400" dirty="0" err="1"/>
              <a:t>umpan</a:t>
            </a:r>
            <a:r>
              <a:rPr lang="en-US" sz="1400" dirty="0"/>
              <a:t> 280</a:t>
            </a:r>
            <a:r>
              <a:rPr lang="en-US" sz="1400" baseline="30000" dirty="0"/>
              <a:t>o</a:t>
            </a:r>
            <a:r>
              <a:rPr lang="en-US" sz="1400" dirty="0"/>
              <a:t>C (553 K) LHSV 1/6 jam</a:t>
            </a:r>
            <a:r>
              <a:rPr lang="en-US" sz="1400" baseline="30000" dirty="0"/>
              <a:t>-1</a:t>
            </a:r>
          </a:p>
          <a:p>
            <a:pPr marL="285750" indent="-285750">
              <a:buClr>
                <a:schemeClr val="accent5"/>
              </a:buClr>
              <a:buFont typeface="Wingdings" panose="05000000000000000000" pitchFamily="2" charset="2"/>
              <a:buChar char="Ø"/>
            </a:pPr>
            <a:endParaRPr lang="en-US" sz="1400" baseline="30000" dirty="0"/>
          </a:p>
          <a:p>
            <a:pPr marL="285750" indent="-285750"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en-US" sz="1400" b="1" dirty="0" err="1"/>
              <a:t>Perolehan</a:t>
            </a:r>
            <a:r>
              <a:rPr lang="en-US" sz="1400" b="1" dirty="0"/>
              <a:t> </a:t>
            </a:r>
            <a:r>
              <a:rPr lang="en-US" sz="1400" b="1" dirty="0" err="1"/>
              <a:t>dodekana</a:t>
            </a:r>
            <a:r>
              <a:rPr lang="en-US" sz="1400" b="1" dirty="0"/>
              <a:t> PER JAM </a:t>
            </a:r>
            <a:r>
              <a:rPr lang="en-US" sz="1400" b="1" dirty="0" err="1"/>
              <a:t>terbesar</a:t>
            </a:r>
            <a:r>
              <a:rPr lang="en-US" sz="1400" b="1" dirty="0"/>
              <a:t> </a:t>
            </a:r>
            <a:r>
              <a:rPr lang="en-US" sz="1400" dirty="0" err="1"/>
              <a:t>didapat</a:t>
            </a:r>
            <a:r>
              <a:rPr lang="en-US" sz="1400" dirty="0"/>
              <a:t> pada </a:t>
            </a:r>
            <a:r>
              <a:rPr lang="en-US" sz="1400" b="1" dirty="0" err="1"/>
              <a:t>temperatur</a:t>
            </a:r>
            <a:r>
              <a:rPr lang="en-US" sz="1400" b="1" dirty="0"/>
              <a:t> </a:t>
            </a:r>
            <a:r>
              <a:rPr lang="en-US" sz="1400" b="1" dirty="0" err="1"/>
              <a:t>umpan</a:t>
            </a:r>
            <a:r>
              <a:rPr lang="en-US" sz="1400" b="1" dirty="0"/>
              <a:t> 300</a:t>
            </a:r>
            <a:r>
              <a:rPr lang="en-US" sz="1400" b="1" baseline="30000" dirty="0"/>
              <a:t>o</a:t>
            </a:r>
            <a:r>
              <a:rPr lang="en-US" sz="1400" b="1" dirty="0"/>
              <a:t>C (573 K) LHSV 1 jam</a:t>
            </a:r>
            <a:r>
              <a:rPr lang="en-US" sz="1400" b="1" baseline="30000" dirty="0"/>
              <a:t>-1</a:t>
            </a:r>
            <a:r>
              <a:rPr lang="en-US" sz="1400" b="1" dirty="0"/>
              <a:t> 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479F9E7-B790-91CD-367B-0C698926CF9D}"/>
              </a:ext>
            </a:extLst>
          </p:cNvPr>
          <p:cNvCxnSpPr>
            <a:cxnSpLocks/>
          </p:cNvCxnSpPr>
          <p:nvPr/>
        </p:nvCxnSpPr>
        <p:spPr>
          <a:xfrm>
            <a:off x="400311" y="819916"/>
            <a:ext cx="1139137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7" name="Chart 16">
            <a:extLst>
              <a:ext uri="{FF2B5EF4-FFF2-40B4-BE49-F238E27FC236}">
                <a16:creationId xmlns:a16="http://schemas.microsoft.com/office/drawing/2014/main" id="{04658273-A487-40CA-9469-1FBA059BCD7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99602844"/>
              </p:ext>
            </p:extLst>
          </p:nvPr>
        </p:nvGraphicFramePr>
        <p:xfrm>
          <a:off x="580207" y="2188527"/>
          <a:ext cx="3600000" cy="324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9" name="Chart 18">
            <a:extLst>
              <a:ext uri="{FF2B5EF4-FFF2-40B4-BE49-F238E27FC236}">
                <a16:creationId xmlns:a16="http://schemas.microsoft.com/office/drawing/2014/main" id="{84B5C9BA-9FE3-4139-BDA0-B4D5BFE6931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75843233"/>
              </p:ext>
            </p:extLst>
          </p:nvPr>
        </p:nvGraphicFramePr>
        <p:xfrm>
          <a:off x="4180207" y="2188527"/>
          <a:ext cx="3600000" cy="324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Oval 3">
            <a:extLst>
              <a:ext uri="{FF2B5EF4-FFF2-40B4-BE49-F238E27FC236}">
                <a16:creationId xmlns:a16="http://schemas.microsoft.com/office/drawing/2014/main" id="{DA7A3C28-411D-4AF2-A7A2-F41256446532}"/>
              </a:ext>
            </a:extLst>
          </p:cNvPr>
          <p:cNvSpPr/>
          <p:nvPr/>
        </p:nvSpPr>
        <p:spPr>
          <a:xfrm>
            <a:off x="5788023" y="3682649"/>
            <a:ext cx="74615" cy="7496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796524C-E5DA-412A-9703-E1455F7A91C6}"/>
              </a:ext>
            </a:extLst>
          </p:cNvPr>
          <p:cNvSpPr/>
          <p:nvPr/>
        </p:nvSpPr>
        <p:spPr>
          <a:xfrm>
            <a:off x="2298573" y="3553182"/>
            <a:ext cx="73152" cy="7108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7224771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50142"/>
            <a:ext cx="11573197" cy="724247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Perbandingan</a:t>
            </a: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 </a:t>
            </a:r>
            <a:r>
              <a:rPr kumimoji="0" lang="en-US" sz="4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dengan</a:t>
            </a: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 Pt/ZIF (1)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C6322D5-0895-40B9-A798-F258939C5945}"/>
              </a:ext>
            </a:extLst>
          </p:cNvPr>
          <p:cNvSpPr/>
          <p:nvPr/>
        </p:nvSpPr>
        <p:spPr>
          <a:xfrm>
            <a:off x="400311" y="1345882"/>
            <a:ext cx="11391378" cy="5172605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DFC8F735-0D33-F29E-540C-4F2A0DD0AFB7}"/>
              </a:ext>
            </a:extLst>
          </p:cNvPr>
          <p:cNvSpPr/>
          <p:nvPr/>
        </p:nvSpPr>
        <p:spPr>
          <a:xfrm>
            <a:off x="229684" y="1546370"/>
            <a:ext cx="2513516" cy="404350"/>
          </a:xfrm>
          <a:prstGeom prst="chevron">
            <a:avLst>
              <a:gd name="adj" fmla="val 42412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err="1">
                <a:solidFill>
                  <a:schemeClr val="bg1"/>
                </a:solidFill>
              </a:rPr>
              <a:t>Terhadap</a:t>
            </a:r>
            <a:r>
              <a:rPr lang="en-US" sz="1200" b="1" dirty="0">
                <a:solidFill>
                  <a:schemeClr val="bg1"/>
                </a:solidFill>
              </a:rPr>
              <a:t> </a:t>
            </a:r>
            <a:r>
              <a:rPr lang="en-US" sz="1200" b="1" dirty="0" err="1">
                <a:solidFill>
                  <a:schemeClr val="bg1"/>
                </a:solidFill>
              </a:rPr>
              <a:t>konversi</a:t>
            </a:r>
            <a:r>
              <a:rPr lang="en-US" sz="1200" b="1" dirty="0">
                <a:solidFill>
                  <a:schemeClr val="bg1"/>
                </a:solidFill>
              </a:rPr>
              <a:t> LA dan </a:t>
            </a:r>
            <a:r>
              <a:rPr lang="en-US" sz="1200" b="1" dirty="0" err="1">
                <a:solidFill>
                  <a:schemeClr val="bg1"/>
                </a:solidFill>
              </a:rPr>
              <a:t>selektivitas</a:t>
            </a:r>
            <a:r>
              <a:rPr lang="en-US" sz="1200" b="1" dirty="0">
                <a:solidFill>
                  <a:schemeClr val="bg1"/>
                </a:solidFill>
              </a:rPr>
              <a:t> HDO</a:t>
            </a:r>
            <a:endParaRPr lang="id-ID" sz="1200" b="1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E7F8656-91B5-A433-CD21-7EF987F1F7C2}"/>
              </a:ext>
            </a:extLst>
          </p:cNvPr>
          <p:cNvSpPr txBox="1"/>
          <p:nvPr/>
        </p:nvSpPr>
        <p:spPr>
          <a:xfrm>
            <a:off x="1095196" y="5805961"/>
            <a:ext cx="61895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85838" lvl="4" indent="-985838"/>
            <a:r>
              <a:rPr lang="en-US" sz="1200" b="1" dirty="0">
                <a:effectLst/>
                <a:latin typeface="+mj-lt"/>
              </a:rPr>
              <a:t>Gambar 3.8	</a:t>
            </a:r>
            <a:r>
              <a:rPr lang="en-US" sz="1200" dirty="0" err="1">
                <a:effectLst/>
                <a:latin typeface="+mj-lt"/>
              </a:rPr>
              <a:t>Pengaruh</a:t>
            </a:r>
            <a:r>
              <a:rPr lang="en-US" sz="1200" dirty="0">
                <a:effectLst/>
                <a:latin typeface="+mj-lt"/>
              </a:rPr>
              <a:t> </a:t>
            </a:r>
            <a:r>
              <a:rPr lang="en-US" sz="1200" dirty="0" err="1">
                <a:effectLst/>
                <a:latin typeface="+mj-lt"/>
              </a:rPr>
              <a:t>variasi</a:t>
            </a:r>
            <a:r>
              <a:rPr lang="en-US" sz="1200" dirty="0">
                <a:effectLst/>
                <a:latin typeface="+mj-lt"/>
              </a:rPr>
              <a:t> </a:t>
            </a:r>
            <a:r>
              <a:rPr lang="en-US" sz="1200" dirty="0" err="1">
                <a:effectLst/>
                <a:latin typeface="+mj-lt"/>
              </a:rPr>
              <a:t>temperatur</a:t>
            </a:r>
            <a:r>
              <a:rPr lang="en-US" sz="1200" dirty="0">
                <a:effectLst/>
                <a:latin typeface="+mj-lt"/>
              </a:rPr>
              <a:t> </a:t>
            </a:r>
            <a:r>
              <a:rPr lang="en-US" sz="1200" dirty="0" err="1">
                <a:effectLst/>
                <a:latin typeface="+mj-lt"/>
              </a:rPr>
              <a:t>umpan</a:t>
            </a:r>
            <a:r>
              <a:rPr lang="en-US" sz="1200" dirty="0">
                <a:latin typeface="+mj-lt"/>
              </a:rPr>
              <a:t> </a:t>
            </a:r>
            <a:r>
              <a:rPr lang="en-US" sz="1200" dirty="0" err="1">
                <a:effectLst/>
                <a:latin typeface="+mj-lt"/>
              </a:rPr>
              <a:t>terhadap</a:t>
            </a:r>
            <a:r>
              <a:rPr lang="en-US" sz="1200" dirty="0">
                <a:effectLst/>
                <a:latin typeface="+mj-lt"/>
              </a:rPr>
              <a:t> (a) </a:t>
            </a:r>
            <a:r>
              <a:rPr lang="en-US" sz="1200" dirty="0" err="1">
                <a:effectLst/>
                <a:latin typeface="+mj-lt"/>
              </a:rPr>
              <a:t>konversi</a:t>
            </a:r>
            <a:r>
              <a:rPr lang="en-US" sz="1200" dirty="0">
                <a:effectLst/>
                <a:latin typeface="+mj-lt"/>
              </a:rPr>
              <a:t> LA dan (b) </a:t>
            </a:r>
            <a:r>
              <a:rPr lang="en-US" sz="1200" dirty="0" err="1">
                <a:effectLst/>
                <a:latin typeface="+mj-lt"/>
              </a:rPr>
              <a:t>selektivitas</a:t>
            </a:r>
            <a:r>
              <a:rPr lang="en-US" sz="1200" dirty="0">
                <a:effectLst/>
                <a:latin typeface="+mj-lt"/>
              </a:rPr>
              <a:t> HDO</a:t>
            </a:r>
            <a:endParaRPr lang="id-ID" sz="1200" baseline="30000" dirty="0">
              <a:effectLst/>
              <a:latin typeface="+mj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7A66B0F-3B69-F2BD-0A78-5ED9FB6B7F7B}"/>
              </a:ext>
            </a:extLst>
          </p:cNvPr>
          <p:cNvSpPr txBox="1"/>
          <p:nvPr/>
        </p:nvSpPr>
        <p:spPr>
          <a:xfrm>
            <a:off x="2370362" y="5511300"/>
            <a:ext cx="37283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93763" lvl="4" indent="-893763" algn="ctr"/>
            <a:r>
              <a:rPr lang="en-US" sz="1200" dirty="0">
                <a:effectLst/>
              </a:rPr>
              <a:t>(a)</a:t>
            </a:r>
            <a:endParaRPr lang="id-ID" sz="1200" dirty="0">
              <a:effectLst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77DC5A2-9EF6-10C2-9913-408E1676DDE1}"/>
              </a:ext>
            </a:extLst>
          </p:cNvPr>
          <p:cNvSpPr txBox="1"/>
          <p:nvPr/>
        </p:nvSpPr>
        <p:spPr>
          <a:xfrm>
            <a:off x="5610362" y="5511260"/>
            <a:ext cx="37283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93763" lvl="4" indent="-893763" algn="ctr"/>
            <a:r>
              <a:rPr lang="en-US" sz="1200" dirty="0">
                <a:effectLst/>
              </a:rPr>
              <a:t>(b)</a:t>
            </a:r>
            <a:endParaRPr lang="id-ID" sz="1200" dirty="0">
              <a:effectLst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1AD6A46-59BB-9BD6-674B-5D4191B14B36}"/>
                  </a:ext>
                </a:extLst>
              </p:cNvPr>
              <p:cNvSpPr txBox="1"/>
              <p:nvPr/>
            </p:nvSpPr>
            <p:spPr>
              <a:xfrm>
                <a:off x="7774371" y="2188760"/>
                <a:ext cx="3473308" cy="3323987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Clr>
                    <a:schemeClr val="accent5"/>
                  </a:buClr>
                  <a:buFont typeface="Wingdings" panose="05000000000000000000" pitchFamily="2" charset="2"/>
                  <a:buChar char="Ø"/>
                </a:pPr>
                <a:r>
                  <a:rPr lang="en-US" sz="1400" b="1" dirty="0">
                    <a:solidFill>
                      <a:schemeClr val="tx1"/>
                    </a:solidFill>
                  </a:rPr>
                  <a:t>Peningkatan </a:t>
                </a:r>
                <a:r>
                  <a:rPr lang="en-US" sz="1400" b="1" dirty="0" err="1">
                    <a:solidFill>
                      <a:schemeClr val="tx1"/>
                    </a:solidFill>
                  </a:rPr>
                  <a:t>temperatur</a:t>
                </a:r>
                <a:r>
                  <a:rPr lang="en-US" sz="1400" b="1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400" dirty="0">
                    <a:solidFill>
                      <a:schemeClr val="tx1"/>
                    </a:solidFill>
                  </a:rPr>
                  <a:t> </a:t>
                </a:r>
                <a:r>
                  <a:rPr lang="en-US" sz="1400" dirty="0" err="1">
                    <a:solidFill>
                      <a:schemeClr val="tx1"/>
                    </a:solidFill>
                  </a:rPr>
                  <a:t>peningkatan</a:t>
                </a:r>
                <a:r>
                  <a:rPr lang="en-US" sz="1400" dirty="0">
                    <a:solidFill>
                      <a:schemeClr val="tx1"/>
                    </a:solidFill>
                  </a:rPr>
                  <a:t> </a:t>
                </a:r>
                <a:r>
                  <a:rPr lang="en-US" sz="1400" dirty="0" err="1">
                    <a:solidFill>
                      <a:schemeClr val="tx1"/>
                    </a:solidFill>
                  </a:rPr>
                  <a:t>konstanta</a:t>
                </a:r>
                <a:r>
                  <a:rPr lang="en-US" sz="1400" dirty="0">
                    <a:solidFill>
                      <a:schemeClr val="tx1"/>
                    </a:solidFill>
                  </a:rPr>
                  <a:t> </a:t>
                </a:r>
                <a:r>
                  <a:rPr lang="en-US" sz="1400" dirty="0" err="1">
                    <a:solidFill>
                      <a:schemeClr val="tx1"/>
                    </a:solidFill>
                  </a:rPr>
                  <a:t>laju</a:t>
                </a:r>
                <a:r>
                  <a:rPr lang="en-US" sz="1400" dirty="0">
                    <a:solidFill>
                      <a:schemeClr val="tx1"/>
                    </a:solidFill>
                  </a:rPr>
                  <a:t> </a:t>
                </a:r>
                <a:r>
                  <a:rPr lang="en-US" sz="1400" dirty="0" err="1">
                    <a:solidFill>
                      <a:schemeClr val="tx1"/>
                    </a:solidFill>
                  </a:rPr>
                  <a:t>reaksi</a:t>
                </a:r>
                <a:r>
                  <a:rPr lang="en-US" sz="14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400" dirty="0">
                    <a:solidFill>
                      <a:schemeClr val="tx1"/>
                    </a:solidFill>
                  </a:rPr>
                  <a:t> </a:t>
                </a:r>
                <a:r>
                  <a:rPr lang="en-US" sz="1400" b="1" dirty="0" err="1">
                    <a:solidFill>
                      <a:schemeClr val="tx1"/>
                    </a:solidFill>
                  </a:rPr>
                  <a:t>peningkatan</a:t>
                </a:r>
                <a:r>
                  <a:rPr lang="en-US" sz="1400" b="1" dirty="0">
                    <a:solidFill>
                      <a:schemeClr val="tx1"/>
                    </a:solidFill>
                  </a:rPr>
                  <a:t> </a:t>
                </a:r>
                <a:r>
                  <a:rPr lang="en-US" sz="1400" b="1" dirty="0" err="1">
                    <a:solidFill>
                      <a:schemeClr val="tx1"/>
                    </a:solidFill>
                  </a:rPr>
                  <a:t>konversi</a:t>
                </a:r>
                <a:r>
                  <a:rPr lang="en-US" sz="1400" b="1" dirty="0">
                    <a:solidFill>
                      <a:schemeClr val="tx1"/>
                    </a:solidFill>
                  </a:rPr>
                  <a:t> LA</a:t>
                </a:r>
              </a:p>
              <a:p>
                <a:pPr marL="285750" indent="-285750">
                  <a:buClr>
                    <a:schemeClr val="accent5"/>
                  </a:buClr>
                  <a:buFont typeface="Wingdings" panose="05000000000000000000" pitchFamily="2" charset="2"/>
                  <a:buChar char="Ø"/>
                </a:pPr>
                <a:endParaRPr lang="en-US" sz="1400" b="1" dirty="0">
                  <a:solidFill>
                    <a:schemeClr val="tx1"/>
                  </a:solidFill>
                </a:endParaRPr>
              </a:p>
              <a:p>
                <a:pPr marL="285750" indent="-285750">
                  <a:buClr>
                    <a:schemeClr val="accent5"/>
                  </a:buClr>
                  <a:buFont typeface="Wingdings" panose="05000000000000000000" pitchFamily="2" charset="2"/>
                  <a:buChar char="Ø"/>
                </a:pPr>
                <a:r>
                  <a:rPr lang="en-US" sz="1400" b="1" dirty="0" err="1">
                    <a:solidFill>
                      <a:schemeClr val="tx1"/>
                    </a:solidFill>
                  </a:rPr>
                  <a:t>Peningkatan</a:t>
                </a:r>
                <a:r>
                  <a:rPr lang="en-US" sz="1400" b="1" dirty="0">
                    <a:solidFill>
                      <a:schemeClr val="tx1"/>
                    </a:solidFill>
                  </a:rPr>
                  <a:t> </a:t>
                </a:r>
                <a:r>
                  <a:rPr lang="en-US" sz="1400" b="1" dirty="0" err="1">
                    <a:solidFill>
                      <a:schemeClr val="tx1"/>
                    </a:solidFill>
                  </a:rPr>
                  <a:t>temperatur</a:t>
                </a:r>
                <a:r>
                  <a:rPr lang="en-US" sz="1400" b="1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400" dirty="0">
                    <a:solidFill>
                      <a:schemeClr val="tx1"/>
                    </a:solidFill>
                  </a:rPr>
                  <a:t> </a:t>
                </a:r>
              </a:p>
              <a:p>
                <a:pPr marL="263525">
                  <a:buClr>
                    <a:schemeClr val="accent5"/>
                  </a:buClr>
                </a:pPr>
                <a:r>
                  <a:rPr lang="en-US" sz="1400" dirty="0" err="1">
                    <a:solidFill>
                      <a:schemeClr val="tx1"/>
                    </a:solidFill>
                  </a:rPr>
                  <a:t>lebih</a:t>
                </a:r>
                <a:r>
                  <a:rPr lang="en-US" sz="1400" dirty="0">
                    <a:solidFill>
                      <a:schemeClr val="tx1"/>
                    </a:solidFill>
                  </a:rPr>
                  <a:t> </a:t>
                </a:r>
                <a:r>
                  <a:rPr lang="en-US" sz="1400" dirty="0" err="1">
                    <a:solidFill>
                      <a:schemeClr val="tx1"/>
                    </a:solidFill>
                  </a:rPr>
                  <a:t>memilih</a:t>
                </a:r>
                <a:r>
                  <a:rPr lang="en-US" sz="1400" dirty="0">
                    <a:solidFill>
                      <a:schemeClr val="tx1"/>
                    </a:solidFill>
                  </a:rPr>
                  <a:t> </a:t>
                </a:r>
                <a:r>
                  <a:rPr lang="en-US" sz="1400" dirty="0" err="1">
                    <a:solidFill>
                      <a:schemeClr val="tx1"/>
                    </a:solidFill>
                  </a:rPr>
                  <a:t>jalur</a:t>
                </a:r>
                <a:r>
                  <a:rPr lang="en-US" sz="1400" dirty="0">
                    <a:solidFill>
                      <a:schemeClr val="tx1"/>
                    </a:solidFill>
                  </a:rPr>
                  <a:t> </a:t>
                </a:r>
                <a:r>
                  <a:rPr lang="en-US" sz="1400" dirty="0" err="1">
                    <a:solidFill>
                      <a:schemeClr val="tx1"/>
                    </a:solidFill>
                  </a:rPr>
                  <a:t>reaksi</a:t>
                </a:r>
                <a:r>
                  <a:rPr lang="en-US" sz="1400" dirty="0">
                    <a:solidFill>
                      <a:schemeClr val="tx1"/>
                    </a:solidFill>
                  </a:rPr>
                  <a:t> DCO</a:t>
                </a:r>
                <a:r>
                  <a:rPr lang="en-US" sz="1400" baseline="-25000" dirty="0">
                    <a:solidFill>
                      <a:schemeClr val="tx1"/>
                    </a:solidFill>
                  </a:rPr>
                  <a:t>2</a:t>
                </a:r>
                <a:r>
                  <a:rPr lang="en-US" sz="14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400" dirty="0">
                    <a:solidFill>
                      <a:schemeClr val="tx1"/>
                    </a:solidFill>
                  </a:rPr>
                  <a:t> </a:t>
                </a:r>
                <a:r>
                  <a:rPr lang="en-US" sz="1400" b="1" dirty="0" err="1">
                    <a:solidFill>
                      <a:schemeClr val="tx1"/>
                    </a:solidFill>
                  </a:rPr>
                  <a:t>selektivitas</a:t>
                </a:r>
                <a:r>
                  <a:rPr lang="en-US" sz="1400" b="1" dirty="0">
                    <a:solidFill>
                      <a:schemeClr val="tx1"/>
                    </a:solidFill>
                  </a:rPr>
                  <a:t> HDO </a:t>
                </a:r>
                <a:r>
                  <a:rPr lang="en-US" sz="1400" b="1" dirty="0" err="1">
                    <a:solidFill>
                      <a:schemeClr val="tx1"/>
                    </a:solidFill>
                  </a:rPr>
                  <a:t>menurun</a:t>
                </a:r>
                <a:endParaRPr lang="en-US" sz="1400" b="1" dirty="0">
                  <a:solidFill>
                    <a:schemeClr val="tx1"/>
                  </a:solidFill>
                </a:endParaRPr>
              </a:p>
              <a:p>
                <a:pPr marL="285750" indent="-285750">
                  <a:buClr>
                    <a:schemeClr val="accent5"/>
                  </a:buClr>
                  <a:buFont typeface="Wingdings" panose="05000000000000000000" pitchFamily="2" charset="2"/>
                  <a:buChar char="Ø"/>
                </a:pPr>
                <a:endParaRPr lang="en-US" sz="1400" b="1" dirty="0">
                  <a:solidFill>
                    <a:schemeClr val="tx1"/>
                  </a:solidFill>
                </a:endParaRPr>
              </a:p>
              <a:p>
                <a:pPr marL="285750" indent="-285750">
                  <a:buClr>
                    <a:schemeClr val="accent5"/>
                  </a:buClr>
                  <a:buFont typeface="Wingdings" panose="05000000000000000000" pitchFamily="2" charset="2"/>
                  <a:buChar char="Ø"/>
                </a:pPr>
                <a:r>
                  <a:rPr lang="en-US" sz="1400" b="1" dirty="0" err="1">
                    <a:solidFill>
                      <a:schemeClr val="tx1"/>
                    </a:solidFill>
                  </a:rPr>
                  <a:t>Konversi</a:t>
                </a:r>
                <a:r>
                  <a:rPr lang="en-US" sz="1400" b="1" dirty="0">
                    <a:solidFill>
                      <a:schemeClr val="tx1"/>
                    </a:solidFill>
                  </a:rPr>
                  <a:t> LA </a:t>
                </a:r>
                <a:r>
                  <a:rPr lang="en-US" sz="1400" b="1" dirty="0" err="1">
                    <a:solidFill>
                      <a:schemeClr val="tx1"/>
                    </a:solidFill>
                  </a:rPr>
                  <a:t>menggunakan</a:t>
                </a:r>
                <a:r>
                  <a:rPr lang="en-US" sz="1400" b="1" dirty="0">
                    <a:solidFill>
                      <a:schemeClr val="tx1"/>
                    </a:solidFill>
                  </a:rPr>
                  <a:t> </a:t>
                </a:r>
                <a:r>
                  <a:rPr lang="en-US" sz="1400" b="1" dirty="0" err="1">
                    <a:solidFill>
                      <a:schemeClr val="tx1"/>
                    </a:solidFill>
                  </a:rPr>
                  <a:t>NiMo</a:t>
                </a:r>
                <a:r>
                  <a:rPr lang="en-US" sz="1400" b="1" dirty="0">
                    <a:solidFill>
                      <a:schemeClr val="tx1"/>
                    </a:solidFill>
                  </a:rPr>
                  <a:t>/alumina </a:t>
                </a:r>
                <a:r>
                  <a:rPr lang="en-US" sz="1400" b="1" dirty="0" err="1">
                    <a:solidFill>
                      <a:schemeClr val="tx1"/>
                    </a:solidFill>
                  </a:rPr>
                  <a:t>relatif</a:t>
                </a:r>
                <a:r>
                  <a:rPr lang="en-US" sz="1400" b="1" dirty="0">
                    <a:solidFill>
                      <a:schemeClr val="tx1"/>
                    </a:solidFill>
                  </a:rPr>
                  <a:t> </a:t>
                </a:r>
                <a:r>
                  <a:rPr lang="en-US" sz="1400" b="1" dirty="0" err="1">
                    <a:solidFill>
                      <a:schemeClr val="tx1"/>
                    </a:solidFill>
                  </a:rPr>
                  <a:t>lebih</a:t>
                </a:r>
                <a:r>
                  <a:rPr lang="en-US" sz="1400" b="1" dirty="0">
                    <a:solidFill>
                      <a:schemeClr val="tx1"/>
                    </a:solidFill>
                  </a:rPr>
                  <a:t> </a:t>
                </a:r>
                <a:r>
                  <a:rPr lang="en-US" sz="1400" b="1" dirty="0" err="1">
                    <a:solidFill>
                      <a:schemeClr val="tx1"/>
                    </a:solidFill>
                  </a:rPr>
                  <a:t>tinggi</a:t>
                </a:r>
                <a:r>
                  <a:rPr lang="en-US" sz="1400" b="1" dirty="0">
                    <a:solidFill>
                      <a:schemeClr val="tx1"/>
                    </a:solidFill>
                  </a:rPr>
                  <a:t> </a:t>
                </a:r>
                <a:r>
                  <a:rPr lang="en-US" sz="1400" dirty="0" err="1">
                    <a:solidFill>
                      <a:schemeClr val="tx1"/>
                    </a:solidFill>
                  </a:rPr>
                  <a:t>dibanding</a:t>
                </a:r>
                <a:r>
                  <a:rPr lang="en-US" sz="1400" dirty="0">
                    <a:solidFill>
                      <a:schemeClr val="tx1"/>
                    </a:solidFill>
                  </a:rPr>
                  <a:t> Pt/ZIF</a:t>
                </a:r>
              </a:p>
              <a:p>
                <a:pPr marL="285750" indent="-285750">
                  <a:buClr>
                    <a:schemeClr val="accent5"/>
                  </a:buClr>
                  <a:buFont typeface="Wingdings" panose="05000000000000000000" pitchFamily="2" charset="2"/>
                  <a:buChar char="Ø"/>
                </a:pPr>
                <a:endParaRPr lang="en-US" sz="1400" b="1" dirty="0">
                  <a:solidFill>
                    <a:schemeClr val="tx1"/>
                  </a:solidFill>
                </a:endParaRPr>
              </a:p>
              <a:p>
                <a:pPr marL="285750" indent="-285750">
                  <a:buClr>
                    <a:schemeClr val="accent5"/>
                  </a:buClr>
                  <a:buFont typeface="Wingdings" panose="05000000000000000000" pitchFamily="2" charset="2"/>
                  <a:buChar char="Ø"/>
                </a:pPr>
                <a:r>
                  <a:rPr lang="en-US" sz="1400" b="1" dirty="0" err="1">
                    <a:solidFill>
                      <a:schemeClr val="tx1"/>
                    </a:solidFill>
                  </a:rPr>
                  <a:t>Selektivitas</a:t>
                </a:r>
                <a:r>
                  <a:rPr lang="en-US" sz="1400" b="1" dirty="0">
                    <a:solidFill>
                      <a:schemeClr val="tx1"/>
                    </a:solidFill>
                  </a:rPr>
                  <a:t> HDO </a:t>
                </a:r>
                <a:r>
                  <a:rPr lang="en-US" sz="1400" b="1" dirty="0" err="1">
                    <a:solidFill>
                      <a:schemeClr val="tx1"/>
                    </a:solidFill>
                  </a:rPr>
                  <a:t>menggunakan</a:t>
                </a:r>
                <a:r>
                  <a:rPr lang="en-US" sz="1400" b="1" dirty="0">
                    <a:solidFill>
                      <a:schemeClr val="tx1"/>
                    </a:solidFill>
                  </a:rPr>
                  <a:t> </a:t>
                </a:r>
                <a:r>
                  <a:rPr lang="en-US" sz="1400" b="1" dirty="0" err="1">
                    <a:solidFill>
                      <a:schemeClr val="tx1"/>
                    </a:solidFill>
                  </a:rPr>
                  <a:t>NiMo</a:t>
                </a:r>
                <a:r>
                  <a:rPr lang="en-US" sz="1400" b="1" dirty="0">
                    <a:solidFill>
                      <a:schemeClr val="tx1"/>
                    </a:solidFill>
                  </a:rPr>
                  <a:t>/alumina </a:t>
                </a:r>
                <a:r>
                  <a:rPr lang="en-US" sz="1400" b="1" dirty="0" err="1">
                    <a:solidFill>
                      <a:schemeClr val="tx1"/>
                    </a:solidFill>
                  </a:rPr>
                  <a:t>relatif</a:t>
                </a:r>
                <a:r>
                  <a:rPr lang="en-US" sz="1400" b="1" dirty="0">
                    <a:solidFill>
                      <a:schemeClr val="tx1"/>
                    </a:solidFill>
                  </a:rPr>
                  <a:t> </a:t>
                </a:r>
                <a:r>
                  <a:rPr lang="en-US" sz="1400" b="1" dirty="0" err="1">
                    <a:solidFill>
                      <a:schemeClr val="tx1"/>
                    </a:solidFill>
                  </a:rPr>
                  <a:t>lebih</a:t>
                </a:r>
                <a:r>
                  <a:rPr lang="en-US" sz="1400" b="1" dirty="0">
                    <a:solidFill>
                      <a:schemeClr val="tx1"/>
                    </a:solidFill>
                  </a:rPr>
                  <a:t> </a:t>
                </a:r>
                <a:r>
                  <a:rPr lang="en-US" sz="1400" b="1" dirty="0" err="1">
                    <a:solidFill>
                      <a:schemeClr val="tx1"/>
                    </a:solidFill>
                  </a:rPr>
                  <a:t>tinggi</a:t>
                </a:r>
                <a:r>
                  <a:rPr lang="en-US" sz="1400" b="1" dirty="0">
                    <a:solidFill>
                      <a:schemeClr val="tx1"/>
                    </a:solidFill>
                  </a:rPr>
                  <a:t> </a:t>
                </a:r>
                <a:r>
                  <a:rPr lang="en-US" sz="1400" dirty="0" err="1">
                    <a:solidFill>
                      <a:schemeClr val="tx1"/>
                    </a:solidFill>
                  </a:rPr>
                  <a:t>dibanding</a:t>
                </a:r>
                <a:r>
                  <a:rPr lang="en-US" sz="1400" dirty="0">
                    <a:solidFill>
                      <a:schemeClr val="tx1"/>
                    </a:solidFill>
                  </a:rPr>
                  <a:t> Pt/ZIF</a:t>
                </a:r>
                <a:endParaRPr lang="en-US" sz="14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1AD6A46-59BB-9BD6-674B-5D4191B14B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4371" y="2188760"/>
                <a:ext cx="3473308" cy="3323987"/>
              </a:xfrm>
              <a:prstGeom prst="rect">
                <a:avLst/>
              </a:prstGeom>
              <a:blipFill>
                <a:blip r:embed="rId2"/>
                <a:stretch>
                  <a:fillRect t="-183" b="-914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479F9E7-B790-91CD-367B-0C698926CF9D}"/>
              </a:ext>
            </a:extLst>
          </p:cNvPr>
          <p:cNvCxnSpPr>
            <a:cxnSpLocks/>
          </p:cNvCxnSpPr>
          <p:nvPr/>
        </p:nvCxnSpPr>
        <p:spPr>
          <a:xfrm>
            <a:off x="400311" y="819916"/>
            <a:ext cx="1139137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0" name="Chart 19">
            <a:extLst>
              <a:ext uri="{FF2B5EF4-FFF2-40B4-BE49-F238E27FC236}">
                <a16:creationId xmlns:a16="http://schemas.microsoft.com/office/drawing/2014/main" id="{43D4A748-CCE0-4B19-9813-F421A7E1872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58537308"/>
              </p:ext>
            </p:extLst>
          </p:nvPr>
        </p:nvGraphicFramePr>
        <p:xfrm>
          <a:off x="750362" y="2109562"/>
          <a:ext cx="3240000" cy="342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1" name="Chart 20">
            <a:extLst>
              <a:ext uri="{FF2B5EF4-FFF2-40B4-BE49-F238E27FC236}">
                <a16:creationId xmlns:a16="http://schemas.microsoft.com/office/drawing/2014/main" id="{968BFCCC-FA74-45E6-8E9C-D81BB263183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04328425"/>
              </p:ext>
            </p:extLst>
          </p:nvPr>
        </p:nvGraphicFramePr>
        <p:xfrm>
          <a:off x="3990362" y="2109562"/>
          <a:ext cx="3240000" cy="342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3721792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0000"/>
            <a:lum/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FA61214E-2FF9-410E-939A-E19E616ABA6E}"/>
              </a:ext>
            </a:extLst>
          </p:cNvPr>
          <p:cNvGrpSpPr/>
          <p:nvPr/>
        </p:nvGrpSpPr>
        <p:grpSpPr>
          <a:xfrm>
            <a:off x="6888864" y="2857630"/>
            <a:ext cx="4777152" cy="1142740"/>
            <a:chOff x="6800944" y="2857630"/>
            <a:chExt cx="4777152" cy="114274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CF5BDA4-10C7-46A6-AC30-523A3FC438AC}"/>
                </a:ext>
              </a:extLst>
            </p:cNvPr>
            <p:cNvSpPr txBox="1"/>
            <p:nvPr/>
          </p:nvSpPr>
          <p:spPr>
            <a:xfrm>
              <a:off x="6800944" y="2857630"/>
              <a:ext cx="4777152" cy="83099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4800" b="1">
                  <a:latin typeface="+mj-lt"/>
                  <a:cs typeface="Arial" pitchFamily="34" charset="0"/>
                </a:rPr>
                <a:t>1. </a:t>
              </a:r>
              <a:r>
                <a:rPr lang="en-US" altLang="ko-KR" sz="4800" b="1" err="1">
                  <a:latin typeface="+mj-lt"/>
                  <a:cs typeface="Arial" pitchFamily="34" charset="0"/>
                </a:rPr>
                <a:t>Pendahuluan</a:t>
              </a:r>
              <a:endParaRPr lang="ko-KR" altLang="en-US" sz="4800" b="1">
                <a:latin typeface="+mj-lt"/>
                <a:cs typeface="Arial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062103B-F514-4BE9-B5B2-C13878D2FE7C}"/>
                </a:ext>
              </a:extLst>
            </p:cNvPr>
            <p:cNvSpPr txBox="1"/>
            <p:nvPr/>
          </p:nvSpPr>
          <p:spPr>
            <a:xfrm>
              <a:off x="6800944" y="3620714"/>
              <a:ext cx="4777096" cy="37965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endParaRPr lang="ko-KR" altLang="en-US" sz="1867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111186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50142"/>
            <a:ext cx="11573197" cy="724247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Perbandingan</a:t>
            </a: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 </a:t>
            </a:r>
            <a:r>
              <a:rPr kumimoji="0" lang="en-US" sz="4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dengan</a:t>
            </a: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 Pt/ZIF (2)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C6322D5-0895-40B9-A798-F258939C5945}"/>
              </a:ext>
            </a:extLst>
          </p:cNvPr>
          <p:cNvSpPr/>
          <p:nvPr/>
        </p:nvSpPr>
        <p:spPr>
          <a:xfrm>
            <a:off x="400311" y="1345882"/>
            <a:ext cx="11391378" cy="5172605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DFC8F735-0D33-F29E-540C-4F2A0DD0AFB7}"/>
              </a:ext>
            </a:extLst>
          </p:cNvPr>
          <p:cNvSpPr/>
          <p:nvPr/>
        </p:nvSpPr>
        <p:spPr>
          <a:xfrm>
            <a:off x="229684" y="1546370"/>
            <a:ext cx="2513516" cy="404350"/>
          </a:xfrm>
          <a:prstGeom prst="chevron">
            <a:avLst>
              <a:gd name="adj" fmla="val 42412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err="1">
                <a:solidFill>
                  <a:schemeClr val="bg1"/>
                </a:solidFill>
              </a:rPr>
              <a:t>Terhadap</a:t>
            </a:r>
            <a:r>
              <a:rPr lang="en-US" sz="1200" b="1">
                <a:solidFill>
                  <a:schemeClr val="bg1"/>
                </a:solidFill>
              </a:rPr>
              <a:t> </a:t>
            </a:r>
            <a:r>
              <a:rPr lang="en-US" sz="1200" b="1" err="1">
                <a:solidFill>
                  <a:schemeClr val="bg1"/>
                </a:solidFill>
              </a:rPr>
              <a:t>perolehan</a:t>
            </a:r>
            <a:r>
              <a:rPr lang="en-US" sz="1200" b="1">
                <a:solidFill>
                  <a:schemeClr val="bg1"/>
                </a:solidFill>
              </a:rPr>
              <a:t> </a:t>
            </a:r>
            <a:r>
              <a:rPr lang="en-US" sz="1200" b="1" err="1">
                <a:solidFill>
                  <a:schemeClr val="bg1"/>
                </a:solidFill>
              </a:rPr>
              <a:t>dodekana</a:t>
            </a:r>
            <a:endParaRPr lang="id-ID" sz="1200" b="1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E7F8656-91B5-A433-CD21-7EF987F1F7C2}"/>
              </a:ext>
            </a:extLst>
          </p:cNvPr>
          <p:cNvSpPr txBox="1"/>
          <p:nvPr/>
        </p:nvSpPr>
        <p:spPr>
          <a:xfrm>
            <a:off x="746671" y="5869899"/>
            <a:ext cx="583700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85838" lvl="4" indent="-985838"/>
            <a:r>
              <a:rPr lang="en-US" sz="1200" b="1" dirty="0">
                <a:effectLst/>
                <a:latin typeface="+mj-lt"/>
              </a:rPr>
              <a:t>Gambar 3.9</a:t>
            </a:r>
            <a:r>
              <a:rPr lang="en-US" sz="1200" b="1" dirty="0">
                <a:latin typeface="+mj-lt"/>
              </a:rPr>
              <a:t>	</a:t>
            </a:r>
            <a:r>
              <a:rPr lang="en-US" sz="1200" dirty="0" err="1">
                <a:effectLst/>
                <a:latin typeface="+mj-lt"/>
              </a:rPr>
              <a:t>Pengaruh</a:t>
            </a:r>
            <a:r>
              <a:rPr lang="en-US" sz="1200" dirty="0">
                <a:effectLst/>
                <a:latin typeface="+mj-lt"/>
              </a:rPr>
              <a:t> </a:t>
            </a:r>
            <a:r>
              <a:rPr lang="en-US" sz="1200" dirty="0" err="1">
                <a:effectLst/>
                <a:latin typeface="+mj-lt"/>
              </a:rPr>
              <a:t>variasi</a:t>
            </a:r>
            <a:r>
              <a:rPr lang="en-US" sz="1200" dirty="0">
                <a:effectLst/>
                <a:latin typeface="+mj-lt"/>
              </a:rPr>
              <a:t> </a:t>
            </a:r>
            <a:r>
              <a:rPr lang="en-US" sz="1200" dirty="0" err="1">
                <a:effectLst/>
                <a:latin typeface="+mj-lt"/>
              </a:rPr>
              <a:t>temperatur</a:t>
            </a:r>
            <a:r>
              <a:rPr lang="en-US" sz="1200" dirty="0">
                <a:effectLst/>
                <a:latin typeface="+mj-lt"/>
              </a:rPr>
              <a:t> </a:t>
            </a:r>
            <a:r>
              <a:rPr lang="en-US" sz="1200" dirty="0" err="1">
                <a:effectLst/>
                <a:latin typeface="+mj-lt"/>
              </a:rPr>
              <a:t>umpan</a:t>
            </a:r>
            <a:r>
              <a:rPr lang="en-US" sz="1200" dirty="0">
                <a:effectLst/>
                <a:latin typeface="+mj-lt"/>
              </a:rPr>
              <a:t> </a:t>
            </a:r>
            <a:r>
              <a:rPr lang="en-US" sz="1200" dirty="0" err="1">
                <a:effectLst/>
                <a:latin typeface="+mj-lt"/>
              </a:rPr>
              <a:t>terhadap</a:t>
            </a:r>
            <a:r>
              <a:rPr lang="en-US" sz="1200" dirty="0">
                <a:effectLst/>
                <a:latin typeface="+mj-lt"/>
              </a:rPr>
              <a:t> total </a:t>
            </a:r>
            <a:r>
              <a:rPr lang="en-US" sz="1200" dirty="0" err="1">
                <a:latin typeface="+mj-lt"/>
              </a:rPr>
              <a:t>perolehan</a:t>
            </a:r>
            <a:r>
              <a:rPr lang="en-US" sz="1200" dirty="0">
                <a:latin typeface="+mj-lt"/>
              </a:rPr>
              <a:t> </a:t>
            </a:r>
            <a:r>
              <a:rPr lang="en-US" sz="1200" dirty="0" err="1">
                <a:latin typeface="+mj-lt"/>
              </a:rPr>
              <a:t>dodekana</a:t>
            </a:r>
            <a:r>
              <a:rPr lang="en-US" sz="1200" dirty="0">
                <a:latin typeface="+mj-lt"/>
              </a:rPr>
              <a:t> per jam</a:t>
            </a:r>
            <a:endParaRPr lang="id-ID" sz="1200" baseline="30000" dirty="0">
              <a:effectLst/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1AD6A46-59BB-9BD6-674B-5D4191B14B36}"/>
              </a:ext>
            </a:extLst>
          </p:cNvPr>
          <p:cNvSpPr txBox="1"/>
          <p:nvPr/>
        </p:nvSpPr>
        <p:spPr>
          <a:xfrm>
            <a:off x="7074220" y="2701077"/>
            <a:ext cx="3831585" cy="246221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en-US" sz="1400" b="1" u="sng" dirty="0"/>
              <a:t>Baseline: </a:t>
            </a:r>
            <a:r>
              <a:rPr lang="en-US" sz="1400" u="sng" dirty="0" err="1"/>
              <a:t>NiMo</a:t>
            </a:r>
            <a:r>
              <a:rPr lang="en-US" sz="1400" u="sng" dirty="0"/>
              <a:t>/alumina; 30%-</a:t>
            </a:r>
            <a:r>
              <a:rPr lang="en-US" sz="1400" u="sng" dirty="0" err="1"/>
              <a:t>wt</a:t>
            </a:r>
            <a:r>
              <a:rPr lang="en-US" sz="1400" u="sng" dirty="0"/>
              <a:t> LA, </a:t>
            </a:r>
            <a:r>
              <a:rPr lang="en-US" sz="1400" u="sng" dirty="0" err="1"/>
              <a:t>T</a:t>
            </a:r>
            <a:r>
              <a:rPr lang="en-US" sz="1400" u="sng" baseline="-25000" dirty="0" err="1"/>
              <a:t>feed</a:t>
            </a:r>
            <a:r>
              <a:rPr lang="en-US" sz="1400" u="sng" dirty="0"/>
              <a:t> 310 </a:t>
            </a:r>
            <a:r>
              <a:rPr lang="en-US" sz="1400" u="sng" baseline="30000" dirty="0" err="1"/>
              <a:t>o</a:t>
            </a:r>
            <a:r>
              <a:rPr lang="en-US" sz="1400" u="sng" dirty="0" err="1"/>
              <a:t>C</a:t>
            </a:r>
            <a:r>
              <a:rPr lang="en-US" sz="1400" u="sng" dirty="0"/>
              <a:t>; LHSV ½ jam</a:t>
            </a:r>
            <a:r>
              <a:rPr lang="en-US" sz="1400" u="sng" baseline="30000" dirty="0"/>
              <a:t>-1</a:t>
            </a:r>
          </a:p>
          <a:p>
            <a:pPr marL="285750" indent="-285750">
              <a:buClr>
                <a:schemeClr val="accent5"/>
              </a:buClr>
              <a:buFont typeface="Wingdings" panose="05000000000000000000" pitchFamily="2" charset="2"/>
              <a:buChar char="Ø"/>
            </a:pPr>
            <a:endParaRPr lang="en-US" sz="1400" baseline="30000" dirty="0"/>
          </a:p>
          <a:p>
            <a:pPr marL="285750" indent="-285750">
              <a:buClr>
                <a:schemeClr val="accent5"/>
              </a:buClr>
              <a:buFont typeface="Wingdings" panose="05000000000000000000" pitchFamily="2" charset="2"/>
              <a:buChar char="Ø"/>
            </a:pPr>
            <a:endParaRPr lang="en-US" sz="1400" baseline="30000" dirty="0"/>
          </a:p>
          <a:p>
            <a:pPr marL="285750" indent="-285750"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en-US" sz="1400" b="1" dirty="0" err="1"/>
              <a:t>Perolehan</a:t>
            </a:r>
            <a:r>
              <a:rPr lang="en-US" sz="1400" b="1" dirty="0"/>
              <a:t> </a:t>
            </a:r>
            <a:r>
              <a:rPr lang="en-US" sz="1400" b="1" dirty="0" err="1"/>
              <a:t>dodekana</a:t>
            </a:r>
            <a:r>
              <a:rPr lang="en-US" sz="1400" b="1" dirty="0"/>
              <a:t> PER JAM </a:t>
            </a:r>
            <a:r>
              <a:rPr lang="en-US" sz="1400" b="1" dirty="0" err="1"/>
              <a:t>terbesar</a:t>
            </a:r>
            <a:r>
              <a:rPr lang="en-US" sz="1400" b="1" dirty="0"/>
              <a:t> </a:t>
            </a:r>
            <a:r>
              <a:rPr lang="en-US" sz="1400" dirty="0" err="1"/>
              <a:t>menggunakan</a:t>
            </a:r>
            <a:r>
              <a:rPr lang="en-US" sz="1400" dirty="0"/>
              <a:t> Pt/ZIF </a:t>
            </a:r>
            <a:r>
              <a:rPr lang="en-US" sz="1400" dirty="0" err="1"/>
              <a:t>didapat</a:t>
            </a:r>
            <a:r>
              <a:rPr lang="en-US" sz="1400" dirty="0"/>
              <a:t> pada </a:t>
            </a:r>
            <a:r>
              <a:rPr lang="en-US" sz="1400" dirty="0" err="1"/>
              <a:t>temperatur</a:t>
            </a:r>
            <a:r>
              <a:rPr lang="en-US" sz="1400" dirty="0"/>
              <a:t> </a:t>
            </a:r>
            <a:r>
              <a:rPr lang="en-US" sz="1400" dirty="0" err="1"/>
              <a:t>umpan</a:t>
            </a:r>
            <a:r>
              <a:rPr lang="en-US" sz="1400" dirty="0"/>
              <a:t> 280</a:t>
            </a:r>
            <a:r>
              <a:rPr lang="en-US" sz="1400" baseline="30000" dirty="0"/>
              <a:t>o</a:t>
            </a:r>
            <a:r>
              <a:rPr lang="en-US" sz="1400" dirty="0"/>
              <a:t>C (553 K)</a:t>
            </a:r>
          </a:p>
          <a:p>
            <a:pPr marL="285750" indent="-285750">
              <a:buClr>
                <a:schemeClr val="accent5"/>
              </a:buClr>
              <a:buFont typeface="Wingdings" panose="05000000000000000000" pitchFamily="2" charset="2"/>
              <a:buChar char="Ø"/>
            </a:pPr>
            <a:endParaRPr lang="en-US" sz="1400" baseline="30000" dirty="0"/>
          </a:p>
          <a:p>
            <a:pPr marL="285750" indent="-285750"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en-US" sz="1400" dirty="0" err="1"/>
              <a:t>Namun</a:t>
            </a:r>
            <a:r>
              <a:rPr lang="en-US" sz="1400" dirty="0"/>
              <a:t>, </a:t>
            </a:r>
            <a:r>
              <a:rPr lang="en-US" sz="1400" b="1" dirty="0" err="1"/>
              <a:t>perolehan</a:t>
            </a:r>
            <a:r>
              <a:rPr lang="en-US" sz="1400" b="1" dirty="0"/>
              <a:t> </a:t>
            </a:r>
            <a:r>
              <a:rPr lang="en-US" sz="1400" b="1" dirty="0" err="1"/>
              <a:t>dodekana</a:t>
            </a:r>
            <a:r>
              <a:rPr lang="en-US" sz="1400" b="1" dirty="0"/>
              <a:t> </a:t>
            </a:r>
            <a:r>
              <a:rPr lang="en-US" sz="1400" dirty="0"/>
              <a:t>per jam </a:t>
            </a:r>
            <a:r>
              <a:rPr lang="en-US" sz="1400" dirty="0" err="1"/>
              <a:t>menggunakan</a:t>
            </a:r>
            <a:r>
              <a:rPr lang="en-US" sz="1400" dirty="0"/>
              <a:t> </a:t>
            </a:r>
            <a:r>
              <a:rPr lang="en-US" sz="1400" b="1" dirty="0"/>
              <a:t>Pt/ZIF </a:t>
            </a:r>
            <a:r>
              <a:rPr lang="en-US" sz="1400" b="1" dirty="0" err="1"/>
              <a:t>masih</a:t>
            </a:r>
            <a:r>
              <a:rPr lang="en-US" sz="1400" b="1" dirty="0"/>
              <a:t> </a:t>
            </a:r>
            <a:r>
              <a:rPr lang="en-US" sz="1400" b="1" dirty="0" err="1"/>
              <a:t>jauh</a:t>
            </a:r>
            <a:r>
              <a:rPr lang="en-US" sz="1400" b="1" dirty="0"/>
              <a:t> </a:t>
            </a:r>
            <a:r>
              <a:rPr lang="en-US" sz="1400" b="1" dirty="0" err="1"/>
              <a:t>lebih</a:t>
            </a:r>
            <a:r>
              <a:rPr lang="en-US" sz="1400" b="1" dirty="0"/>
              <a:t> </a:t>
            </a:r>
            <a:r>
              <a:rPr lang="en-US" sz="1400" b="1" dirty="0" err="1"/>
              <a:t>rendah</a:t>
            </a:r>
            <a:r>
              <a:rPr lang="en-US" sz="1400" b="1" dirty="0"/>
              <a:t> </a:t>
            </a:r>
            <a:r>
              <a:rPr lang="en-US" sz="1400" b="1" dirty="0" err="1"/>
              <a:t>dibanding</a:t>
            </a:r>
            <a:r>
              <a:rPr lang="en-US" sz="1400" b="1" dirty="0"/>
              <a:t> </a:t>
            </a:r>
            <a:r>
              <a:rPr lang="en-US" sz="1400" b="1" dirty="0" err="1"/>
              <a:t>NiMo</a:t>
            </a:r>
            <a:r>
              <a:rPr lang="en-US" sz="1400" b="1" dirty="0"/>
              <a:t>/alumina</a:t>
            </a:r>
            <a:r>
              <a:rPr lang="en-US" sz="1400" dirty="0"/>
              <a:t> pada </a:t>
            </a:r>
            <a:r>
              <a:rPr lang="en-US" sz="1400" dirty="0" err="1"/>
              <a:t>kondisi</a:t>
            </a:r>
            <a:r>
              <a:rPr lang="en-US" sz="1400" dirty="0"/>
              <a:t> optimal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479F9E7-B790-91CD-367B-0C698926CF9D}"/>
              </a:ext>
            </a:extLst>
          </p:cNvPr>
          <p:cNvCxnSpPr>
            <a:cxnSpLocks/>
          </p:cNvCxnSpPr>
          <p:nvPr/>
        </p:nvCxnSpPr>
        <p:spPr>
          <a:xfrm>
            <a:off x="400311" y="819916"/>
            <a:ext cx="1139137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EA61A964-34A9-4A23-B22C-8C8F4197AA8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33177207"/>
              </p:ext>
            </p:extLst>
          </p:nvPr>
        </p:nvGraphicFramePr>
        <p:xfrm>
          <a:off x="1543680" y="2151208"/>
          <a:ext cx="5040000" cy="36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6" name="Oval 15">
            <a:extLst>
              <a:ext uri="{FF2B5EF4-FFF2-40B4-BE49-F238E27FC236}">
                <a16:creationId xmlns:a16="http://schemas.microsoft.com/office/drawing/2014/main" id="{B732E7F5-4DB0-8416-8787-0E7578909A78}"/>
              </a:ext>
            </a:extLst>
          </p:cNvPr>
          <p:cNvSpPr/>
          <p:nvPr/>
        </p:nvSpPr>
        <p:spPr>
          <a:xfrm>
            <a:off x="3657555" y="4637036"/>
            <a:ext cx="74615" cy="7496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6A8B33B-A9AE-364C-C433-DB2B04A89F1F}"/>
              </a:ext>
            </a:extLst>
          </p:cNvPr>
          <p:cNvSpPr/>
          <p:nvPr/>
        </p:nvSpPr>
        <p:spPr>
          <a:xfrm>
            <a:off x="3694862" y="4416475"/>
            <a:ext cx="914400" cy="2406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dirty="0">
                <a:solidFill>
                  <a:schemeClr val="tx1"/>
                </a:solidFill>
              </a:rPr>
              <a:t>Baseline</a:t>
            </a:r>
          </a:p>
        </p:txBody>
      </p:sp>
    </p:spTree>
    <p:extLst>
      <p:ext uri="{BB962C8B-B14F-4D97-AF65-F5344CB8AC3E}">
        <p14:creationId xmlns:p14="http://schemas.microsoft.com/office/powerpoint/2010/main" val="37550840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FA61214E-2FF9-410E-939A-E19E616ABA6E}"/>
              </a:ext>
            </a:extLst>
          </p:cNvPr>
          <p:cNvGrpSpPr/>
          <p:nvPr/>
        </p:nvGrpSpPr>
        <p:grpSpPr>
          <a:xfrm>
            <a:off x="6888864" y="2857630"/>
            <a:ext cx="4777152" cy="1142740"/>
            <a:chOff x="6800944" y="2857630"/>
            <a:chExt cx="4777152" cy="114274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CF5BDA4-10C7-46A6-AC30-523A3FC438AC}"/>
                </a:ext>
              </a:extLst>
            </p:cNvPr>
            <p:cNvSpPr txBox="1"/>
            <p:nvPr/>
          </p:nvSpPr>
          <p:spPr>
            <a:xfrm>
              <a:off x="6800944" y="2857630"/>
              <a:ext cx="4777152" cy="83099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720725" indent="-720725"/>
              <a:r>
                <a:rPr lang="en-US" altLang="ko-KR" sz="4800" b="1">
                  <a:latin typeface="+mj-lt"/>
                  <a:cs typeface="Arial" pitchFamily="34" charset="0"/>
                </a:rPr>
                <a:t>4.	Kesimpulan</a:t>
              </a:r>
              <a:endParaRPr lang="ko-KR" altLang="en-US" sz="4800" b="1">
                <a:latin typeface="+mj-lt"/>
                <a:cs typeface="Arial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062103B-F514-4BE9-B5B2-C13878D2FE7C}"/>
                </a:ext>
              </a:extLst>
            </p:cNvPr>
            <p:cNvSpPr txBox="1"/>
            <p:nvPr/>
          </p:nvSpPr>
          <p:spPr>
            <a:xfrm>
              <a:off x="6800944" y="3620714"/>
              <a:ext cx="4777096" cy="37965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endParaRPr lang="ko-KR" altLang="en-US" sz="1867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796932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3CA81E9-8685-42CA-A9FB-F80AABCFA828}"/>
              </a:ext>
            </a:extLst>
          </p:cNvPr>
          <p:cNvSpPr/>
          <p:nvPr/>
        </p:nvSpPr>
        <p:spPr>
          <a:xfrm>
            <a:off x="400311" y="1166672"/>
            <a:ext cx="11391377" cy="5335721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spcCol="432000" rtlCol="0" anchor="ctr"/>
          <a:lstStyle/>
          <a:p>
            <a:pPr marL="355600" lvl="3" indent="-355600">
              <a:lnSpc>
                <a:spcPct val="150000"/>
              </a:lnSpc>
              <a:buFont typeface="+mj-lt"/>
              <a:buAutoNum type="arabicPeriod"/>
            </a:pPr>
            <a:r>
              <a:rPr lang="id-ID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Reaktor PFR adiabatik </a:t>
            </a:r>
            <a:r>
              <a:rPr lang="id-ID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untuk menjalankan reaksi </a:t>
            </a:r>
            <a:r>
              <a:rPr lang="id-ID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HDO asam </a:t>
            </a:r>
            <a:r>
              <a:rPr lang="id-ID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laurat</a:t>
            </a:r>
            <a:r>
              <a:rPr lang="id-ID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berhasil disimulasikan</a:t>
            </a:r>
            <a:r>
              <a:rPr lang="id-ID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menggunakan </a:t>
            </a:r>
            <a:r>
              <a:rPr lang="id-ID" i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software</a:t>
            </a:r>
            <a:r>
              <a:rPr lang="id-ID" i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id-ID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Python</a:t>
            </a:r>
            <a:endParaRPr lang="en-US" b="1" dirty="0">
              <a:solidFill>
                <a:schemeClr val="tx1"/>
              </a:solidFill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28600" lvl="3" indent="-228600" algn="just">
              <a:lnSpc>
                <a:spcPct val="150000"/>
              </a:lnSpc>
              <a:buFont typeface="+mj-lt"/>
              <a:buAutoNum type="arabicPeriod"/>
            </a:pPr>
            <a:endParaRPr lang="en-US" dirty="0">
              <a:solidFill>
                <a:schemeClr val="tx1"/>
              </a:solidFill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55600" lvl="3" indent="-355600">
              <a:lnSpc>
                <a:spcPct val="150000"/>
              </a:lnSpc>
              <a:buFont typeface="+mj-lt"/>
              <a:buAutoNum type="arabicPeriod"/>
            </a:pPr>
            <a:r>
              <a:rPr lang="id-ID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Fraksi massa asam </a:t>
            </a:r>
            <a:r>
              <a:rPr lang="id-ID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laurat</a:t>
            </a:r>
            <a:r>
              <a:rPr lang="id-ID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maksimal </a:t>
            </a:r>
            <a:r>
              <a:rPr lang="id-ID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yang dapat diumpankan ke dalam reaktor</a:t>
            </a:r>
            <a:r>
              <a:rPr lang="en-US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id-ID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sebelum temperatur reaktor melebihi batas desain adalah </a:t>
            </a:r>
            <a:r>
              <a:rPr lang="id-ID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30%</a:t>
            </a:r>
            <a:r>
              <a:rPr lang="en-US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untuk</a:t>
            </a:r>
            <a:r>
              <a:rPr lang="en-US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katalis</a:t>
            </a:r>
            <a:r>
              <a:rPr lang="en-US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NiMo</a:t>
            </a:r>
            <a:r>
              <a:rPr lang="en-US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/Al</a:t>
            </a:r>
            <a:r>
              <a:rPr lang="en-US" b="1" baseline="-25000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2</a:t>
            </a:r>
            <a:r>
              <a:rPr lang="en-US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O</a:t>
            </a:r>
            <a:r>
              <a:rPr lang="en-US" b="1" baseline="-25000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3 </a:t>
            </a:r>
            <a:r>
              <a:rPr lang="en-US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dan 25% </a:t>
            </a:r>
            <a:r>
              <a:rPr lang="en-US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untuk</a:t>
            </a:r>
            <a:r>
              <a:rPr lang="en-US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katalis</a:t>
            </a:r>
            <a:r>
              <a:rPr lang="en-US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Pt/ZIF.</a:t>
            </a:r>
          </a:p>
          <a:p>
            <a:pPr marL="355600" lvl="3" indent="-355600">
              <a:lnSpc>
                <a:spcPct val="150000"/>
              </a:lnSpc>
              <a:buFont typeface="+mj-lt"/>
              <a:buAutoNum type="arabicPeriod"/>
            </a:pPr>
            <a:endParaRPr lang="id-ID" dirty="0">
              <a:solidFill>
                <a:schemeClr val="tx1"/>
              </a:solidFill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55600" lvl="3" indent="-355600">
              <a:lnSpc>
                <a:spcPct val="150000"/>
              </a:lnSpc>
              <a:buFont typeface="+mj-lt"/>
              <a:buAutoNum type="arabicPeriod"/>
            </a:pPr>
            <a:r>
              <a:rPr lang="en-US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Kondisi</a:t>
            </a:r>
            <a:r>
              <a:rPr lang="en-US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operasi</a:t>
            </a:r>
            <a:r>
              <a:rPr lang="en-US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untuk</a:t>
            </a:r>
            <a:r>
              <a:rPr lang="en-US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mencapai</a:t>
            </a:r>
            <a:r>
              <a:rPr lang="en-US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reaksi</a:t>
            </a:r>
            <a:r>
              <a:rPr lang="en-US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HDO </a:t>
            </a:r>
            <a:r>
              <a:rPr lang="en-US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dengan</a:t>
            </a:r>
            <a:r>
              <a:rPr lang="en-US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konversi</a:t>
            </a:r>
            <a:r>
              <a:rPr lang="en-US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dan </a:t>
            </a:r>
            <a:r>
              <a:rPr lang="en-US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selektivitas</a:t>
            </a:r>
            <a:r>
              <a:rPr lang="en-US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yang optimal </a:t>
            </a:r>
            <a:r>
              <a:rPr lang="en-US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adalah</a:t>
            </a:r>
            <a:r>
              <a:rPr lang="en-US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sebagai</a:t>
            </a:r>
            <a:r>
              <a:rPr lang="en-US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berikut</a:t>
            </a:r>
            <a:r>
              <a:rPr lang="en-US" dirty="0">
                <a:solidFill>
                  <a:schemeClr val="tx1"/>
                </a:solidFill>
                <a:ea typeface="Calibri" panose="020F0502020204030204" pitchFamily="34" charset="0"/>
                <a:cs typeface="Arial" panose="020B0604020202020204" pitchFamily="34" charset="0"/>
              </a:rPr>
              <a:t>:</a:t>
            </a:r>
          </a:p>
          <a:p>
            <a:pPr marL="742950" lvl="4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chemeClr val="tx1"/>
                </a:solidFill>
                <a:ea typeface="Calibri" panose="020F0502020204030204" pitchFamily="34" charset="0"/>
                <a:cs typeface="Arial" panose="020B0604020202020204" pitchFamily="34" charset="0"/>
              </a:rPr>
              <a:t>Katalis</a:t>
            </a:r>
            <a:r>
              <a:rPr lang="en-US" b="1" dirty="0">
                <a:solidFill>
                  <a:schemeClr val="tx1"/>
                </a:solidFill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chemeClr val="tx1"/>
                </a:solidFill>
                <a:ea typeface="Calibri" panose="020F0502020204030204" pitchFamily="34" charset="0"/>
                <a:cs typeface="Arial" panose="020B0604020202020204" pitchFamily="34" charset="0"/>
              </a:rPr>
              <a:t>NiMo</a:t>
            </a:r>
            <a:r>
              <a:rPr lang="en-US" b="1" dirty="0">
                <a:solidFill>
                  <a:schemeClr val="tx1"/>
                </a:solidFill>
                <a:ea typeface="Calibri" panose="020F0502020204030204" pitchFamily="34" charset="0"/>
                <a:cs typeface="Arial" panose="020B0604020202020204" pitchFamily="34" charset="0"/>
              </a:rPr>
              <a:t>/Al</a:t>
            </a:r>
            <a:r>
              <a:rPr lang="en-US" b="1" baseline="-25000" dirty="0">
                <a:solidFill>
                  <a:schemeClr val="tx1"/>
                </a:solidFill>
                <a:ea typeface="Calibri" panose="020F0502020204030204" pitchFamily="34" charset="0"/>
                <a:cs typeface="Arial" panose="020B0604020202020204" pitchFamily="34" charset="0"/>
              </a:rPr>
              <a:t>2</a:t>
            </a:r>
            <a:r>
              <a:rPr lang="en-US" b="1" dirty="0">
                <a:solidFill>
                  <a:schemeClr val="tx1"/>
                </a:solidFill>
                <a:ea typeface="Calibri" panose="020F0502020204030204" pitchFamily="34" charset="0"/>
                <a:cs typeface="Arial" panose="020B0604020202020204" pitchFamily="34" charset="0"/>
              </a:rPr>
              <a:t>O</a:t>
            </a:r>
            <a:r>
              <a:rPr lang="en-US" b="1" baseline="-25000" dirty="0">
                <a:solidFill>
                  <a:schemeClr val="tx1"/>
                </a:solidFill>
                <a:ea typeface="Calibri" panose="020F0502020204030204" pitchFamily="34" charset="0"/>
                <a:cs typeface="Arial" panose="020B0604020202020204" pitchFamily="34" charset="0"/>
              </a:rPr>
              <a:t>3</a:t>
            </a:r>
            <a:r>
              <a:rPr lang="en-US" b="1" dirty="0">
                <a:solidFill>
                  <a:schemeClr val="tx1"/>
                </a:solidFill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</a:p>
          <a:p>
            <a:pPr marL="742950" lvl="4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chemeClr val="tx1"/>
                </a:solidFill>
                <a:ea typeface="Calibri" panose="020F0502020204030204" pitchFamily="34" charset="0"/>
                <a:cs typeface="Arial" panose="020B0604020202020204" pitchFamily="34" charset="0"/>
              </a:rPr>
              <a:t>Temperatur</a:t>
            </a:r>
            <a:r>
              <a:rPr lang="en-US" b="1" dirty="0">
                <a:solidFill>
                  <a:schemeClr val="tx1"/>
                </a:solidFill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chemeClr val="tx1"/>
                </a:solidFill>
                <a:ea typeface="Calibri" panose="020F0502020204030204" pitchFamily="34" charset="0"/>
                <a:cs typeface="Arial" panose="020B0604020202020204" pitchFamily="34" charset="0"/>
              </a:rPr>
              <a:t>umpan</a:t>
            </a:r>
            <a:r>
              <a:rPr lang="en-US" b="1" dirty="0">
                <a:solidFill>
                  <a:schemeClr val="tx1"/>
                </a:solidFill>
                <a:ea typeface="Calibri" panose="020F0502020204030204" pitchFamily="34" charset="0"/>
                <a:cs typeface="Arial" panose="020B0604020202020204" pitchFamily="34" charset="0"/>
              </a:rPr>
              <a:t> 300 </a:t>
            </a:r>
            <a:r>
              <a:rPr lang="en-US" b="1" baseline="30000" dirty="0" err="1">
                <a:solidFill>
                  <a:schemeClr val="tx1"/>
                </a:solidFill>
                <a:ea typeface="Calibri" panose="020F0502020204030204" pitchFamily="34" charset="0"/>
                <a:cs typeface="Arial" panose="020B0604020202020204" pitchFamily="34" charset="0"/>
              </a:rPr>
              <a:t>o</a:t>
            </a:r>
            <a:r>
              <a:rPr lang="en-US" b="1" dirty="0" err="1">
                <a:solidFill>
                  <a:schemeClr val="tx1"/>
                </a:solidFill>
                <a:ea typeface="Calibri" panose="020F0502020204030204" pitchFamily="34" charset="0"/>
                <a:cs typeface="Arial" panose="020B0604020202020204" pitchFamily="34" charset="0"/>
              </a:rPr>
              <a:t>C</a:t>
            </a:r>
            <a:endParaRPr lang="en-US" b="1" dirty="0">
              <a:solidFill>
                <a:schemeClr val="tx1"/>
              </a:solidFill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742950" lvl="4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  <a:ea typeface="Calibri" panose="020F0502020204030204" pitchFamily="34" charset="0"/>
                <a:cs typeface="Arial" panose="020B0604020202020204" pitchFamily="34" charset="0"/>
              </a:rPr>
              <a:t>LHSV 1 jam</a:t>
            </a:r>
            <a:r>
              <a:rPr lang="en-US" b="1" baseline="30000" dirty="0">
                <a:solidFill>
                  <a:schemeClr val="tx1"/>
                </a:solidFill>
                <a:ea typeface="Calibri" panose="020F0502020204030204" pitchFamily="34" charset="0"/>
                <a:cs typeface="Arial" panose="020B0604020202020204" pitchFamily="34" charset="0"/>
              </a:rPr>
              <a:t>-1</a:t>
            </a:r>
            <a:endParaRPr lang="en-US" b="1" dirty="0">
              <a:solidFill>
                <a:schemeClr val="tx1"/>
              </a:solidFill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656DBE81-94A1-3289-A67F-795F8ECA1089}"/>
              </a:ext>
            </a:extLst>
          </p:cNvPr>
          <p:cNvSpPr txBox="1">
            <a:spLocks/>
          </p:cNvSpPr>
          <p:nvPr/>
        </p:nvSpPr>
        <p:spPr>
          <a:xfrm>
            <a:off x="323529" y="50142"/>
            <a:ext cx="11573197" cy="72424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400"/>
              <a:t>Kesimpulan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9129F74-9859-488D-F57A-9F34CBF0A75C}"/>
              </a:ext>
            </a:extLst>
          </p:cNvPr>
          <p:cNvCxnSpPr>
            <a:cxnSpLocks/>
          </p:cNvCxnSpPr>
          <p:nvPr/>
        </p:nvCxnSpPr>
        <p:spPr>
          <a:xfrm>
            <a:off x="400311" y="819916"/>
            <a:ext cx="1139137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66978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0B50BDA-9DD3-47E4-8852-4E61CF2A00B0}"/>
              </a:ext>
            </a:extLst>
          </p:cNvPr>
          <p:cNvSpPr/>
          <p:nvPr/>
        </p:nvSpPr>
        <p:spPr>
          <a:xfrm>
            <a:off x="0" y="4828755"/>
            <a:ext cx="12191852" cy="116655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5BA3FA5-FA57-4313-9DF4-64E137512FCB}"/>
              </a:ext>
            </a:extLst>
          </p:cNvPr>
          <p:cNvGrpSpPr/>
          <p:nvPr/>
        </p:nvGrpSpPr>
        <p:grpSpPr>
          <a:xfrm>
            <a:off x="-148" y="4904202"/>
            <a:ext cx="12192000" cy="1091112"/>
            <a:chOff x="0" y="4912997"/>
            <a:chExt cx="12192000" cy="1091110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29E2714A-BE29-4E83-A155-D5802C472B0A}"/>
                </a:ext>
              </a:extLst>
            </p:cNvPr>
            <p:cNvSpPr txBox="1"/>
            <p:nvPr/>
          </p:nvSpPr>
          <p:spPr>
            <a:xfrm>
              <a:off x="0" y="4912997"/>
              <a:ext cx="12192000" cy="101566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6000">
                  <a:solidFill>
                    <a:schemeClr val="bg1"/>
                  </a:solidFill>
                  <a:cs typeface="Arial" pitchFamily="34" charset="0"/>
                </a:rPr>
                <a:t>TERIMA KASIH</a:t>
              </a:r>
              <a:endParaRPr lang="ko-KR" altLang="en-US" sz="600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79A9243-91CB-437D-9D82-6D402B13F59A}"/>
                </a:ext>
              </a:extLst>
            </p:cNvPr>
            <p:cNvSpPr txBox="1"/>
            <p:nvPr/>
          </p:nvSpPr>
          <p:spPr>
            <a:xfrm>
              <a:off x="148" y="5624450"/>
              <a:ext cx="12191852" cy="37965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endParaRPr lang="ko-KR" altLang="en-US" sz="1867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278046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F790121-F7F4-4044-9D45-381A97B388B0}"/>
              </a:ext>
            </a:extLst>
          </p:cNvPr>
          <p:cNvSpPr/>
          <p:nvPr/>
        </p:nvSpPr>
        <p:spPr>
          <a:xfrm>
            <a:off x="0" y="2839452"/>
            <a:ext cx="12192000" cy="104674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/>
              <a:t>BACKUP SLIDE</a:t>
            </a:r>
            <a:endParaRPr lang="en-ID" sz="4000" b="1"/>
          </a:p>
        </p:txBody>
      </p:sp>
    </p:spTree>
    <p:extLst>
      <p:ext uri="{BB962C8B-B14F-4D97-AF65-F5344CB8AC3E}">
        <p14:creationId xmlns:p14="http://schemas.microsoft.com/office/powerpoint/2010/main" val="10808238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4000" err="1"/>
              <a:t>Tahapan</a:t>
            </a:r>
            <a:r>
              <a:rPr lang="en-US" sz="4000"/>
              <a:t> </a:t>
            </a:r>
            <a:r>
              <a:rPr lang="en-US" sz="4000" err="1"/>
              <a:t>Penelitian</a:t>
            </a:r>
            <a:r>
              <a:rPr lang="en-US" sz="4000"/>
              <a:t> &amp; </a:t>
            </a:r>
            <a:r>
              <a:rPr lang="en-US" sz="4000" err="1"/>
              <a:t>Jadwal</a:t>
            </a:r>
            <a:r>
              <a:rPr lang="en-US" sz="4000"/>
              <a:t> </a:t>
            </a:r>
            <a:r>
              <a:rPr lang="en-US" sz="4000" err="1"/>
              <a:t>Kerja</a:t>
            </a:r>
            <a:endParaRPr lang="en-US" sz="4000"/>
          </a:p>
        </p:txBody>
      </p:sp>
      <p:sp>
        <p:nvSpPr>
          <p:cNvPr id="3" name="Pentagon 5">
            <a:extLst>
              <a:ext uri="{FF2B5EF4-FFF2-40B4-BE49-F238E27FC236}">
                <a16:creationId xmlns:a16="http://schemas.microsoft.com/office/drawing/2014/main" id="{6A17C2DB-687F-4913-8DCC-2F2A6E950F8B}"/>
              </a:ext>
            </a:extLst>
          </p:cNvPr>
          <p:cNvSpPr/>
          <p:nvPr/>
        </p:nvSpPr>
        <p:spPr>
          <a:xfrm>
            <a:off x="895352" y="2857226"/>
            <a:ext cx="10447821" cy="2880000"/>
          </a:xfrm>
          <a:prstGeom prst="homePlate">
            <a:avLst>
              <a:gd name="adj" fmla="val 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4" name="Pentagon 6">
            <a:extLst>
              <a:ext uri="{FF2B5EF4-FFF2-40B4-BE49-F238E27FC236}">
                <a16:creationId xmlns:a16="http://schemas.microsoft.com/office/drawing/2014/main" id="{0779E6F6-3446-4250-8493-DE3E618FC3E1}"/>
              </a:ext>
            </a:extLst>
          </p:cNvPr>
          <p:cNvSpPr/>
          <p:nvPr/>
        </p:nvSpPr>
        <p:spPr>
          <a:xfrm>
            <a:off x="895351" y="2857226"/>
            <a:ext cx="8688729" cy="2880000"/>
          </a:xfrm>
          <a:prstGeom prst="homePlate">
            <a:avLst>
              <a:gd name="adj" fmla="val 26074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5" name="Pentagon 7">
            <a:extLst>
              <a:ext uri="{FF2B5EF4-FFF2-40B4-BE49-F238E27FC236}">
                <a16:creationId xmlns:a16="http://schemas.microsoft.com/office/drawing/2014/main" id="{DE116DFD-1600-40EC-9142-67D2E2489AE7}"/>
              </a:ext>
            </a:extLst>
          </p:cNvPr>
          <p:cNvSpPr/>
          <p:nvPr/>
        </p:nvSpPr>
        <p:spPr>
          <a:xfrm>
            <a:off x="895352" y="2857226"/>
            <a:ext cx="6690015" cy="2880000"/>
          </a:xfrm>
          <a:prstGeom prst="homePlate">
            <a:avLst>
              <a:gd name="adj" fmla="val 2607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6" name="Pentagon 8">
            <a:extLst>
              <a:ext uri="{FF2B5EF4-FFF2-40B4-BE49-F238E27FC236}">
                <a16:creationId xmlns:a16="http://schemas.microsoft.com/office/drawing/2014/main" id="{14C43EDB-096C-4175-B968-0EA4420C81AA}"/>
              </a:ext>
            </a:extLst>
          </p:cNvPr>
          <p:cNvSpPr/>
          <p:nvPr/>
        </p:nvSpPr>
        <p:spPr>
          <a:xfrm>
            <a:off x="895352" y="2857226"/>
            <a:ext cx="4691309" cy="2880000"/>
          </a:xfrm>
          <a:prstGeom prst="homePlate">
            <a:avLst>
              <a:gd name="adj" fmla="val 26074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7" name="Pentagon 9">
            <a:extLst>
              <a:ext uri="{FF2B5EF4-FFF2-40B4-BE49-F238E27FC236}">
                <a16:creationId xmlns:a16="http://schemas.microsoft.com/office/drawing/2014/main" id="{DCCD7418-3B7B-4EF1-B72D-C52FA557E137}"/>
              </a:ext>
            </a:extLst>
          </p:cNvPr>
          <p:cNvSpPr/>
          <p:nvPr/>
        </p:nvSpPr>
        <p:spPr>
          <a:xfrm>
            <a:off x="895351" y="2857226"/>
            <a:ext cx="2693668" cy="2880000"/>
          </a:xfrm>
          <a:prstGeom prst="homePlate">
            <a:avLst>
              <a:gd name="adj" fmla="val 26074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9C01396-0B53-448F-B429-C19A7AD39A58}"/>
              </a:ext>
            </a:extLst>
          </p:cNvPr>
          <p:cNvSpPr/>
          <p:nvPr/>
        </p:nvSpPr>
        <p:spPr>
          <a:xfrm>
            <a:off x="895352" y="2857226"/>
            <a:ext cx="10444111" cy="436205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498190-8BB3-4F3F-BBD3-F4707B9D0348}"/>
              </a:ext>
            </a:extLst>
          </p:cNvPr>
          <p:cNvSpPr txBox="1"/>
          <p:nvPr/>
        </p:nvSpPr>
        <p:spPr>
          <a:xfrm>
            <a:off x="9518679" y="2836209"/>
            <a:ext cx="144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err="1">
                <a:solidFill>
                  <a:schemeClr val="bg1"/>
                </a:solidFill>
                <a:cs typeface="Arial" pitchFamily="34" charset="0"/>
              </a:rPr>
              <a:t>Simulasi</a:t>
            </a:r>
            <a:r>
              <a:rPr lang="en-US" altLang="ko-KR" sz="1200" b="1">
                <a:solidFill>
                  <a:schemeClr val="bg1"/>
                </a:solidFill>
                <a:cs typeface="Arial" pitchFamily="34" charset="0"/>
              </a:rPr>
              <a:t> dan </a:t>
            </a:r>
            <a:r>
              <a:rPr lang="en-US" altLang="ko-KR" sz="1200" b="1" err="1">
                <a:solidFill>
                  <a:schemeClr val="bg1"/>
                </a:solidFill>
                <a:cs typeface="Arial" pitchFamily="34" charset="0"/>
              </a:rPr>
              <a:t>Pemaparan</a:t>
            </a:r>
            <a:r>
              <a:rPr lang="en-US" altLang="ko-KR" sz="1200" b="1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200" b="1" err="1">
                <a:solidFill>
                  <a:schemeClr val="bg1"/>
                </a:solidFill>
                <a:cs typeface="Arial" pitchFamily="34" charset="0"/>
              </a:rPr>
              <a:t>hasil</a:t>
            </a:r>
            <a:endParaRPr lang="ko-KR" altLang="en-US" sz="12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67B9CBB-3F12-4A2D-A69B-63B94C4B9BE1}"/>
              </a:ext>
            </a:extLst>
          </p:cNvPr>
          <p:cNvSpPr/>
          <p:nvPr/>
        </p:nvSpPr>
        <p:spPr>
          <a:xfrm>
            <a:off x="906785" y="5336375"/>
            <a:ext cx="10444111" cy="40117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1870F2-C1E5-4FB3-B2E8-62C92261C2D8}"/>
              </a:ext>
            </a:extLst>
          </p:cNvPr>
          <p:cNvSpPr txBox="1"/>
          <p:nvPr/>
        </p:nvSpPr>
        <p:spPr>
          <a:xfrm>
            <a:off x="3531971" y="3375142"/>
            <a:ext cx="17788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20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Pengolahan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data </a:t>
            </a:r>
            <a:r>
              <a:rPr lang="en-US" altLang="ko-KR" sz="120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kinetika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HDO</a:t>
            </a:r>
          </a:p>
          <a:p>
            <a:pPr marL="228600" indent="-228600">
              <a:buAutoNum type="arabicPeriod"/>
            </a:pPr>
            <a:endParaRPr lang="en-US" altLang="ko-KR" sz="120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marL="228600" indent="-228600">
              <a:buAutoNum type="arabicPeriod"/>
            </a:pPr>
            <a:r>
              <a:rPr lang="en-US" altLang="ko-KR" sz="120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Pembuatan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neraca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massa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dan </a:t>
            </a:r>
            <a:r>
              <a:rPr lang="en-US" altLang="ko-KR" sz="120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energi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reaktor</a:t>
            </a:r>
            <a:endParaRPr lang="en-US" altLang="ko-KR" sz="120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77C7B12-F1F8-4407-9835-B356A950C304}"/>
              </a:ext>
            </a:extLst>
          </p:cNvPr>
          <p:cNvSpPr txBox="1"/>
          <p:nvPr/>
        </p:nvSpPr>
        <p:spPr>
          <a:xfrm>
            <a:off x="5585311" y="3388600"/>
            <a:ext cx="1609446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200">
                <a:solidFill>
                  <a:schemeClr val="bg1"/>
                </a:solidFill>
                <a:cs typeface="Arial"/>
              </a:rPr>
              <a:t>Pembelajaran Python</a:t>
            </a:r>
          </a:p>
          <a:p>
            <a:pPr marL="228600" indent="-228600">
              <a:buAutoNum type="arabicPeriod"/>
            </a:pPr>
            <a:endParaRPr lang="en-US" altLang="ko-KR" sz="1200">
              <a:solidFill>
                <a:schemeClr val="bg1"/>
              </a:solidFill>
              <a:cs typeface="Arial" pitchFamily="34" charset="0"/>
            </a:endParaRPr>
          </a:p>
          <a:p>
            <a:pPr marL="228600" indent="-228600">
              <a:buAutoNum type="arabicPeriod"/>
            </a:pPr>
            <a:r>
              <a:rPr lang="en-US" altLang="ko-KR" sz="1200" err="1">
                <a:solidFill>
                  <a:schemeClr val="bg1"/>
                </a:solidFill>
                <a:cs typeface="Arial" pitchFamily="34" charset="0"/>
              </a:rPr>
              <a:t>Penulisan</a:t>
            </a:r>
            <a:r>
              <a:rPr lang="en-US" altLang="ko-KR" sz="1200">
                <a:solidFill>
                  <a:schemeClr val="bg1"/>
                </a:solidFill>
                <a:cs typeface="Arial" pitchFamily="34" charset="0"/>
              </a:rPr>
              <a:t> model </a:t>
            </a:r>
            <a:r>
              <a:rPr lang="en-US" altLang="ko-KR" sz="1200" err="1">
                <a:solidFill>
                  <a:schemeClr val="bg1"/>
                </a:solidFill>
                <a:cs typeface="Arial" pitchFamily="34" charset="0"/>
              </a:rPr>
              <a:t>reaktor</a:t>
            </a:r>
            <a:r>
              <a:rPr lang="en-US" altLang="ko-KR" sz="120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200" err="1">
                <a:solidFill>
                  <a:schemeClr val="bg1"/>
                </a:solidFill>
                <a:cs typeface="Arial" pitchFamily="34" charset="0"/>
              </a:rPr>
              <a:t>dalam</a:t>
            </a:r>
            <a:r>
              <a:rPr lang="en-US" altLang="ko-KR" sz="1200">
                <a:solidFill>
                  <a:schemeClr val="bg1"/>
                </a:solidFill>
                <a:cs typeface="Arial" pitchFamily="34" charset="0"/>
              </a:rPr>
              <a:t> Python</a:t>
            </a:r>
            <a:endParaRPr lang="ko-KR" altLang="en-US" sz="120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BA072ED-D691-4BDD-928C-0E4F1C34951C}"/>
              </a:ext>
            </a:extLst>
          </p:cNvPr>
          <p:cNvSpPr txBox="1"/>
          <p:nvPr/>
        </p:nvSpPr>
        <p:spPr>
          <a:xfrm>
            <a:off x="7569339" y="3381929"/>
            <a:ext cx="18252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20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Pengecekan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program</a:t>
            </a:r>
          </a:p>
          <a:p>
            <a:pPr marL="228600" indent="-228600">
              <a:buAutoNum type="arabicPeriod"/>
            </a:pPr>
            <a:endParaRPr lang="en-US" altLang="ko-KR" sz="120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marL="228600" indent="-228600">
              <a:buAutoNum type="arabicPeriod"/>
            </a:pPr>
            <a:r>
              <a:rPr lang="en-US" altLang="ko-KR" sz="120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Modifikasi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program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A5E32D6-F068-44B1-BB45-6D49F2319D82}"/>
              </a:ext>
            </a:extLst>
          </p:cNvPr>
          <p:cNvSpPr txBox="1"/>
          <p:nvPr/>
        </p:nvSpPr>
        <p:spPr>
          <a:xfrm>
            <a:off x="9595857" y="3378934"/>
            <a:ext cx="158563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200" err="1">
                <a:solidFill>
                  <a:schemeClr val="bg1"/>
                </a:solidFill>
                <a:cs typeface="Arial" pitchFamily="34" charset="0"/>
              </a:rPr>
              <a:t>Perlakuan</a:t>
            </a:r>
            <a:r>
              <a:rPr lang="en-US" altLang="ko-KR" sz="120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200" err="1">
                <a:solidFill>
                  <a:schemeClr val="bg1"/>
                </a:solidFill>
                <a:cs typeface="Arial" pitchFamily="34" charset="0"/>
              </a:rPr>
              <a:t>variasi</a:t>
            </a:r>
            <a:r>
              <a:rPr lang="en-US" altLang="ko-KR" sz="120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200" err="1">
                <a:solidFill>
                  <a:schemeClr val="bg1"/>
                </a:solidFill>
                <a:cs typeface="Arial" pitchFamily="34" charset="0"/>
              </a:rPr>
              <a:t>simulasi</a:t>
            </a:r>
            <a:endParaRPr lang="en-US" altLang="ko-KR" sz="1200">
              <a:solidFill>
                <a:schemeClr val="bg1"/>
              </a:solidFill>
              <a:cs typeface="Arial" pitchFamily="34" charset="0"/>
            </a:endParaRPr>
          </a:p>
          <a:p>
            <a:pPr marL="228600" indent="-228600">
              <a:buAutoNum type="arabicPeriod"/>
            </a:pPr>
            <a:endParaRPr lang="en-US" altLang="ko-KR" sz="1200">
              <a:solidFill>
                <a:schemeClr val="bg1"/>
              </a:solidFill>
              <a:cs typeface="Arial" pitchFamily="34" charset="0"/>
            </a:endParaRPr>
          </a:p>
          <a:p>
            <a:pPr marL="228600" indent="-228600">
              <a:buAutoNum type="arabicPeriod"/>
            </a:pPr>
            <a:r>
              <a:rPr lang="en-US" altLang="ko-KR" sz="1200" err="1">
                <a:solidFill>
                  <a:schemeClr val="bg1"/>
                </a:solidFill>
                <a:cs typeface="Arial" pitchFamily="34" charset="0"/>
              </a:rPr>
              <a:t>Analisis</a:t>
            </a:r>
            <a:r>
              <a:rPr lang="en-US" altLang="ko-KR" sz="120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200" err="1">
                <a:solidFill>
                  <a:schemeClr val="bg1"/>
                </a:solidFill>
                <a:cs typeface="Arial" pitchFamily="34" charset="0"/>
              </a:rPr>
              <a:t>performa</a:t>
            </a:r>
            <a:r>
              <a:rPr lang="en-US" altLang="ko-KR" sz="120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200" err="1">
                <a:solidFill>
                  <a:schemeClr val="bg1"/>
                </a:solidFill>
                <a:cs typeface="Arial" pitchFamily="34" charset="0"/>
              </a:rPr>
              <a:t>reaktor</a:t>
            </a:r>
            <a:endParaRPr lang="en-US" altLang="ko-KR" sz="1200">
              <a:solidFill>
                <a:schemeClr val="bg1"/>
              </a:solidFill>
              <a:cs typeface="Arial" pitchFamily="34" charset="0"/>
            </a:endParaRPr>
          </a:p>
          <a:p>
            <a:pPr marL="228600" indent="-228600">
              <a:buAutoNum type="arabicPeriod"/>
            </a:pPr>
            <a:endParaRPr lang="en-US" altLang="ko-KR" sz="1200">
              <a:solidFill>
                <a:schemeClr val="bg1"/>
              </a:solidFill>
              <a:cs typeface="Arial" pitchFamily="34" charset="0"/>
            </a:endParaRPr>
          </a:p>
          <a:p>
            <a:pPr marL="228600" indent="-228600">
              <a:buAutoNum type="arabicPeriod"/>
            </a:pPr>
            <a:r>
              <a:rPr lang="en-US" altLang="ko-KR" sz="1200" err="1">
                <a:solidFill>
                  <a:schemeClr val="bg1"/>
                </a:solidFill>
                <a:cs typeface="Arial" pitchFamily="34" charset="0"/>
              </a:rPr>
              <a:t>Pemaparan</a:t>
            </a:r>
            <a:r>
              <a:rPr lang="en-US" altLang="ko-KR" sz="120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200" err="1">
                <a:solidFill>
                  <a:schemeClr val="bg1"/>
                </a:solidFill>
                <a:cs typeface="Arial" pitchFamily="34" charset="0"/>
              </a:rPr>
              <a:t>hasil</a:t>
            </a:r>
            <a:r>
              <a:rPr lang="en-US" altLang="ko-KR" sz="1200">
                <a:solidFill>
                  <a:schemeClr val="bg1"/>
                </a:solidFill>
                <a:cs typeface="Arial" pitchFamily="34" charset="0"/>
              </a:rPr>
              <a:t> </a:t>
            </a:r>
            <a:endParaRPr lang="ko-KR" altLang="en-US" sz="1200">
              <a:solidFill>
                <a:schemeClr val="bg1"/>
              </a:solidFill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B6BBF08-268F-49C8-BA6C-1CF2573132D1}"/>
                  </a:ext>
                </a:extLst>
              </p:cNvPr>
              <p:cNvSpPr txBox="1"/>
              <p:nvPr/>
            </p:nvSpPr>
            <p:spPr>
              <a:xfrm>
                <a:off x="928925" y="3382671"/>
                <a:ext cx="2167175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28600" indent="-228600">
                  <a:buAutoNum type="arabicPeriod"/>
                </a:pPr>
                <a:r>
                  <a:rPr lang="en-US" altLang="ko-KR" sz="1200">
                    <a:solidFill>
                      <a:schemeClr val="bg1"/>
                    </a:solidFill>
                    <a:cs typeface="Arial" pitchFamily="34" charset="0"/>
                  </a:rPr>
                  <a:t>Instalasi Python</a:t>
                </a:r>
              </a:p>
              <a:p>
                <a:pPr marL="228600" indent="-228600">
                  <a:buAutoNum type="arabicPeriod"/>
                </a:pPr>
                <a:endParaRPr lang="en-US" altLang="ko-KR" sz="1200">
                  <a:solidFill>
                    <a:schemeClr val="bg1"/>
                  </a:solidFill>
                  <a:cs typeface="Arial" pitchFamily="34" charset="0"/>
                </a:endParaRPr>
              </a:p>
              <a:p>
                <a:pPr marL="228600" indent="-228600">
                  <a:buAutoNum type="arabicPeriod"/>
                </a:pPr>
                <a:r>
                  <a:rPr lang="en-US" altLang="ko-KR" sz="1200" err="1">
                    <a:solidFill>
                      <a:schemeClr val="bg1"/>
                    </a:solidFill>
                    <a:cs typeface="Arial" pitchFamily="34" charset="0"/>
                  </a:rPr>
                  <a:t>Pengumpulan</a:t>
                </a:r>
                <a:r>
                  <a:rPr lang="en-US" altLang="ko-KR" sz="1200">
                    <a:solidFill>
                      <a:schemeClr val="bg1"/>
                    </a:solidFill>
                    <a:cs typeface="Arial" pitchFamily="34" charset="0"/>
                  </a:rPr>
                  <a:t> data </a:t>
                </a:r>
                <a:r>
                  <a:rPr lang="en-US" altLang="ko-KR" sz="1200" err="1">
                    <a:solidFill>
                      <a:schemeClr val="bg1"/>
                    </a:solidFill>
                    <a:cs typeface="Arial" pitchFamily="34" charset="0"/>
                  </a:rPr>
                  <a:t>literatur</a:t>
                </a:r>
                <a:r>
                  <a:rPr lang="en-US" altLang="ko-KR" sz="1200">
                    <a:solidFill>
                      <a:schemeClr val="bg1"/>
                    </a:solidFill>
                    <a:cs typeface="Arial" pitchFamily="34" charset="0"/>
                  </a:rPr>
                  <a:t> (</a:t>
                </a:r>
                <a:r>
                  <a:rPr lang="en-US" altLang="ko-KR" sz="1200" err="1">
                    <a:solidFill>
                      <a:schemeClr val="bg1"/>
                    </a:solidFill>
                    <a:cs typeface="Arial" pitchFamily="34" charset="0"/>
                  </a:rPr>
                  <a:t>kinetika</a:t>
                </a:r>
                <a:r>
                  <a:rPr lang="en-US" altLang="ko-KR" sz="1200">
                    <a:solidFill>
                      <a:schemeClr val="bg1"/>
                    </a:solidFill>
                    <a:cs typeface="Arial" pitchFamily="34" charset="0"/>
                  </a:rPr>
                  <a:t> </a:t>
                </a:r>
                <a:r>
                  <a:rPr lang="en-US" altLang="ko-KR" sz="1200" err="1">
                    <a:solidFill>
                      <a:schemeClr val="bg1"/>
                    </a:solidFill>
                    <a:cs typeface="Arial" pitchFamily="34" charset="0"/>
                  </a:rPr>
                  <a:t>reaksi</a:t>
                </a:r>
                <a:r>
                  <a:rPr lang="en-US" altLang="ko-KR" sz="1200">
                    <a:solidFill>
                      <a:schemeClr val="bg1"/>
                    </a:solidFill>
                    <a:cs typeface="Arial" pitchFamily="34" charset="0"/>
                  </a:rPr>
                  <a:t> HDO LA, Cp </a:t>
                </a:r>
                <a:r>
                  <a:rPr lang="en-US" altLang="ko-KR" sz="1200" err="1">
                    <a:solidFill>
                      <a:schemeClr val="bg1"/>
                    </a:solidFill>
                    <a:cs typeface="Arial" pitchFamily="34" charset="0"/>
                  </a:rPr>
                  <a:t>senyawa</a:t>
                </a:r>
                <a:r>
                  <a:rPr lang="en-US" altLang="ko-KR" sz="1200">
                    <a:solidFill>
                      <a:schemeClr val="bg1"/>
                    </a:solidFill>
                    <a:cs typeface="Arial" pitchFamily="34" charset="0"/>
                  </a:rPr>
                  <a:t>, </a:t>
                </a:r>
                <a:br>
                  <a:rPr lang="en-US" altLang="ko-KR" sz="1200">
                    <a:solidFill>
                      <a:schemeClr val="bg1"/>
                    </a:solidFill>
                    <a:cs typeface="Arial" pitchFamily="34" charset="0"/>
                  </a:rPr>
                </a:b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12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Δ</m:t>
                    </m:r>
                  </m:oMath>
                </a14:m>
                <a:r>
                  <a:rPr lang="en-US" altLang="ko-KR" sz="1200">
                    <a:solidFill>
                      <a:schemeClr val="bg1"/>
                    </a:solidFill>
                    <a:cs typeface="Arial" pitchFamily="34" charset="0"/>
                  </a:rPr>
                  <a:t>H</a:t>
                </a:r>
                <a:r>
                  <a:rPr lang="en-US" altLang="ko-KR" sz="1200" baseline="-25000">
                    <a:solidFill>
                      <a:schemeClr val="bg1"/>
                    </a:solidFill>
                    <a:cs typeface="Arial" pitchFamily="34" charset="0"/>
                  </a:rPr>
                  <a:t>R</a:t>
                </a:r>
                <a:r>
                  <a:rPr lang="en-US" altLang="ko-KR" sz="1200">
                    <a:solidFill>
                      <a:schemeClr val="bg1"/>
                    </a:solidFill>
                    <a:cs typeface="Arial" pitchFamily="34" charset="0"/>
                  </a:rPr>
                  <a:t>, </a:t>
                </a:r>
                <a:r>
                  <a:rPr lang="en-US" altLang="ko-KR" sz="1200" err="1">
                    <a:solidFill>
                      <a:schemeClr val="bg1"/>
                    </a:solidFill>
                    <a:cs typeface="Arial" pitchFamily="34" charset="0"/>
                  </a:rPr>
                  <a:t>Mr</a:t>
                </a:r>
                <a:r>
                  <a:rPr lang="en-US" altLang="ko-KR" sz="1200">
                    <a:solidFill>
                      <a:schemeClr val="bg1"/>
                    </a:solidFill>
                    <a:cs typeface="Arial" pitchFamily="34" charset="0"/>
                  </a:rPr>
                  <a:t> </a:t>
                </a:r>
                <a:r>
                  <a:rPr lang="en-US" altLang="ko-KR" sz="1200" err="1">
                    <a:solidFill>
                      <a:schemeClr val="bg1"/>
                    </a:solidFill>
                    <a:cs typeface="Arial" pitchFamily="34" charset="0"/>
                  </a:rPr>
                  <a:t>senyawa</a:t>
                </a:r>
                <a:r>
                  <a:rPr lang="en-US" altLang="ko-KR" sz="1200">
                    <a:solidFill>
                      <a:schemeClr val="bg1"/>
                    </a:solidFill>
                    <a:cs typeface="Arial" pitchFamily="34" charset="0"/>
                  </a:rPr>
                  <a:t>)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B6BBF08-268F-49C8-BA6C-1CF2573132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8925" y="3382671"/>
                <a:ext cx="2167175" cy="1200329"/>
              </a:xfrm>
              <a:prstGeom prst="rect">
                <a:avLst/>
              </a:prstGeom>
              <a:blipFill>
                <a:blip r:embed="rId2"/>
                <a:stretch>
                  <a:fillRect t="-1015" b="-2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FCAFE865-9C11-44C1-90EF-509FCB1C987E}"/>
              </a:ext>
            </a:extLst>
          </p:cNvPr>
          <p:cNvSpPr txBox="1"/>
          <p:nvPr/>
        </p:nvSpPr>
        <p:spPr>
          <a:xfrm>
            <a:off x="5252170" y="2844495"/>
            <a:ext cx="144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err="1">
                <a:solidFill>
                  <a:schemeClr val="bg1"/>
                </a:solidFill>
                <a:cs typeface="Arial" pitchFamily="34" charset="0"/>
              </a:rPr>
              <a:t>Penulisan</a:t>
            </a:r>
            <a:r>
              <a:rPr lang="en-US" altLang="ko-KR" sz="1200" b="1">
                <a:solidFill>
                  <a:schemeClr val="bg1"/>
                </a:solidFill>
                <a:cs typeface="Arial" pitchFamily="34" charset="0"/>
              </a:rPr>
              <a:t> program</a:t>
            </a:r>
            <a:endParaRPr lang="ko-KR" altLang="en-US" sz="12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BEDEB6C-6581-4433-9376-7BB449FD9528}"/>
              </a:ext>
            </a:extLst>
          </p:cNvPr>
          <p:cNvSpPr txBox="1"/>
          <p:nvPr/>
        </p:nvSpPr>
        <p:spPr>
          <a:xfrm>
            <a:off x="3314052" y="2837106"/>
            <a:ext cx="144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Pemodelan</a:t>
            </a:r>
            <a:r>
              <a:rPr lang="en-US" altLang="ko-KR" sz="12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b="1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reaktor</a:t>
            </a:r>
            <a:endParaRPr lang="ko-KR" altLang="en-US" sz="1200" b="1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4CA72BC-A467-45AA-A0FE-6FF839628372}"/>
              </a:ext>
            </a:extLst>
          </p:cNvPr>
          <p:cNvSpPr txBox="1"/>
          <p:nvPr/>
        </p:nvSpPr>
        <p:spPr>
          <a:xfrm>
            <a:off x="1233321" y="2942746"/>
            <a:ext cx="1440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err="1">
                <a:solidFill>
                  <a:schemeClr val="bg1"/>
                </a:solidFill>
                <a:cs typeface="Arial" pitchFamily="34" charset="0"/>
              </a:rPr>
              <a:t>Tahap</a:t>
            </a:r>
            <a:r>
              <a:rPr lang="en-US" altLang="ko-KR" sz="1200" b="1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200" b="1" err="1">
                <a:solidFill>
                  <a:schemeClr val="bg1"/>
                </a:solidFill>
                <a:cs typeface="Arial" pitchFamily="34" charset="0"/>
              </a:rPr>
              <a:t>awal</a:t>
            </a:r>
            <a:endParaRPr lang="ko-KR" altLang="en-US" sz="12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B5DE6A8-9348-4C10-81E2-CC520FF4E4EC}"/>
              </a:ext>
            </a:extLst>
          </p:cNvPr>
          <p:cNvSpPr txBox="1"/>
          <p:nvPr/>
        </p:nvSpPr>
        <p:spPr>
          <a:xfrm>
            <a:off x="7255662" y="2844495"/>
            <a:ext cx="144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Pengujian</a:t>
            </a:r>
            <a:r>
              <a:rPr lang="en-US" altLang="ko-KR" sz="12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program</a:t>
            </a:r>
            <a:endParaRPr lang="ko-KR" altLang="en-US" sz="1200" b="1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5B82F9A-F777-4551-85A6-61B2508EFB74}"/>
              </a:ext>
            </a:extLst>
          </p:cNvPr>
          <p:cNvGrpSpPr/>
          <p:nvPr/>
        </p:nvGrpSpPr>
        <p:grpSpPr>
          <a:xfrm>
            <a:off x="905737" y="1966521"/>
            <a:ext cx="3058128" cy="671825"/>
            <a:chOff x="-462262" y="1129566"/>
            <a:chExt cx="3753573" cy="671825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515C5AE-3C9E-49AE-98EF-83BEA4F312AC}"/>
                </a:ext>
              </a:extLst>
            </p:cNvPr>
            <p:cNvSpPr txBox="1"/>
            <p:nvPr/>
          </p:nvSpPr>
          <p:spPr>
            <a:xfrm>
              <a:off x="-462262" y="1129566"/>
              <a:ext cx="3753573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err="1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Studi</a:t>
              </a:r>
              <a:r>
                <a:rPr lang="en-US" altLang="ko-KR" sz="1200" b="1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b="1" err="1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Literatur</a:t>
              </a:r>
              <a:r>
                <a:rPr lang="en-US" altLang="ko-KR" sz="1200" b="1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 dan </a:t>
              </a:r>
              <a:r>
                <a:rPr lang="en-US" altLang="ko-KR" sz="1200" b="1" err="1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Pengumpulan</a:t>
              </a:r>
              <a:r>
                <a:rPr lang="en-US" altLang="ko-KR" sz="1200" b="1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 Data</a:t>
              </a:r>
              <a:endParaRPr lang="ko-KR" altLang="en-US" sz="1200" b="1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899D779-A1CC-4210-9769-E3B422AB5F9F}"/>
                </a:ext>
              </a:extLst>
            </p:cNvPr>
            <p:cNvSpPr txBox="1"/>
            <p:nvPr/>
          </p:nvSpPr>
          <p:spPr>
            <a:xfrm>
              <a:off x="-460976" y="1339726"/>
              <a:ext cx="34932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Instalasi</a:t>
              </a:r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Python, </a:t>
              </a:r>
              <a:r>
                <a:rPr lang="en-US" altLang="ko-KR" sz="12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pengumpulan</a:t>
              </a:r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data, pemodelan </a:t>
              </a:r>
              <a:r>
                <a:rPr lang="en-US" altLang="ko-KR" sz="12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reaktor</a:t>
              </a:r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   </a:t>
              </a:r>
              <a:endPara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0D96D62-CC36-475D-8E1C-A0D8336F5543}"/>
              </a:ext>
            </a:extLst>
          </p:cNvPr>
          <p:cNvGrpSpPr/>
          <p:nvPr/>
        </p:nvGrpSpPr>
        <p:grpSpPr>
          <a:xfrm>
            <a:off x="8481964" y="1966521"/>
            <a:ext cx="2857499" cy="671825"/>
            <a:chOff x="-475009" y="1129566"/>
            <a:chExt cx="3507319" cy="671825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520A471-40C9-4476-B478-12596D0EFD03}"/>
                </a:ext>
              </a:extLst>
            </p:cNvPr>
            <p:cNvSpPr txBox="1"/>
            <p:nvPr/>
          </p:nvSpPr>
          <p:spPr>
            <a:xfrm>
              <a:off x="-475009" y="1129566"/>
              <a:ext cx="3506033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err="1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Simulasi</a:t>
              </a:r>
              <a:r>
                <a:rPr lang="en-US" altLang="ko-KR" sz="1200" b="1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b="1" err="1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Reaktor</a:t>
              </a:r>
              <a:endParaRPr lang="ko-KR" altLang="en-US" sz="1200" b="1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86FBE51-F11A-4742-B2F3-D03904674B33}"/>
                </a:ext>
              </a:extLst>
            </p:cNvPr>
            <p:cNvSpPr txBox="1"/>
            <p:nvPr/>
          </p:nvSpPr>
          <p:spPr>
            <a:xfrm>
              <a:off x="-460976" y="1339726"/>
              <a:ext cx="34932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Perlakuan</a:t>
              </a:r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variasi</a:t>
              </a:r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kondisi</a:t>
              </a:r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operasi</a:t>
              </a:r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, </a:t>
              </a:r>
              <a:r>
                <a:rPr lang="en-US" altLang="ko-KR" sz="12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analisis</a:t>
              </a:r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performa</a:t>
              </a:r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reaktor</a:t>
              </a:r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HDO</a:t>
              </a:r>
              <a:endPara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B3A777F-2D5A-4A71-A111-6B5324675A02}"/>
              </a:ext>
            </a:extLst>
          </p:cNvPr>
          <p:cNvGrpSpPr/>
          <p:nvPr/>
        </p:nvGrpSpPr>
        <p:grpSpPr>
          <a:xfrm>
            <a:off x="4688658" y="1966521"/>
            <a:ext cx="2857499" cy="487159"/>
            <a:chOff x="-475009" y="1129566"/>
            <a:chExt cx="3507319" cy="487159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8F2BAFC-0636-4CB4-A45C-CC6A3535FA80}"/>
                </a:ext>
              </a:extLst>
            </p:cNvPr>
            <p:cNvSpPr txBox="1"/>
            <p:nvPr/>
          </p:nvSpPr>
          <p:spPr>
            <a:xfrm>
              <a:off x="-475009" y="1129566"/>
              <a:ext cx="3506033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err="1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Pembuatan</a:t>
              </a:r>
              <a:r>
                <a:rPr lang="en-US" altLang="ko-KR" sz="1200" b="1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 Program</a:t>
              </a:r>
              <a:endParaRPr lang="ko-KR" altLang="en-US" sz="1200" b="1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910C56C-BDCE-4FFC-911F-19E6DBFA9CC1}"/>
                </a:ext>
              </a:extLst>
            </p:cNvPr>
            <p:cNvSpPr txBox="1"/>
            <p:nvPr/>
          </p:nvSpPr>
          <p:spPr>
            <a:xfrm>
              <a:off x="-460976" y="1339726"/>
              <a:ext cx="349328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Penulisan</a:t>
              </a:r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program, </a:t>
              </a:r>
              <a:r>
                <a:rPr lang="en-US" altLang="ko-KR" sz="12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pengujian</a:t>
              </a:r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program</a:t>
              </a:r>
              <a:endPara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25775CD0-25A5-4E85-839E-DE760F15C2AD}"/>
              </a:ext>
            </a:extLst>
          </p:cNvPr>
          <p:cNvSpPr txBox="1"/>
          <p:nvPr/>
        </p:nvSpPr>
        <p:spPr>
          <a:xfrm>
            <a:off x="1190101" y="5379015"/>
            <a:ext cx="1440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err="1">
                <a:solidFill>
                  <a:schemeClr val="bg1"/>
                </a:solidFill>
                <a:cs typeface="Arial" pitchFamily="34" charset="0"/>
              </a:rPr>
              <a:t>Minggu</a:t>
            </a:r>
            <a:r>
              <a:rPr lang="en-US" altLang="ko-KR" sz="1200" b="1">
                <a:solidFill>
                  <a:schemeClr val="bg1"/>
                </a:solidFill>
                <a:cs typeface="Arial" pitchFamily="34" charset="0"/>
              </a:rPr>
              <a:t> 1</a:t>
            </a:r>
            <a:endParaRPr lang="ko-KR" altLang="en-US" sz="12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D77E112-10AC-4FC7-96F5-06A19EB396A0}"/>
              </a:ext>
            </a:extLst>
          </p:cNvPr>
          <p:cNvSpPr txBox="1"/>
          <p:nvPr/>
        </p:nvSpPr>
        <p:spPr>
          <a:xfrm>
            <a:off x="3326288" y="5379015"/>
            <a:ext cx="1440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Minggu</a:t>
            </a:r>
            <a:r>
              <a:rPr lang="en-US" altLang="ko-KR" sz="12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2 - 3</a:t>
            </a:r>
            <a:endParaRPr lang="ko-KR" altLang="en-US" sz="1200" b="1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9D2C1A0-0477-4B46-B52F-FBE78DDAFDA8}"/>
              </a:ext>
            </a:extLst>
          </p:cNvPr>
          <p:cNvSpPr txBox="1"/>
          <p:nvPr/>
        </p:nvSpPr>
        <p:spPr>
          <a:xfrm>
            <a:off x="5332780" y="5379014"/>
            <a:ext cx="1440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err="1">
                <a:solidFill>
                  <a:schemeClr val="bg1"/>
                </a:solidFill>
                <a:cs typeface="Arial" pitchFamily="34" charset="0"/>
              </a:rPr>
              <a:t>Minggu</a:t>
            </a:r>
            <a:r>
              <a:rPr lang="en-US" altLang="ko-KR" sz="1200" b="1">
                <a:solidFill>
                  <a:schemeClr val="bg1"/>
                </a:solidFill>
                <a:cs typeface="Arial" pitchFamily="34" charset="0"/>
              </a:rPr>
              <a:t> 2 - 7</a:t>
            </a:r>
            <a:endParaRPr lang="ko-KR" altLang="en-US" sz="12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68CB24A-BBCA-4C14-8F55-A700ECFC9987}"/>
              </a:ext>
            </a:extLst>
          </p:cNvPr>
          <p:cNvSpPr txBox="1"/>
          <p:nvPr/>
        </p:nvSpPr>
        <p:spPr>
          <a:xfrm>
            <a:off x="7017618" y="5378559"/>
            <a:ext cx="1680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Minggu</a:t>
            </a:r>
            <a:r>
              <a:rPr lang="en-US" altLang="ko-KR" sz="12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7(2) - 8(15)</a:t>
            </a:r>
            <a:endParaRPr lang="ko-KR" altLang="en-US" sz="1200" b="1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218C3A8-6B4F-403C-8A88-192785035397}"/>
              </a:ext>
            </a:extLst>
          </p:cNvPr>
          <p:cNvSpPr txBox="1"/>
          <p:nvPr/>
        </p:nvSpPr>
        <p:spPr>
          <a:xfrm>
            <a:off x="9613013" y="5378559"/>
            <a:ext cx="1440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err="1">
                <a:solidFill>
                  <a:schemeClr val="bg1"/>
                </a:solidFill>
                <a:cs typeface="Arial" pitchFamily="34" charset="0"/>
              </a:rPr>
              <a:t>Minggu</a:t>
            </a:r>
            <a:r>
              <a:rPr lang="en-US" altLang="ko-KR" sz="1200" b="1">
                <a:solidFill>
                  <a:schemeClr val="bg1"/>
                </a:solidFill>
                <a:cs typeface="Arial" pitchFamily="34" charset="0"/>
              </a:rPr>
              <a:t> 7 - 15</a:t>
            </a:r>
            <a:endParaRPr lang="ko-KR" altLang="en-US" sz="12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8CDAA5F-6F0B-4474-BD98-A67108CBF7DE}"/>
              </a:ext>
            </a:extLst>
          </p:cNvPr>
          <p:cNvSpPr txBox="1"/>
          <p:nvPr/>
        </p:nvSpPr>
        <p:spPr>
          <a:xfrm>
            <a:off x="6335532" y="4962216"/>
            <a:ext cx="23324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cs typeface="Arial" pitchFamily="34" charset="0"/>
              </a:rPr>
              <a:t>(Target:   </a:t>
            </a:r>
            <a:r>
              <a:rPr lang="en-US" altLang="ko-KR" sz="12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Program </a:t>
            </a:r>
            <a:r>
              <a:rPr lang="en-US" altLang="ko-KR" sz="1200" b="1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selesai</a:t>
            </a:r>
            <a:r>
              <a:rPr lang="en-US" altLang="ko-KR" sz="12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)</a:t>
            </a:r>
            <a:endParaRPr lang="ko-KR" altLang="en-US" sz="1200" b="1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335016E-9BA1-4E43-8DF4-80EDB4365447}"/>
              </a:ext>
            </a:extLst>
          </p:cNvPr>
          <p:cNvSpPr txBox="1"/>
          <p:nvPr/>
        </p:nvSpPr>
        <p:spPr>
          <a:xfrm>
            <a:off x="3282240" y="4874710"/>
            <a:ext cx="18440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(Target: Model </a:t>
            </a:r>
            <a:r>
              <a:rPr lang="en-US" altLang="ko-KR" sz="1200" b="1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reaktor</a:t>
            </a:r>
            <a:r>
              <a:rPr lang="en-US" altLang="ko-KR" sz="12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b="1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selesai</a:t>
            </a:r>
            <a:r>
              <a:rPr lang="en-US" altLang="ko-KR" sz="12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)</a:t>
            </a:r>
            <a:endParaRPr lang="ko-KR" altLang="en-US" sz="1200" b="1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5CB42BF-91E5-4823-8672-5F5CA2A0FF60}"/>
              </a:ext>
            </a:extLst>
          </p:cNvPr>
          <p:cNvSpPr txBox="1"/>
          <p:nvPr/>
        </p:nvSpPr>
        <p:spPr>
          <a:xfrm>
            <a:off x="896212" y="4875522"/>
            <a:ext cx="22319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cs typeface="Arial" pitchFamily="34" charset="0"/>
              </a:rPr>
              <a:t>(Target: Data </a:t>
            </a:r>
            <a:r>
              <a:rPr lang="en-US" altLang="ko-KR" sz="1200" b="1" err="1">
                <a:solidFill>
                  <a:schemeClr val="bg1"/>
                </a:solidFill>
                <a:cs typeface="Arial" pitchFamily="34" charset="0"/>
              </a:rPr>
              <a:t>sudah</a:t>
            </a:r>
            <a:r>
              <a:rPr lang="en-US" altLang="ko-KR" sz="1200" b="1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200" b="1" err="1">
                <a:solidFill>
                  <a:schemeClr val="bg1"/>
                </a:solidFill>
                <a:cs typeface="Arial" pitchFamily="34" charset="0"/>
              </a:rPr>
              <a:t>lengkap</a:t>
            </a:r>
            <a:r>
              <a:rPr lang="en-US" altLang="ko-KR" sz="1200" b="1">
                <a:solidFill>
                  <a:schemeClr val="bg1"/>
                </a:solidFill>
                <a:cs typeface="Arial" pitchFamily="34" charset="0"/>
              </a:rPr>
              <a:t>)</a:t>
            </a:r>
            <a:endParaRPr lang="ko-KR" altLang="en-US" sz="12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9161367-AD6F-4B85-AB69-6B399DD71533}"/>
              </a:ext>
            </a:extLst>
          </p:cNvPr>
          <p:cNvSpPr txBox="1"/>
          <p:nvPr/>
        </p:nvSpPr>
        <p:spPr>
          <a:xfrm>
            <a:off x="9225659" y="4962216"/>
            <a:ext cx="21213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cs typeface="Arial" pitchFamily="34" charset="0"/>
              </a:rPr>
              <a:t>(Target: </a:t>
            </a:r>
            <a:r>
              <a:rPr lang="en-US" altLang="ko-KR" sz="1200" b="1" err="1">
                <a:solidFill>
                  <a:schemeClr val="bg1"/>
                </a:solidFill>
                <a:cs typeface="Arial" pitchFamily="34" charset="0"/>
              </a:rPr>
              <a:t>Penelitian</a:t>
            </a:r>
            <a:r>
              <a:rPr lang="en-US" altLang="ko-KR" sz="1200" b="1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200" b="1" err="1">
                <a:solidFill>
                  <a:schemeClr val="bg1"/>
                </a:solidFill>
                <a:cs typeface="Arial" pitchFamily="34" charset="0"/>
              </a:rPr>
              <a:t>selesai</a:t>
            </a:r>
            <a:r>
              <a:rPr lang="en-US" altLang="ko-KR" sz="1200" b="1">
                <a:solidFill>
                  <a:schemeClr val="bg1"/>
                </a:solidFill>
                <a:cs typeface="Arial" pitchFamily="34" charset="0"/>
              </a:rPr>
              <a:t>)</a:t>
            </a:r>
            <a:endParaRPr lang="ko-KR" altLang="en-US" sz="1200" b="1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50760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4000" err="1"/>
              <a:t>Contoh</a:t>
            </a:r>
            <a:r>
              <a:rPr lang="en-US" sz="4000"/>
              <a:t> </a:t>
            </a:r>
            <a:r>
              <a:rPr lang="en-US" sz="4000" err="1"/>
              <a:t>Visualisasi</a:t>
            </a:r>
            <a:r>
              <a:rPr lang="en-US" sz="4000"/>
              <a:t> </a:t>
            </a:r>
            <a:r>
              <a:rPr lang="en-US" sz="4000" err="1"/>
              <a:t>Efek</a:t>
            </a:r>
            <a:r>
              <a:rPr lang="en-US" sz="4000"/>
              <a:t> </a:t>
            </a:r>
            <a:r>
              <a:rPr lang="en-US" sz="4000" err="1"/>
              <a:t>Kondisi</a:t>
            </a:r>
            <a:r>
              <a:rPr lang="en-US" sz="4000"/>
              <a:t> </a:t>
            </a:r>
            <a:r>
              <a:rPr lang="en-US" sz="4000" err="1"/>
              <a:t>Operasi</a:t>
            </a:r>
            <a:endParaRPr lang="en-US" sz="4000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6EC19A04-28B4-4D0B-8025-F4143F9948D0}"/>
              </a:ext>
            </a:extLst>
          </p:cNvPr>
          <p:cNvSpPr/>
          <p:nvPr/>
        </p:nvSpPr>
        <p:spPr>
          <a:xfrm>
            <a:off x="146701" y="1212201"/>
            <a:ext cx="1139509" cy="41510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444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F8C611F-3C02-421B-8678-F815F1186610}"/>
              </a:ext>
            </a:extLst>
          </p:cNvPr>
          <p:cNvSpPr txBox="1"/>
          <p:nvPr/>
        </p:nvSpPr>
        <p:spPr>
          <a:xfrm>
            <a:off x="170762" y="1270186"/>
            <a:ext cx="10913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err="1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Temperatur</a:t>
            </a:r>
            <a:endParaRPr lang="ko-KR" altLang="en-US" sz="140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3C05CBD-BBF2-4893-9D0F-F29C99233D6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46701" y="1775751"/>
            <a:ext cx="3863460" cy="3607240"/>
          </a:xfrm>
          <a:prstGeom prst="rect">
            <a:avLst/>
          </a:prstGeom>
          <a:ln>
            <a:solidFill>
              <a:schemeClr val="accent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ABD991E-B8AE-48FC-98CD-DDFE6293D401}"/>
                  </a:ext>
                </a:extLst>
              </p:cNvPr>
              <p:cNvSpPr txBox="1"/>
              <p:nvPr/>
            </p:nvSpPr>
            <p:spPr>
              <a:xfrm>
                <a:off x="170762" y="5458219"/>
                <a:ext cx="3863460" cy="646331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855663" indent="-855663"/>
                <a:r>
                  <a:rPr lang="en-US" altLang="ko-KR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Times New Roman" panose="02020603050405020304" pitchFamily="18" charset="0"/>
                  </a:rPr>
                  <a:t>Gambar 3	</a:t>
                </a:r>
                <a:r>
                  <a:rPr lang="en-US" sz="120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cs typeface="Times New Roman" panose="02020603050405020304" pitchFamily="18" charset="0"/>
                  </a:rPr>
                  <a:t>Efek</a:t>
                </a:r>
                <a:r>
                  <a:rPr lang="en-US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cs typeface="Times New Roman" panose="02020603050405020304" pitchFamily="18" charset="0"/>
                  </a:rPr>
                  <a:t> </a:t>
                </a:r>
                <a:r>
                  <a:rPr lang="en-US" sz="120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cs typeface="Times New Roman" panose="02020603050405020304" pitchFamily="18" charset="0"/>
                  </a:rPr>
                  <a:t>temperatur</a:t>
                </a:r>
                <a:r>
                  <a:rPr lang="en-US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cs typeface="Times New Roman" panose="02020603050405020304" pitchFamily="18" charset="0"/>
                  </a:rPr>
                  <a:t> </a:t>
                </a:r>
                <a:r>
                  <a:rPr lang="en-US" sz="120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cs typeface="Times New Roman" panose="02020603050405020304" pitchFamily="18" charset="0"/>
                  </a:rPr>
                  <a:t>terhadap</a:t>
                </a:r>
                <a:r>
                  <a:rPr lang="en-US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cs typeface="Times New Roman" panose="02020603050405020304" pitchFamily="18" charset="0"/>
                  </a:rPr>
                  <a:t> DO PKO pada </a:t>
                </a:r>
              </a:p>
              <a:p>
                <a:pPr marL="855663" indent="-855663"/>
                <a:r>
                  <a:rPr lang="en-US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Times New Roman" panose="02020603050405020304" pitchFamily="18" charset="0"/>
                  </a:rPr>
                  <a:t>	</a:t>
                </a:r>
                <a:r>
                  <a:rPr lang="en-US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cs typeface="Times New Roman" panose="02020603050405020304" pitchFamily="18" charset="0"/>
                  </a:rPr>
                  <a:t>P = 50 bar dan LHSV = 1 jam</a:t>
                </a:r>
                <a:r>
                  <a:rPr lang="en-US" sz="1200" baseline="3000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cs typeface="Times New Roman" panose="02020603050405020304" pitchFamily="18" charset="0"/>
                  </a:rPr>
                  <a:t>-1</a:t>
                </a:r>
                <a:r>
                  <a:rPr lang="en-US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cs typeface="Times New Roman" panose="02020603050405020304" pitchFamily="18" charset="0"/>
                  </a:rPr>
                  <a:t> </a:t>
                </a:r>
                <a:r>
                  <a:rPr lang="en-US" sz="120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cs typeface="Times New Roman" panose="02020603050405020304" pitchFamily="18" charset="0"/>
                  </a:rPr>
                  <a:t>dengan</a:t>
                </a:r>
                <a:r>
                  <a:rPr lang="en-US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cs typeface="Times New Roman" panose="02020603050405020304" pitchFamily="18" charset="0"/>
                  </a:rPr>
                  <a:t> </a:t>
                </a:r>
                <a:r>
                  <a:rPr lang="en-US" sz="120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cs typeface="Times New Roman" panose="02020603050405020304" pitchFamily="18" charset="0"/>
                  </a:rPr>
                  <a:t>katalis</a:t>
                </a:r>
                <a:r>
                  <a:rPr lang="en-US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cs typeface="Times New Roman" panose="02020603050405020304" pitchFamily="18" charset="0"/>
                  </a:rPr>
                  <a:t> </a:t>
                </a:r>
                <a:r>
                  <a:rPr lang="en-ID" sz="120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NiMoS</a:t>
                </a:r>
                <a:r>
                  <a:rPr lang="en-ID" sz="1200" baseline="-2500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2</a:t>
                </a:r>
                <a:r>
                  <a:rPr lang="en-ID" sz="120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/</a:t>
                </a:r>
                <a14:m>
                  <m:oMath xmlns:m="http://schemas.openxmlformats.org/officeDocument/2006/math">
                    <m:r>
                      <a:rPr lang="en-ID" sz="12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𝛾</m:t>
                    </m:r>
                  </m:oMath>
                </a14:m>
                <a:r>
                  <a:rPr lang="en-ID" sz="1200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-Al</a:t>
                </a:r>
                <a:r>
                  <a:rPr lang="en-ID" sz="1200" baseline="-25000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2</a:t>
                </a:r>
                <a:r>
                  <a:rPr lang="en-ID" sz="1200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O</a:t>
                </a:r>
                <a:r>
                  <a:rPr lang="en-ID" sz="1200" baseline="-25000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3</a:t>
                </a:r>
                <a:r>
                  <a:rPr lang="en-ID" sz="1200" baseline="30000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[1]</a:t>
                </a:r>
                <a:r>
                  <a:rPr lang="en-ID" sz="1200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 </a:t>
                </a:r>
                <a:endParaRPr 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ABD991E-B8AE-48FC-98CD-DDFE6293D4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762" y="5458219"/>
                <a:ext cx="3863460" cy="646331"/>
              </a:xfrm>
              <a:prstGeom prst="rect">
                <a:avLst/>
              </a:prstGeom>
              <a:blipFill>
                <a:blip r:embed="rId4"/>
                <a:stretch>
                  <a:fillRect t="-943" b="-66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EB61A02-D8F6-44EF-8DE4-B96162A3A3AF}"/>
                  </a:ext>
                </a:extLst>
              </p:cNvPr>
              <p:cNvSpPr txBox="1"/>
              <p:nvPr/>
            </p:nvSpPr>
            <p:spPr>
              <a:xfrm>
                <a:off x="4156773" y="5460711"/>
                <a:ext cx="3863460" cy="646331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857250" indent="-857250"/>
                <a:r>
                  <a:rPr lang="en-US" altLang="ko-KR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Gambar 4	</a:t>
                </a:r>
                <a:r>
                  <a:rPr lang="en-US" sz="120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Efek</a:t>
                </a:r>
                <a:r>
                  <a:rPr lang="en-US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 </a:t>
                </a:r>
                <a:r>
                  <a:rPr lang="en-US" sz="120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tekanan</a:t>
                </a:r>
                <a:r>
                  <a:rPr lang="en-US" sz="120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en-US" sz="120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terhadap</a:t>
                </a:r>
                <a:r>
                  <a:rPr lang="en-US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 DO PKO pada </a:t>
                </a:r>
                <a:endParaRPr lang="en-US" sz="120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 marL="857250" indent="-857250"/>
                <a:r>
                  <a:rPr lang="en-US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	</a:t>
                </a:r>
                <a:r>
                  <a:rPr lang="en-US" sz="120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T</a:t>
                </a:r>
                <a:r>
                  <a:rPr lang="en-US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 =   dan LHSV = 1 jam</a:t>
                </a:r>
                <a:r>
                  <a:rPr lang="en-US" sz="1200" baseline="3000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-1</a:t>
                </a:r>
                <a:r>
                  <a:rPr lang="en-US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 </a:t>
                </a:r>
                <a:r>
                  <a:rPr lang="en-US" sz="120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dengan</a:t>
                </a:r>
                <a:r>
                  <a:rPr lang="en-US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 </a:t>
                </a:r>
                <a:r>
                  <a:rPr lang="en-US" sz="120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katalis</a:t>
                </a:r>
                <a:r>
                  <a:rPr lang="en-US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 </a:t>
                </a:r>
                <a:r>
                  <a:rPr lang="en-ID" sz="120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NiMoS</a:t>
                </a:r>
                <a:r>
                  <a:rPr lang="en-ID" sz="1200" baseline="-2500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2</a:t>
                </a:r>
                <a:r>
                  <a:rPr lang="en-ID" sz="120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/</a:t>
                </a:r>
                <a14:m>
                  <m:oMath xmlns:m="http://schemas.openxmlformats.org/officeDocument/2006/math">
                    <m:r>
                      <a:rPr lang="en-ID" sz="12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𝛾</m:t>
                    </m:r>
                  </m:oMath>
                </a14:m>
                <a:r>
                  <a:rPr lang="en-ID" sz="1200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-Al</a:t>
                </a:r>
                <a:r>
                  <a:rPr lang="en-ID" sz="1200" baseline="-25000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2</a:t>
                </a:r>
                <a:r>
                  <a:rPr lang="en-ID" sz="1200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O</a:t>
                </a:r>
                <a:r>
                  <a:rPr lang="en-ID" sz="1200" baseline="-25000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3</a:t>
                </a:r>
                <a:r>
                  <a:rPr lang="en-ID" sz="1200" baseline="30000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[1]</a:t>
                </a:r>
                <a:r>
                  <a:rPr lang="en-ID" sz="1200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 </a:t>
                </a:r>
                <a:endParaRPr 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EB61A02-D8F6-44EF-8DE4-B96162A3A3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6773" y="5460711"/>
                <a:ext cx="3863460" cy="646331"/>
              </a:xfrm>
              <a:prstGeom prst="rect">
                <a:avLst/>
              </a:prstGeom>
              <a:blipFill>
                <a:blip r:embed="rId5"/>
                <a:stretch>
                  <a:fillRect l="-158" t="-943" b="-5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D69A6A1F-2506-474B-819F-D7DA70C5543D}"/>
              </a:ext>
            </a:extLst>
          </p:cNvPr>
          <p:cNvPicPr/>
          <p:nvPr/>
        </p:nvPicPr>
        <p:blipFill rotWithShape="1">
          <a:blip r:embed="rId6"/>
          <a:srcRect l="2098" t="-1" r="1" b="2545"/>
          <a:stretch/>
        </p:blipFill>
        <p:spPr bwMode="auto">
          <a:xfrm>
            <a:off x="4132712" y="1776030"/>
            <a:ext cx="3840938" cy="3609452"/>
          </a:xfrm>
          <a:prstGeom prst="rect">
            <a:avLst/>
          </a:prstGeom>
          <a:ln>
            <a:solidFill>
              <a:schemeClr val="accent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A920430-E3D8-4E4B-9936-54F625F9A2AE}"/>
              </a:ext>
            </a:extLst>
          </p:cNvPr>
          <p:cNvPicPr/>
          <p:nvPr/>
        </p:nvPicPr>
        <p:blipFill>
          <a:blip r:embed="rId7"/>
          <a:stretch>
            <a:fillRect/>
          </a:stretch>
        </p:blipFill>
        <p:spPr>
          <a:xfrm>
            <a:off x="8096201" y="1775751"/>
            <a:ext cx="3949098" cy="360945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0" name="Rounded Rectangle 2">
            <a:extLst>
              <a:ext uri="{FF2B5EF4-FFF2-40B4-BE49-F238E27FC236}">
                <a16:creationId xmlns:a16="http://schemas.microsoft.com/office/drawing/2014/main" id="{547372C9-022B-4158-8BF9-06D277F32109}"/>
              </a:ext>
            </a:extLst>
          </p:cNvPr>
          <p:cNvSpPr/>
          <p:nvPr/>
        </p:nvSpPr>
        <p:spPr>
          <a:xfrm>
            <a:off x="4132712" y="1213494"/>
            <a:ext cx="1139509" cy="41510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444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FD89C58-799E-4D33-9C5E-59F9626AB452}"/>
              </a:ext>
            </a:extLst>
          </p:cNvPr>
          <p:cNvSpPr txBox="1"/>
          <p:nvPr/>
        </p:nvSpPr>
        <p:spPr>
          <a:xfrm>
            <a:off x="4156774" y="1263585"/>
            <a:ext cx="10913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err="1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Tekanan</a:t>
            </a:r>
            <a:endParaRPr lang="ko-KR" altLang="en-US" sz="140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23" name="Rounded Rectangle 2">
            <a:extLst>
              <a:ext uri="{FF2B5EF4-FFF2-40B4-BE49-F238E27FC236}">
                <a16:creationId xmlns:a16="http://schemas.microsoft.com/office/drawing/2014/main" id="{5D77E8FE-F0B7-41B1-B0A0-B537E1FF469D}"/>
              </a:ext>
            </a:extLst>
          </p:cNvPr>
          <p:cNvSpPr/>
          <p:nvPr/>
        </p:nvSpPr>
        <p:spPr>
          <a:xfrm>
            <a:off x="8094661" y="1208167"/>
            <a:ext cx="1139509" cy="41510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444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5EFE9E6-8E99-4C09-AF88-853544D92A2E}"/>
              </a:ext>
            </a:extLst>
          </p:cNvPr>
          <p:cNvSpPr txBox="1"/>
          <p:nvPr/>
        </p:nvSpPr>
        <p:spPr>
          <a:xfrm>
            <a:off x="8118723" y="1270186"/>
            <a:ext cx="10913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LHSV</a:t>
            </a:r>
            <a:endParaRPr lang="ko-KR" altLang="en-US" sz="140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D7BC5A2-C133-4919-9985-AE8BAA4B759C}"/>
                  </a:ext>
                </a:extLst>
              </p:cNvPr>
              <p:cNvSpPr txBox="1"/>
              <p:nvPr/>
            </p:nvSpPr>
            <p:spPr>
              <a:xfrm>
                <a:off x="8118722" y="5458218"/>
                <a:ext cx="3863460" cy="646331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857250" indent="-857250"/>
                <a:r>
                  <a:rPr lang="en-US" altLang="ko-KR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Gambar 5	</a:t>
                </a:r>
                <a:r>
                  <a:rPr lang="en-US" sz="120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Efek</a:t>
                </a:r>
                <a:r>
                  <a:rPr lang="en-US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 LHSV </a:t>
                </a:r>
                <a:r>
                  <a:rPr lang="en-US" sz="120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terhadap</a:t>
                </a:r>
                <a:r>
                  <a:rPr lang="en-US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 DO PKO pada </a:t>
                </a:r>
                <a:endParaRPr lang="en-US" sz="120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 marL="857250" indent="-857250"/>
                <a:r>
                  <a:rPr lang="en-US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	</a:t>
                </a:r>
                <a:r>
                  <a:rPr lang="en-US" sz="120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T = 300 </a:t>
                </a:r>
                <a:r>
                  <a:rPr lang="en-US" sz="1200" baseline="3000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o</a:t>
                </a:r>
                <a:r>
                  <a:rPr lang="en-US" sz="120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C</a:t>
                </a:r>
                <a:r>
                  <a:rPr lang="en-US" sz="1200" baseline="3000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en-US" sz="120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dan </a:t>
                </a:r>
                <a:r>
                  <a:rPr lang="en-US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P = 50 bar </a:t>
                </a:r>
                <a:r>
                  <a:rPr lang="en-US" sz="120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dengan</a:t>
                </a:r>
                <a:r>
                  <a:rPr lang="en-US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 </a:t>
                </a:r>
                <a:r>
                  <a:rPr lang="en-US" sz="120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katalis</a:t>
                </a:r>
                <a:r>
                  <a:rPr lang="en-US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 </a:t>
                </a:r>
                <a:r>
                  <a:rPr lang="en-ID" sz="120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NiMoS</a:t>
                </a:r>
                <a:r>
                  <a:rPr lang="en-ID" sz="1200" baseline="-2500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2</a:t>
                </a:r>
                <a:r>
                  <a:rPr lang="en-ID" sz="120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/</a:t>
                </a:r>
                <a14:m>
                  <m:oMath xmlns:m="http://schemas.openxmlformats.org/officeDocument/2006/math">
                    <m:r>
                      <a:rPr lang="en-ID" sz="12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𝛾</m:t>
                    </m:r>
                  </m:oMath>
                </a14:m>
                <a:r>
                  <a:rPr lang="en-ID" sz="1200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-Al</a:t>
                </a:r>
                <a:r>
                  <a:rPr lang="en-ID" sz="1200" baseline="-25000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2</a:t>
                </a:r>
                <a:r>
                  <a:rPr lang="en-ID" sz="1200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O</a:t>
                </a:r>
                <a:r>
                  <a:rPr lang="en-ID" sz="1200" baseline="-25000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3</a:t>
                </a:r>
                <a:r>
                  <a:rPr lang="en-ID" sz="1200" baseline="30000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[1]</a:t>
                </a:r>
                <a:r>
                  <a:rPr lang="en-ID" sz="1200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 </a:t>
                </a:r>
                <a:endParaRPr 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D7BC5A2-C133-4919-9985-AE8BAA4B75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8722" y="5458218"/>
                <a:ext cx="3863460" cy="646331"/>
              </a:xfrm>
              <a:prstGeom prst="rect">
                <a:avLst/>
              </a:prstGeom>
              <a:blipFill>
                <a:blip r:embed="rId8"/>
                <a:stretch>
                  <a:fillRect l="-158" t="-943" b="-66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ectangle 21">
            <a:extLst>
              <a:ext uri="{FF2B5EF4-FFF2-40B4-BE49-F238E27FC236}">
                <a16:creationId xmlns:a16="http://schemas.microsoft.com/office/drawing/2014/main" id="{20FF544E-E2F2-473B-A21F-CDC603BAD1B0}"/>
              </a:ext>
            </a:extLst>
          </p:cNvPr>
          <p:cNvSpPr/>
          <p:nvPr/>
        </p:nvSpPr>
        <p:spPr>
          <a:xfrm>
            <a:off x="146701" y="6237579"/>
            <a:ext cx="11085899" cy="41510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D" sz="1200">
                <a:solidFill>
                  <a:schemeClr val="tx1"/>
                </a:solidFill>
                <a:cs typeface="Times New Roman" panose="02020603050405020304" pitchFamily="18" charset="0"/>
              </a:rPr>
              <a:t>[1] </a:t>
            </a:r>
            <a:r>
              <a:rPr lang="en-ID" sz="120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Itthibenchapong</a:t>
            </a:r>
            <a:r>
              <a:rPr lang="en-ID" sz="12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ID" sz="120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dkk</a:t>
            </a:r>
            <a:r>
              <a:rPr lang="en-ID" sz="12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. </a:t>
            </a:r>
            <a:r>
              <a:rPr lang="en-ID" sz="1200">
                <a:solidFill>
                  <a:schemeClr val="tx1"/>
                </a:solidFill>
                <a:ea typeface="Calibri" panose="020F0502020204030204" pitchFamily="34" charset="0"/>
              </a:rPr>
              <a:t>(2017) : </a:t>
            </a:r>
            <a:r>
              <a:rPr lang="en-ID" sz="1200" i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Energy Conversion and Management</a:t>
            </a:r>
            <a:r>
              <a:rPr lang="en-ID" sz="12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, </a:t>
            </a:r>
            <a:r>
              <a:rPr lang="en-ID" sz="1200" b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134</a:t>
            </a:r>
            <a:r>
              <a:rPr lang="en-ID" sz="12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, 188–196.</a:t>
            </a:r>
          </a:p>
        </p:txBody>
      </p:sp>
    </p:spTree>
    <p:extLst>
      <p:ext uri="{BB962C8B-B14F-4D97-AF65-F5344CB8AC3E}">
        <p14:creationId xmlns:p14="http://schemas.microsoft.com/office/powerpoint/2010/main" val="17123183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50139"/>
            <a:ext cx="11573197" cy="724247"/>
          </a:xfrm>
        </p:spPr>
        <p:txBody>
          <a:bodyPr/>
          <a:lstStyle/>
          <a:p>
            <a:r>
              <a:rPr lang="en-US"/>
              <a:t>Model </a:t>
            </a:r>
            <a:r>
              <a:rPr lang="en-US" err="1"/>
              <a:t>Reaktor</a:t>
            </a:r>
            <a:r>
              <a:rPr lang="en-US"/>
              <a:t> (1)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C6322D5-0895-40B9-A798-F258939C5945}"/>
              </a:ext>
            </a:extLst>
          </p:cNvPr>
          <p:cNvSpPr/>
          <p:nvPr/>
        </p:nvSpPr>
        <p:spPr>
          <a:xfrm>
            <a:off x="295275" y="1345882"/>
            <a:ext cx="6221272" cy="5172605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C6F551-5955-48BB-87DA-A5210DB17EE2}"/>
              </a:ext>
            </a:extLst>
          </p:cNvPr>
          <p:cNvSpPr txBox="1"/>
          <p:nvPr/>
        </p:nvSpPr>
        <p:spPr>
          <a:xfrm>
            <a:off x="1832063" y="1551577"/>
            <a:ext cx="3147696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b="1" err="1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Penentuan</a:t>
            </a:r>
            <a:r>
              <a:rPr lang="en-US" altLang="ko-KR" b="1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 </a:t>
            </a:r>
            <a:r>
              <a:rPr lang="en-US" altLang="ko-KR" b="1" err="1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Konstanta</a:t>
            </a:r>
            <a:r>
              <a:rPr lang="en-US" altLang="ko-KR" b="1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 </a:t>
            </a:r>
            <a:r>
              <a:rPr lang="en-US" altLang="ko-KR" b="1" err="1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Laju</a:t>
            </a:r>
            <a:r>
              <a:rPr lang="en-US" altLang="ko-KR" b="1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 </a:t>
            </a:r>
            <a:r>
              <a:rPr lang="en-US" altLang="ko-KR" b="1" err="1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Reaksi</a:t>
            </a:r>
            <a:endParaRPr lang="ko-KR" altLang="en-US" b="1">
              <a:solidFill>
                <a:schemeClr val="tx1">
                  <a:lumMod val="75000"/>
                  <a:lumOff val="25000"/>
                </a:schemeClr>
              </a:solidFill>
              <a:cs typeface="Calibri" pitchFamily="34" charset="0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3ED36D4C-AE78-CC61-660A-8103ECB5F1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778378"/>
              </p:ext>
            </p:extLst>
          </p:nvPr>
        </p:nvGraphicFramePr>
        <p:xfrm>
          <a:off x="510511" y="3143265"/>
          <a:ext cx="5685464" cy="171355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27303">
                  <a:extLst>
                    <a:ext uri="{9D8B030D-6E8A-4147-A177-3AD203B41FA5}">
                      <a16:colId xmlns:a16="http://schemas.microsoft.com/office/drawing/2014/main" val="3973096245"/>
                    </a:ext>
                  </a:extLst>
                </a:gridCol>
                <a:gridCol w="1037823">
                  <a:extLst>
                    <a:ext uri="{9D8B030D-6E8A-4147-A177-3AD203B41FA5}">
                      <a16:colId xmlns:a16="http://schemas.microsoft.com/office/drawing/2014/main" val="4194422841"/>
                    </a:ext>
                  </a:extLst>
                </a:gridCol>
                <a:gridCol w="1073446">
                  <a:extLst>
                    <a:ext uri="{9D8B030D-6E8A-4147-A177-3AD203B41FA5}">
                      <a16:colId xmlns:a16="http://schemas.microsoft.com/office/drawing/2014/main" val="484268473"/>
                    </a:ext>
                  </a:extLst>
                </a:gridCol>
                <a:gridCol w="1073446">
                  <a:extLst>
                    <a:ext uri="{9D8B030D-6E8A-4147-A177-3AD203B41FA5}">
                      <a16:colId xmlns:a16="http://schemas.microsoft.com/office/drawing/2014/main" val="3795926066"/>
                    </a:ext>
                  </a:extLst>
                </a:gridCol>
                <a:gridCol w="1073446">
                  <a:extLst>
                    <a:ext uri="{9D8B030D-6E8A-4147-A177-3AD203B41FA5}">
                      <a16:colId xmlns:a16="http://schemas.microsoft.com/office/drawing/2014/main" val="246286953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T (</a:t>
                      </a:r>
                      <a:r>
                        <a:rPr lang="id-ID" sz="1200" baseline="30000" err="1">
                          <a:effectLst/>
                        </a:rPr>
                        <a:t>o</a:t>
                      </a:r>
                      <a:r>
                        <a:rPr lang="id-ID" sz="1200" err="1">
                          <a:effectLst/>
                        </a:rPr>
                        <a:t>C</a:t>
                      </a:r>
                      <a:r>
                        <a:rPr lang="id-ID" sz="1200">
                          <a:effectLst/>
                        </a:rPr>
                        <a:t>)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t (jam)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K (M</a:t>
                      </a:r>
                      <a:r>
                        <a:rPr lang="id-ID" sz="1200" baseline="30000">
                          <a:effectLst/>
                        </a:rPr>
                        <a:t>0,5</a:t>
                      </a:r>
                      <a:r>
                        <a:rPr lang="id-ID" sz="1200">
                          <a:effectLst/>
                        </a:rPr>
                        <a:t>jam</a:t>
                      </a:r>
                      <a:r>
                        <a:rPr lang="id-ID" sz="1200" baseline="30000">
                          <a:effectLst/>
                        </a:rPr>
                        <a:t>-1</a:t>
                      </a:r>
                      <a:r>
                        <a:rPr lang="id-ID" sz="1200">
                          <a:effectLst/>
                        </a:rPr>
                        <a:t>)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 b="1">
                          <a:effectLst/>
                        </a:rPr>
                        <a:t>K (jam</a:t>
                      </a:r>
                      <a:r>
                        <a:rPr lang="id-ID" sz="1200" b="1" baseline="30000">
                          <a:effectLst/>
                        </a:rPr>
                        <a:t>-1</a:t>
                      </a:r>
                      <a:r>
                        <a:rPr lang="id-ID" sz="1200" b="1">
                          <a:effectLst/>
                        </a:rPr>
                        <a:t>)</a:t>
                      </a:r>
                      <a:endParaRPr lang="id-ID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K (M</a:t>
                      </a:r>
                      <a:r>
                        <a:rPr lang="id-ID" sz="1200" baseline="30000">
                          <a:effectLst/>
                        </a:rPr>
                        <a:t>-1</a:t>
                      </a:r>
                      <a:r>
                        <a:rPr lang="id-ID" sz="1200">
                          <a:effectLst/>
                        </a:rPr>
                        <a:t>jam</a:t>
                      </a:r>
                      <a:r>
                        <a:rPr lang="id-ID" sz="1200" baseline="30000">
                          <a:effectLst/>
                        </a:rPr>
                        <a:t>-1</a:t>
                      </a:r>
                      <a:r>
                        <a:rPr lang="id-ID" sz="1200">
                          <a:effectLst/>
                        </a:rPr>
                        <a:t>)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716009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280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3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1,035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 b="1">
                          <a:effectLst/>
                        </a:rPr>
                        <a:t>0,898</a:t>
                      </a:r>
                      <a:endParaRPr lang="id-ID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1,044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160053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280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6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0,676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 b="1">
                          <a:effectLst/>
                        </a:rPr>
                        <a:t>1,140</a:t>
                      </a:r>
                      <a:endParaRPr lang="id-ID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35,417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46566099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Nilai k rata </a:t>
                      </a:r>
                      <a:r>
                        <a:rPr lang="id-ID" sz="1200" err="1">
                          <a:effectLst/>
                        </a:rPr>
                        <a:t>rata</a:t>
                      </a:r>
                      <a:r>
                        <a:rPr lang="id-ID" sz="1200">
                          <a:effectLst/>
                        </a:rPr>
                        <a:t> (T = 280 </a:t>
                      </a:r>
                      <a:r>
                        <a:rPr lang="id-ID" sz="1200" baseline="30000" err="1">
                          <a:effectLst/>
                        </a:rPr>
                        <a:t>o</a:t>
                      </a:r>
                      <a:r>
                        <a:rPr lang="id-ID" sz="1200" err="1">
                          <a:effectLst/>
                        </a:rPr>
                        <a:t>C</a:t>
                      </a:r>
                      <a:r>
                        <a:rPr lang="id-ID" sz="1200">
                          <a:effectLst/>
                        </a:rPr>
                        <a:t>)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0,856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 b="1">
                          <a:effectLst/>
                        </a:rPr>
                        <a:t>1,019</a:t>
                      </a:r>
                      <a:endParaRPr lang="id-ID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18,230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980746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340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1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3,139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 b="1">
                          <a:effectLst/>
                        </a:rPr>
                        <a:t>2,758</a:t>
                      </a:r>
                      <a:endParaRPr lang="id-ID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3,358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551932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340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3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1,353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 b="1">
                          <a:effectLst/>
                        </a:rPr>
                        <a:t>2,281</a:t>
                      </a:r>
                      <a:endParaRPr lang="id-ID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70,833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74785137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Nilai k rata </a:t>
                      </a:r>
                      <a:r>
                        <a:rPr lang="id-ID" sz="1200" err="1">
                          <a:effectLst/>
                        </a:rPr>
                        <a:t>rata</a:t>
                      </a:r>
                      <a:r>
                        <a:rPr lang="id-ID" sz="1200">
                          <a:effectLst/>
                        </a:rPr>
                        <a:t> (T = 340 </a:t>
                      </a:r>
                      <a:r>
                        <a:rPr lang="id-ID" sz="1200" baseline="30000" err="1">
                          <a:effectLst/>
                        </a:rPr>
                        <a:t>o</a:t>
                      </a:r>
                      <a:r>
                        <a:rPr lang="id-ID" sz="1200" err="1">
                          <a:effectLst/>
                        </a:rPr>
                        <a:t>C</a:t>
                      </a:r>
                      <a:r>
                        <a:rPr lang="id-ID" sz="1200">
                          <a:effectLst/>
                        </a:rPr>
                        <a:t>)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2,246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 b="1">
                          <a:effectLst/>
                        </a:rPr>
                        <a:t>2,519</a:t>
                      </a:r>
                      <a:endParaRPr lang="id-ID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37,096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6131182"/>
                  </a:ext>
                </a:extLst>
              </a:tr>
            </a:tbl>
          </a:graphicData>
        </a:graphic>
      </p:graphicFrame>
      <p:sp>
        <p:nvSpPr>
          <p:cNvPr id="30" name="Rectangle 29">
            <a:extLst>
              <a:ext uri="{FF2B5EF4-FFF2-40B4-BE49-F238E27FC236}">
                <a16:creationId xmlns:a16="http://schemas.microsoft.com/office/drawing/2014/main" id="{FE88E927-EDAC-DC8A-AACB-4975E04D8583}"/>
              </a:ext>
            </a:extLst>
          </p:cNvPr>
          <p:cNvSpPr/>
          <p:nvPr/>
        </p:nvSpPr>
        <p:spPr>
          <a:xfrm>
            <a:off x="6959600" y="1345883"/>
            <a:ext cx="4949309" cy="5172604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4D7DCEF-3DBF-DBD2-1C59-D54039A8BC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1703516"/>
              </p:ext>
            </p:extLst>
          </p:nvPr>
        </p:nvGraphicFramePr>
        <p:xfrm>
          <a:off x="7841017" y="3828158"/>
          <a:ext cx="3304267" cy="73437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01244">
                  <a:extLst>
                    <a:ext uri="{9D8B030D-6E8A-4147-A177-3AD203B41FA5}">
                      <a16:colId xmlns:a16="http://schemas.microsoft.com/office/drawing/2014/main" val="2013341820"/>
                    </a:ext>
                  </a:extLst>
                </a:gridCol>
                <a:gridCol w="751507">
                  <a:extLst>
                    <a:ext uri="{9D8B030D-6E8A-4147-A177-3AD203B41FA5}">
                      <a16:colId xmlns:a16="http://schemas.microsoft.com/office/drawing/2014/main" val="2510310272"/>
                    </a:ext>
                  </a:extLst>
                </a:gridCol>
                <a:gridCol w="924345">
                  <a:extLst>
                    <a:ext uri="{9D8B030D-6E8A-4147-A177-3AD203B41FA5}">
                      <a16:colId xmlns:a16="http://schemas.microsoft.com/office/drawing/2014/main" val="2910611383"/>
                    </a:ext>
                  </a:extLst>
                </a:gridCol>
                <a:gridCol w="927171">
                  <a:extLst>
                    <a:ext uri="{9D8B030D-6E8A-4147-A177-3AD203B41FA5}">
                      <a16:colId xmlns:a16="http://schemas.microsoft.com/office/drawing/2014/main" val="983657614"/>
                    </a:ext>
                  </a:extLst>
                </a:gridCol>
              </a:tblGrid>
              <a:tr h="7005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T (</a:t>
                      </a:r>
                      <a:r>
                        <a:rPr lang="en-US" sz="1200" baseline="30000">
                          <a:effectLst/>
                        </a:rPr>
                        <a:t>o</a:t>
                      </a:r>
                      <a:r>
                        <a:rPr lang="id-ID" sz="1200">
                          <a:effectLst/>
                        </a:rPr>
                        <a:t>C)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K (jam</a:t>
                      </a:r>
                      <a:r>
                        <a:rPr lang="id-ID" sz="1200" baseline="30000">
                          <a:effectLst/>
                        </a:rPr>
                        <a:t>-1</a:t>
                      </a:r>
                      <a:r>
                        <a:rPr lang="id-ID" sz="1200">
                          <a:effectLst/>
                        </a:rPr>
                        <a:t>)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k</a:t>
                      </a:r>
                      <a:r>
                        <a:rPr lang="id-ID" sz="1200" baseline="-25000">
                          <a:effectLst/>
                        </a:rPr>
                        <a:t>1</a:t>
                      </a:r>
                      <a:r>
                        <a:rPr lang="id-ID" sz="1200">
                          <a:effectLst/>
                        </a:rPr>
                        <a:t> (jam</a:t>
                      </a:r>
                      <a:r>
                        <a:rPr lang="id-ID" sz="1200" baseline="30000">
                          <a:effectLst/>
                        </a:rPr>
                        <a:t>-1</a:t>
                      </a:r>
                      <a:r>
                        <a:rPr lang="id-ID" sz="1200">
                          <a:effectLst/>
                        </a:rPr>
                        <a:t>)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k</a:t>
                      </a:r>
                      <a:r>
                        <a:rPr lang="id-ID" sz="1200" baseline="-25000">
                          <a:effectLst/>
                        </a:rPr>
                        <a:t>2</a:t>
                      </a:r>
                      <a:r>
                        <a:rPr lang="id-ID" sz="1200">
                          <a:effectLst/>
                        </a:rPr>
                        <a:t> (jam</a:t>
                      </a:r>
                      <a:r>
                        <a:rPr lang="id-ID" sz="1200" baseline="30000">
                          <a:effectLst/>
                        </a:rPr>
                        <a:t>-1</a:t>
                      </a:r>
                      <a:r>
                        <a:rPr lang="id-ID" sz="1200">
                          <a:effectLst/>
                        </a:rPr>
                        <a:t>)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7070483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340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2,519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0,915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1,604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007491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280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1,019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0,443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0,576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06470235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EC85E84E-12BC-45D6-34D7-D83DC96B139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39575617"/>
                  </p:ext>
                </p:extLst>
              </p:nvPr>
            </p:nvGraphicFramePr>
            <p:xfrm>
              <a:off x="8255475" y="1554760"/>
              <a:ext cx="2357558" cy="1715262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895157">
                      <a:extLst>
                        <a:ext uri="{9D8B030D-6E8A-4147-A177-3AD203B41FA5}">
                          <a16:colId xmlns:a16="http://schemas.microsoft.com/office/drawing/2014/main" val="4025422839"/>
                        </a:ext>
                      </a:extLst>
                    </a:gridCol>
                    <a:gridCol w="462401">
                      <a:extLst>
                        <a:ext uri="{9D8B030D-6E8A-4147-A177-3AD203B41FA5}">
                          <a16:colId xmlns:a16="http://schemas.microsoft.com/office/drawing/2014/main" val="1620218307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id-ID" sz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K</m:t>
                                </m:r>
                                <m:r>
                                  <a:rPr lang="id-ID" sz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ctrlPr>
                                      <a:rPr lang="id-ID" sz="12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id-ID" sz="12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id-ID" sz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k</m:t>
                                        </m:r>
                                      </m:e>
                                      <m:sub>
                                        <m:r>
                                          <a:rPr lang="id-ID" sz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id-ID" sz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id-ID" sz="12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id-ID" sz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k</m:t>
                                        </m:r>
                                      </m:e>
                                      <m:sub>
                                        <m:r>
                                          <a:rPr lang="id-ID" sz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id-ID" sz="120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 b="0">
                              <a:solidFill>
                                <a:schemeClr val="tx1"/>
                              </a:solidFill>
                              <a:effectLst/>
                              <a:latin typeface="+mj-lt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(3.1)</a:t>
                          </a:r>
                          <a:endParaRPr lang="id-ID" sz="1200" b="0">
                            <a:solidFill>
                              <a:schemeClr val="tx1"/>
                            </a:solidFill>
                            <a:effectLst/>
                            <a:latin typeface="+mj-lt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82225757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id-ID" sz="120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id-ID" sz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k</m:t>
                                    </m:r>
                                  </m:e>
                                  <m:sub>
                                    <m:r>
                                      <a:rPr lang="id-ID" sz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id-ID" sz="12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id-ID" sz="12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sty m:val="p"/>
                                      </m:rPr>
                                      <a:rPr lang="id-ID" sz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yiel</m:t>
                                    </m:r>
                                    <m:sSub>
                                      <m:sSubPr>
                                        <m:ctrlPr>
                                          <a:rPr lang="id-ID" sz="12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id-ID" sz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d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id-ID" sz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DD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m:rPr>
                                        <m:sty m:val="p"/>
                                      </m:rPr>
                                      <a:rPr lang="id-ID" sz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yiel</m:t>
                                    </m:r>
                                    <m:sSub>
                                      <m:sSubPr>
                                        <m:ctrlPr>
                                          <a:rPr lang="id-ID" sz="12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id-ID" sz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d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id-ID" sz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UD</m:t>
                                        </m:r>
                                      </m:sub>
                                    </m:sSub>
                                    <m:r>
                                      <a:rPr lang="id-ID" sz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id-ID" sz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yiel</m:t>
                                    </m:r>
                                    <m:sSub>
                                      <m:sSubPr>
                                        <m:ctrlPr>
                                          <a:rPr lang="id-ID" sz="12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id-ID" sz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d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id-ID" sz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DD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id-ID" sz="12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r>
                                  <m:rPr>
                                    <m:sty m:val="p"/>
                                  </m:rPr>
                                  <a:rPr lang="id-ID" sz="12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K</m:t>
                                </m:r>
                              </m:oMath>
                            </m:oMathPara>
                          </a14:m>
                          <a:endParaRPr lang="id-ID" sz="120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="0" kern="120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(3.2)</a:t>
                          </a:r>
                          <a:endParaRPr lang="id-ID" sz="1200" b="0" kern="120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71384692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id-ID" sz="120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id-ID" sz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k</m:t>
                                    </m:r>
                                  </m:e>
                                  <m:sub>
                                    <m:r>
                                      <a:rPr lang="id-ID" sz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id-ID" sz="12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id-ID" sz="12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sty m:val="p"/>
                                      </m:rPr>
                                      <a:rPr lang="id-ID" sz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yiel</m:t>
                                    </m:r>
                                    <m:sSub>
                                      <m:sSubPr>
                                        <m:ctrlPr>
                                          <a:rPr lang="id-ID" sz="12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id-ID" sz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d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id-ID" sz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UD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m:rPr>
                                        <m:sty m:val="p"/>
                                      </m:rPr>
                                      <a:rPr lang="id-ID" sz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yiel</m:t>
                                    </m:r>
                                    <m:sSub>
                                      <m:sSubPr>
                                        <m:ctrlPr>
                                          <a:rPr lang="id-ID" sz="12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id-ID" sz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d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id-ID" sz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UD</m:t>
                                        </m:r>
                                      </m:sub>
                                    </m:sSub>
                                    <m:r>
                                      <a:rPr lang="id-ID" sz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id-ID" sz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yiel</m:t>
                                    </m:r>
                                    <m:sSub>
                                      <m:sSubPr>
                                        <m:ctrlPr>
                                          <a:rPr lang="id-ID" sz="12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id-ID" sz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d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id-ID" sz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DD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id-ID" sz="12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r>
                                  <m:rPr>
                                    <m:sty m:val="p"/>
                                  </m:rPr>
                                  <a:rPr lang="id-ID" sz="12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K</m:t>
                                </m:r>
                              </m:oMath>
                            </m:oMathPara>
                          </a14:m>
                          <a:endParaRPr lang="id-ID" sz="120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="0" kern="120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(3.3)</a:t>
                          </a:r>
                          <a:endParaRPr lang="id-ID" sz="1200" b="0" kern="120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74958095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EC85E84E-12BC-45D6-34D7-D83DC96B139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39575617"/>
                  </p:ext>
                </p:extLst>
              </p:nvPr>
            </p:nvGraphicFramePr>
            <p:xfrm>
              <a:off x="8255475" y="1554760"/>
              <a:ext cx="2357558" cy="1715262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895157">
                      <a:extLst>
                        <a:ext uri="{9D8B030D-6E8A-4147-A177-3AD203B41FA5}">
                          <a16:colId xmlns:a16="http://schemas.microsoft.com/office/drawing/2014/main" val="4025422839"/>
                        </a:ext>
                      </a:extLst>
                    </a:gridCol>
                    <a:gridCol w="462401">
                      <a:extLst>
                        <a:ext uri="{9D8B030D-6E8A-4147-A177-3AD203B41FA5}">
                          <a16:colId xmlns:a16="http://schemas.microsoft.com/office/drawing/2014/main" val="1620218307"/>
                        </a:ext>
                      </a:extLst>
                    </a:gridCol>
                  </a:tblGrid>
                  <a:tr h="3759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r="-24437" b="-3548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 b="0">
                              <a:solidFill>
                                <a:schemeClr val="tx1"/>
                              </a:solidFill>
                              <a:effectLst/>
                              <a:latin typeface="+mj-lt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(3.1)</a:t>
                          </a:r>
                          <a:endParaRPr lang="id-ID" sz="1200" b="0">
                            <a:solidFill>
                              <a:schemeClr val="tx1"/>
                            </a:solidFill>
                            <a:effectLst/>
                            <a:latin typeface="+mj-lt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82225757"/>
                      </a:ext>
                    </a:extLst>
                  </a:tr>
                  <a:tr h="66967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t="-56364" r="-24437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="0" kern="120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(3.2)</a:t>
                          </a:r>
                          <a:endParaRPr lang="id-ID" sz="1200" b="0" kern="120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71384692"/>
                      </a:ext>
                    </a:extLst>
                  </a:tr>
                  <a:tr h="66967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t="-156364" r="-244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="0" kern="120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(3.3)</a:t>
                          </a:r>
                          <a:endParaRPr lang="id-ID" sz="1200" b="0" kern="120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749580952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37DFFD1-5F75-F3A9-30C9-074ADD12D3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4718047"/>
              </p:ext>
            </p:extLst>
          </p:nvPr>
        </p:nvGraphicFramePr>
        <p:xfrm>
          <a:off x="7841017" y="5183553"/>
          <a:ext cx="3456910" cy="97917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84636">
                  <a:extLst>
                    <a:ext uri="{9D8B030D-6E8A-4147-A177-3AD203B41FA5}">
                      <a16:colId xmlns:a16="http://schemas.microsoft.com/office/drawing/2014/main" val="3951713364"/>
                    </a:ext>
                  </a:extLst>
                </a:gridCol>
                <a:gridCol w="562552">
                  <a:extLst>
                    <a:ext uri="{9D8B030D-6E8A-4147-A177-3AD203B41FA5}">
                      <a16:colId xmlns:a16="http://schemas.microsoft.com/office/drawing/2014/main" val="2759700349"/>
                    </a:ext>
                  </a:extLst>
                </a:gridCol>
                <a:gridCol w="833748">
                  <a:extLst>
                    <a:ext uri="{9D8B030D-6E8A-4147-A177-3AD203B41FA5}">
                      <a16:colId xmlns:a16="http://schemas.microsoft.com/office/drawing/2014/main" val="454843426"/>
                    </a:ext>
                  </a:extLst>
                </a:gridCol>
                <a:gridCol w="562552">
                  <a:extLst>
                    <a:ext uri="{9D8B030D-6E8A-4147-A177-3AD203B41FA5}">
                      <a16:colId xmlns:a16="http://schemas.microsoft.com/office/drawing/2014/main" val="4045471390"/>
                    </a:ext>
                  </a:extLst>
                </a:gridCol>
                <a:gridCol w="813422">
                  <a:extLst>
                    <a:ext uri="{9D8B030D-6E8A-4147-A177-3AD203B41FA5}">
                      <a16:colId xmlns:a16="http://schemas.microsoft.com/office/drawing/2014/main" val="2262108909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T (C)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k</a:t>
                      </a:r>
                      <a:r>
                        <a:rPr lang="id-ID" sz="1200" baseline="-25000">
                          <a:effectLst/>
                        </a:rPr>
                        <a:t>1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k</a:t>
                      </a:r>
                      <a:r>
                        <a:rPr lang="id-ID" sz="1200" baseline="-25000">
                          <a:effectLst/>
                        </a:rPr>
                        <a:t>2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253135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ln(k</a:t>
                      </a:r>
                      <a:r>
                        <a:rPr lang="id-ID" sz="1200" baseline="-25000">
                          <a:effectLst/>
                        </a:rPr>
                        <a:t>1</a:t>
                      </a:r>
                      <a:r>
                        <a:rPr lang="id-ID" sz="1200">
                          <a:effectLst/>
                        </a:rPr>
                        <a:t>)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1/T x 10</a:t>
                      </a:r>
                      <a:r>
                        <a:rPr lang="id-ID" sz="1200" baseline="30000">
                          <a:effectLst/>
                        </a:rPr>
                        <a:t>3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ln(k</a:t>
                      </a:r>
                      <a:r>
                        <a:rPr lang="id-ID" sz="1200" baseline="-25000">
                          <a:effectLst/>
                        </a:rPr>
                        <a:t>2</a:t>
                      </a:r>
                      <a:r>
                        <a:rPr lang="id-ID" sz="1200">
                          <a:effectLst/>
                        </a:rPr>
                        <a:t>)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1/T x 10</a:t>
                      </a:r>
                      <a:r>
                        <a:rPr lang="id-ID" sz="1200" baseline="30000">
                          <a:effectLst/>
                        </a:rPr>
                        <a:t>3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056949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340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-8,28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1,63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-7,72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1,63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341433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280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-9,00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1,81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-8,74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1,81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610711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1C328672-F1F8-2153-6822-50A605A53D97}"/>
              </a:ext>
            </a:extLst>
          </p:cNvPr>
          <p:cNvSpPr txBox="1"/>
          <p:nvPr/>
        </p:nvSpPr>
        <p:spPr>
          <a:xfrm>
            <a:off x="447404" y="2840153"/>
            <a:ext cx="41255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720725" indent="-720725" algn="just"/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Tabel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A.1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	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Penentuan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order dan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konstanta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laju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reaksi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total</a:t>
            </a:r>
            <a:endParaRPr lang="id-ID" sz="1200" dirty="0"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E830571-FFAE-A834-E107-2E8262D1902F}"/>
              </a:ext>
            </a:extLst>
          </p:cNvPr>
          <p:cNvSpPr txBox="1"/>
          <p:nvPr/>
        </p:nvSpPr>
        <p:spPr>
          <a:xfrm>
            <a:off x="7554323" y="3501421"/>
            <a:ext cx="4041860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720725" indent="-720725"/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Tabel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A.2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	Nilai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konstanta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laju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reaksi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utama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dan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samping</a:t>
            </a:r>
            <a:endParaRPr lang="id-ID" sz="1200" dirty="0"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3A7338B7-D8F9-43FE-8CB8-0E30E95D2791}"/>
              </a:ext>
            </a:extLst>
          </p:cNvPr>
          <p:cNvSpPr/>
          <p:nvPr/>
        </p:nvSpPr>
        <p:spPr>
          <a:xfrm>
            <a:off x="6321167" y="3626717"/>
            <a:ext cx="920431" cy="6109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AB2BABD-8EB3-49AF-0BCB-E94CE0AAF8C1}"/>
              </a:ext>
            </a:extLst>
          </p:cNvPr>
          <p:cNvSpPr txBox="1"/>
          <p:nvPr/>
        </p:nvSpPr>
        <p:spPr>
          <a:xfrm>
            <a:off x="7554323" y="4856816"/>
            <a:ext cx="4041860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720725" indent="-720725"/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Tabel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A.3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	Nilai ln(k) dan 1/T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reaksi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utama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dan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samping</a:t>
            </a:r>
            <a:endParaRPr lang="id-ID" sz="1200" dirty="0"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71B7AB4-CA2A-1CE5-05AF-9FF457080C07}"/>
              </a:ext>
            </a:extLst>
          </p:cNvPr>
          <p:cNvCxnSpPr>
            <a:cxnSpLocks/>
          </p:cNvCxnSpPr>
          <p:nvPr/>
        </p:nvCxnSpPr>
        <p:spPr>
          <a:xfrm>
            <a:off x="400311" y="819916"/>
            <a:ext cx="1139137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59845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50139"/>
            <a:ext cx="11573197" cy="724247"/>
          </a:xfrm>
        </p:spPr>
        <p:txBody>
          <a:bodyPr/>
          <a:lstStyle/>
          <a:p>
            <a:r>
              <a:rPr lang="en-US"/>
              <a:t>Model </a:t>
            </a:r>
            <a:r>
              <a:rPr lang="en-US" err="1"/>
              <a:t>Reaktor</a:t>
            </a:r>
            <a:r>
              <a:rPr lang="en-US"/>
              <a:t> (2)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C6322D5-0895-40B9-A798-F258939C5945}"/>
              </a:ext>
            </a:extLst>
          </p:cNvPr>
          <p:cNvSpPr/>
          <p:nvPr/>
        </p:nvSpPr>
        <p:spPr>
          <a:xfrm>
            <a:off x="400311" y="1345882"/>
            <a:ext cx="11391378" cy="5172605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C6F551-5955-48BB-87DA-A5210DB17EE2}"/>
              </a:ext>
            </a:extLst>
          </p:cNvPr>
          <p:cNvSpPr txBox="1"/>
          <p:nvPr/>
        </p:nvSpPr>
        <p:spPr>
          <a:xfrm>
            <a:off x="4522152" y="1556693"/>
            <a:ext cx="3147696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b="1" err="1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Penentuan</a:t>
            </a:r>
            <a:r>
              <a:rPr lang="en-US" altLang="ko-KR" b="1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 </a:t>
            </a:r>
            <a:r>
              <a:rPr lang="en-US" altLang="ko-KR" b="1" err="1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A</a:t>
            </a:r>
            <a:r>
              <a:rPr lang="en-US" altLang="ko-KR" b="1" baseline="-25000" err="1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o</a:t>
            </a:r>
            <a:r>
              <a:rPr lang="en-US" altLang="ko-KR" b="1" baseline="-25000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 </a:t>
            </a:r>
            <a:r>
              <a:rPr lang="en-US" altLang="ko-KR" b="1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dan </a:t>
            </a:r>
            <a:r>
              <a:rPr lang="en-US" altLang="ko-KR" b="1" err="1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Ea</a:t>
            </a:r>
            <a:endParaRPr lang="ko-KR" altLang="en-US" b="1">
              <a:solidFill>
                <a:schemeClr val="tx1">
                  <a:lumMod val="75000"/>
                  <a:lumOff val="25000"/>
                </a:schemeClr>
              </a:solidFill>
              <a:cs typeface="Calibri" pitchFamily="34" charset="0"/>
            </a:endParaRPr>
          </a:p>
        </p:txBody>
      </p:sp>
      <p:graphicFrame>
        <p:nvGraphicFramePr>
          <p:cNvPr id="14" name="Chart 13">
            <a:extLst>
              <a:ext uri="{FF2B5EF4-FFF2-40B4-BE49-F238E27FC236}">
                <a16:creationId xmlns:a16="http://schemas.microsoft.com/office/drawing/2014/main" id="{F4D63AF5-7ABD-48B8-ADEB-97A05C0E0E3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13744640"/>
              </p:ext>
            </p:extLst>
          </p:nvPr>
        </p:nvGraphicFramePr>
        <p:xfrm>
          <a:off x="517424" y="2542858"/>
          <a:ext cx="3705225" cy="31623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5" name="Chart 14">
            <a:extLst>
              <a:ext uri="{FF2B5EF4-FFF2-40B4-BE49-F238E27FC236}">
                <a16:creationId xmlns:a16="http://schemas.microsoft.com/office/drawing/2014/main" id="{55D1C19C-0841-472D-ABCA-57528119BDE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94756417"/>
              </p:ext>
            </p:extLst>
          </p:nvPr>
        </p:nvGraphicFramePr>
        <p:xfrm>
          <a:off x="4128479" y="2542858"/>
          <a:ext cx="3705225" cy="31623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10" name="Group 9">
            <a:extLst>
              <a:ext uri="{FF2B5EF4-FFF2-40B4-BE49-F238E27FC236}">
                <a16:creationId xmlns:a16="http://schemas.microsoft.com/office/drawing/2014/main" id="{FCC05A74-2629-4212-0D12-9B2FA521008F}"/>
              </a:ext>
            </a:extLst>
          </p:cNvPr>
          <p:cNvGrpSpPr/>
          <p:nvPr/>
        </p:nvGrpSpPr>
        <p:grpSpPr>
          <a:xfrm>
            <a:off x="8070529" y="2217738"/>
            <a:ext cx="3311908" cy="495649"/>
            <a:chOff x="7855940" y="2213372"/>
            <a:chExt cx="3311908" cy="495649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D1279EA-A31B-04AB-9B3B-FFC4B18AD140}"/>
                </a:ext>
              </a:extLst>
            </p:cNvPr>
            <p:cNvSpPr txBox="1"/>
            <p:nvPr/>
          </p:nvSpPr>
          <p:spPr>
            <a:xfrm>
              <a:off x="7855940" y="2307308"/>
              <a:ext cx="1475929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1400" err="1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</a:rPr>
                <a:t>Regresi</a:t>
              </a:r>
              <a:r>
                <a:rPr lang="en-US" sz="140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</a:rPr>
                <a:t> linear:</a:t>
              </a:r>
              <a:endParaRPr lang="id-ID" sz="1400">
                <a:solidFill>
                  <a:schemeClr val="tx1">
                    <a:lumMod val="75000"/>
                    <a:lumOff val="25000"/>
                  </a:schemeClr>
                </a:solidFill>
                <a:effectLst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267CB98A-BA15-AEDC-468D-2A2513DF2C0E}"/>
                    </a:ext>
                  </a:extLst>
                </p:cNvPr>
                <p:cNvSpPr txBox="1"/>
                <p:nvPr/>
              </p:nvSpPr>
              <p:spPr>
                <a:xfrm>
                  <a:off x="9016468" y="2213372"/>
                  <a:ext cx="2151380" cy="49564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ID" sz="1400" i="0" smtClean="0">
                            <a:latin typeface="Cambria Math" panose="02040503050406030204" pitchFamily="18" charset="0"/>
                          </a:rPr>
                          <m:t>ln</m:t>
                        </m:r>
                        <m:r>
                          <a:rPr lang="en-US" sz="1400" b="0" i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ID" sz="1400" i="0" smtClean="0">
                            <a:latin typeface="Cambria Math" panose="02040503050406030204" pitchFamily="18" charset="0"/>
                          </a:rPr>
                          <m:t>k</m:t>
                        </m:r>
                        <m:r>
                          <a:rPr lang="en-US" sz="1400" b="0" i="0" smtClean="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ID" sz="1400" i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en-ID" sz="1400" i="0">
                            <a:latin typeface="Cambria Math" panose="02040503050406030204" pitchFamily="18" charset="0"/>
                          </a:rPr>
                          <m:t>ln</m:t>
                        </m:r>
                        <m:r>
                          <a:rPr lang="en-US" sz="1400" b="0" i="0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ID" sz="1400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ID" sz="1400" i="0"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ID" sz="1400" i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1400" b="0" i="0" smtClean="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ID" sz="1400" i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ID" sz="1400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en-ID" sz="1400" i="0">
                                <a:latin typeface="Cambria Math" panose="02040503050406030204" pitchFamily="18" charset="0"/>
                              </a:rPr>
                              <m:t>Ea</m:t>
                            </m:r>
                          </m:num>
                          <m:den>
                            <m:r>
                              <m:rPr>
                                <m:sty m:val="p"/>
                              </m:rPr>
                              <a:rPr lang="en-ID" sz="1400" i="0">
                                <a:latin typeface="Cambria Math" panose="02040503050406030204" pitchFamily="18" charset="0"/>
                              </a:rPr>
                              <m:t>R</m:t>
                            </m:r>
                          </m:den>
                        </m:f>
                        <m:r>
                          <a:rPr lang="en-ID" sz="1400" i="0">
                            <a:latin typeface="Cambria Math" panose="02040503050406030204" pitchFamily="18" charset="0"/>
                          </a:rPr>
                          <m:t>⋅</m:t>
                        </m:r>
                        <m:f>
                          <m:fPr>
                            <m:ctrlPr>
                              <a:rPr lang="en-ID" sz="1400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ID" sz="1400" i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m:rPr>
                                <m:sty m:val="p"/>
                              </m:rPr>
                              <a:rPr lang="en-ID" sz="1400" i="0">
                                <a:latin typeface="Cambria Math" panose="02040503050406030204" pitchFamily="18" charset="0"/>
                              </a:rPr>
                              <m:t>T</m:t>
                            </m:r>
                          </m:den>
                        </m:f>
                      </m:oMath>
                    </m:oMathPara>
                  </a14:m>
                  <a:endParaRPr lang="en-ID" sz="140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267CB98A-BA15-AEDC-468D-2A2513DF2C0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16468" y="2213372"/>
                  <a:ext cx="2151380" cy="495649"/>
                </a:xfrm>
                <a:prstGeom prst="rect">
                  <a:avLst/>
                </a:prstGeom>
                <a:blipFill>
                  <a:blip r:embed="rId4"/>
                  <a:stretch>
                    <a:fillRect b="-123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C34BFCAC-13BA-6953-0960-603C10D90826}"/>
              </a:ext>
            </a:extLst>
          </p:cNvPr>
          <p:cNvSpPr txBox="1"/>
          <p:nvPr/>
        </p:nvSpPr>
        <p:spPr>
          <a:xfrm>
            <a:off x="7824387" y="3152001"/>
            <a:ext cx="4041860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720725" indent="-720725"/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Tabel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A.4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	Parameter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kinetika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reaksi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deoksigenasi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LA</a:t>
            </a:r>
            <a:endParaRPr lang="id-ID" sz="1200" dirty="0"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B77E73-521B-43A7-0D53-2CC84B187214}"/>
              </a:ext>
            </a:extLst>
          </p:cNvPr>
          <p:cNvSpPr txBox="1"/>
          <p:nvPr/>
        </p:nvSpPr>
        <p:spPr>
          <a:xfrm>
            <a:off x="1867349" y="6023909"/>
            <a:ext cx="4992566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720725" indent="-720725" algn="ct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Gambar A.1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	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Kurva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regresi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linear (a) ln(k1) dan (b) ln(k2)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terhadap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1/T</a:t>
            </a:r>
            <a:endParaRPr lang="id-ID" sz="1200" dirty="0"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BE34F74-B49B-891E-0325-AD39318F2F4C}"/>
              </a:ext>
            </a:extLst>
          </p:cNvPr>
          <p:cNvSpPr txBox="1"/>
          <p:nvPr/>
        </p:nvSpPr>
        <p:spPr>
          <a:xfrm>
            <a:off x="2216124" y="5566658"/>
            <a:ext cx="51500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720725" indent="-720725" algn="ctr"/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(a)</a:t>
            </a:r>
            <a:endParaRPr lang="id-ID" sz="1200"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E4130CA-AD4C-CE1F-054B-D2FB5B539842}"/>
              </a:ext>
            </a:extLst>
          </p:cNvPr>
          <p:cNvSpPr txBox="1"/>
          <p:nvPr/>
        </p:nvSpPr>
        <p:spPr>
          <a:xfrm>
            <a:off x="5838499" y="5566658"/>
            <a:ext cx="51500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720725" indent="-720725" algn="ctr"/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(b)</a:t>
            </a:r>
            <a:endParaRPr lang="id-ID" sz="1200"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DE79795-8D10-EEEA-6E73-BB385A4AA548}"/>
              </a:ext>
            </a:extLst>
          </p:cNvPr>
          <p:cNvCxnSpPr>
            <a:cxnSpLocks/>
          </p:cNvCxnSpPr>
          <p:nvPr/>
        </p:nvCxnSpPr>
        <p:spPr>
          <a:xfrm>
            <a:off x="400311" y="819916"/>
            <a:ext cx="1139137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5197A6ED-8116-3727-15BF-1B5FB0E40F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3530270"/>
              </p:ext>
            </p:extLst>
          </p:nvPr>
        </p:nvGraphicFramePr>
        <p:xfrm>
          <a:off x="8326367" y="3459367"/>
          <a:ext cx="2972659" cy="163163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81206">
                  <a:extLst>
                    <a:ext uri="{9D8B030D-6E8A-4147-A177-3AD203B41FA5}">
                      <a16:colId xmlns:a16="http://schemas.microsoft.com/office/drawing/2014/main" val="427866367"/>
                    </a:ext>
                  </a:extLst>
                </a:gridCol>
                <a:gridCol w="439417">
                  <a:extLst>
                    <a:ext uri="{9D8B030D-6E8A-4147-A177-3AD203B41FA5}">
                      <a16:colId xmlns:a16="http://schemas.microsoft.com/office/drawing/2014/main" val="2608283987"/>
                    </a:ext>
                  </a:extLst>
                </a:gridCol>
                <a:gridCol w="926018">
                  <a:extLst>
                    <a:ext uri="{9D8B030D-6E8A-4147-A177-3AD203B41FA5}">
                      <a16:colId xmlns:a16="http://schemas.microsoft.com/office/drawing/2014/main" val="1121899316"/>
                    </a:ext>
                  </a:extLst>
                </a:gridCol>
                <a:gridCol w="926018">
                  <a:extLst>
                    <a:ext uri="{9D8B030D-6E8A-4147-A177-3AD203B41FA5}">
                      <a16:colId xmlns:a16="http://schemas.microsoft.com/office/drawing/2014/main" val="1674747561"/>
                    </a:ext>
                  </a:extLst>
                </a:gridCol>
              </a:tblGrid>
              <a:tr h="326327"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Parameter</a:t>
                      </a:r>
                      <a:endParaRPr lang="id-ID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Nilai</a:t>
                      </a:r>
                      <a:endParaRPr lang="id-ID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Satuan</a:t>
                      </a:r>
                      <a:endParaRPr lang="id-ID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41678386"/>
                  </a:ext>
                </a:extLst>
              </a:tr>
              <a:tr h="326327"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k</a:t>
                      </a:r>
                      <a:r>
                        <a:rPr lang="id-ID" sz="1200" baseline="-25000">
                          <a:effectLst/>
                        </a:rPr>
                        <a:t>1</a:t>
                      </a:r>
                      <a:endParaRPr lang="id-ID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A</a:t>
                      </a:r>
                      <a:r>
                        <a:rPr lang="id-ID" sz="1200" baseline="-25000">
                          <a:effectLst/>
                        </a:rPr>
                        <a:t>1</a:t>
                      </a:r>
                      <a:endParaRPr lang="id-ID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0,02</a:t>
                      </a:r>
                      <a:r>
                        <a:rPr lang="en-US" sz="1200">
                          <a:effectLst/>
                        </a:rPr>
                        <a:t>7</a:t>
                      </a:r>
                      <a:endParaRPr lang="id-ID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s</a:t>
                      </a:r>
                      <a:r>
                        <a:rPr lang="id-ID" sz="1200" baseline="30000">
                          <a:effectLst/>
                        </a:rPr>
                        <a:t>-1</a:t>
                      </a:r>
                      <a:endParaRPr lang="id-ID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77038577"/>
                  </a:ext>
                </a:extLst>
              </a:tr>
              <a:tr h="326327"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Ea</a:t>
                      </a:r>
                      <a:r>
                        <a:rPr lang="id-ID" sz="1200" baseline="-25000">
                          <a:effectLst/>
                        </a:rPr>
                        <a:t>1</a:t>
                      </a:r>
                      <a:endParaRPr lang="id-ID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24</a:t>
                      </a:r>
                      <a:r>
                        <a:rPr lang="en-US" sz="1200">
                          <a:effectLst/>
                        </a:rPr>
                        <a:t>,</a:t>
                      </a:r>
                      <a:r>
                        <a:rPr lang="id-ID" sz="1200">
                          <a:effectLst/>
                        </a:rPr>
                        <a:t>24</a:t>
                      </a:r>
                      <a:endParaRPr lang="id-ID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k</a:t>
                      </a:r>
                      <a:r>
                        <a:rPr lang="id-ID" sz="1200">
                          <a:effectLst/>
                        </a:rPr>
                        <a:t>J/mol</a:t>
                      </a:r>
                      <a:endParaRPr lang="id-ID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45731119"/>
                  </a:ext>
                </a:extLst>
              </a:tr>
              <a:tr h="326327"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k</a:t>
                      </a:r>
                      <a:r>
                        <a:rPr lang="id-ID" sz="1200" baseline="-25000">
                          <a:effectLst/>
                        </a:rPr>
                        <a:t>2</a:t>
                      </a:r>
                      <a:endParaRPr lang="id-ID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A</a:t>
                      </a:r>
                      <a:r>
                        <a:rPr lang="id-ID" sz="1200" baseline="-25000">
                          <a:effectLst/>
                        </a:rPr>
                        <a:t>2</a:t>
                      </a:r>
                      <a:endParaRPr lang="id-ID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0,708</a:t>
                      </a:r>
                      <a:endParaRPr lang="id-ID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s</a:t>
                      </a:r>
                      <a:r>
                        <a:rPr lang="id-ID" sz="1200" baseline="30000">
                          <a:effectLst/>
                        </a:rPr>
                        <a:t>-1</a:t>
                      </a:r>
                      <a:endParaRPr lang="id-ID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04115262"/>
                  </a:ext>
                </a:extLst>
              </a:tr>
              <a:tr h="326327"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Ea</a:t>
                      </a:r>
                      <a:r>
                        <a:rPr lang="id-ID" sz="1200" baseline="-25000">
                          <a:effectLst/>
                        </a:rPr>
                        <a:t>2</a:t>
                      </a:r>
                      <a:endParaRPr lang="id-ID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38</a:t>
                      </a:r>
                      <a:r>
                        <a:rPr lang="en-US" sz="1200">
                          <a:effectLst/>
                        </a:rPr>
                        <a:t>,</a:t>
                      </a:r>
                      <a:r>
                        <a:rPr lang="id-ID" sz="1200">
                          <a:effectLst/>
                        </a:rPr>
                        <a:t>0</a:t>
                      </a:r>
                      <a:r>
                        <a:rPr lang="en-US" sz="1200">
                          <a:effectLst/>
                        </a:rPr>
                        <a:t>8</a:t>
                      </a:r>
                      <a:endParaRPr lang="id-ID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k</a:t>
                      </a:r>
                      <a:r>
                        <a:rPr lang="id-ID" sz="1200">
                          <a:effectLst/>
                        </a:rPr>
                        <a:t>J/mol</a:t>
                      </a:r>
                      <a:endParaRPr lang="id-ID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97347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9733823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50139"/>
            <a:ext cx="11573197" cy="724247"/>
          </a:xfrm>
        </p:spPr>
        <p:txBody>
          <a:bodyPr/>
          <a:lstStyle/>
          <a:p>
            <a:r>
              <a:rPr lang="en-US"/>
              <a:t>Model </a:t>
            </a:r>
            <a:r>
              <a:rPr lang="en-US" err="1"/>
              <a:t>Reaktor</a:t>
            </a:r>
            <a:r>
              <a:rPr lang="en-US"/>
              <a:t> (3)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39D9B52-882D-47A7-8F5A-BD8270E6CC98}"/>
              </a:ext>
            </a:extLst>
          </p:cNvPr>
          <p:cNvSpPr/>
          <p:nvPr/>
        </p:nvSpPr>
        <p:spPr>
          <a:xfrm>
            <a:off x="485456" y="1717042"/>
            <a:ext cx="11411272" cy="4297678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9CF78C7-07A5-CBA2-4483-312E4926F43C}"/>
              </a:ext>
            </a:extLst>
          </p:cNvPr>
          <p:cNvSpPr txBox="1"/>
          <p:nvPr/>
        </p:nvSpPr>
        <p:spPr>
          <a:xfrm>
            <a:off x="788035" y="2026138"/>
            <a:ext cx="2595245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b="1" err="1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Validasi</a:t>
            </a:r>
            <a:r>
              <a:rPr lang="en-US" altLang="ko-KR" b="1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 Parameter </a:t>
            </a:r>
            <a:r>
              <a:rPr lang="en-US" altLang="ko-KR" b="1" err="1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Kinetika</a:t>
            </a:r>
            <a:r>
              <a:rPr lang="en-US" altLang="ko-KR" b="1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 </a:t>
            </a:r>
            <a:r>
              <a:rPr lang="en-US" altLang="ko-KR" b="1" err="1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Reaksi</a:t>
            </a:r>
            <a:endParaRPr lang="ko-KR" altLang="en-US" b="1">
              <a:solidFill>
                <a:schemeClr val="tx1">
                  <a:lumMod val="75000"/>
                  <a:lumOff val="25000"/>
                </a:schemeClr>
              </a:solidFill>
              <a:cs typeface="Calibri" pitchFamily="34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1572368-AF69-0478-5483-EC79F3BD88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3611230"/>
              </p:ext>
            </p:extLst>
          </p:nvPr>
        </p:nvGraphicFramePr>
        <p:xfrm>
          <a:off x="788035" y="3534141"/>
          <a:ext cx="6336665" cy="97917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95325">
                  <a:extLst>
                    <a:ext uri="{9D8B030D-6E8A-4147-A177-3AD203B41FA5}">
                      <a16:colId xmlns:a16="http://schemas.microsoft.com/office/drawing/2014/main" val="449892537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3987643228"/>
                    </a:ext>
                  </a:extLst>
                </a:gridCol>
                <a:gridCol w="814705">
                  <a:extLst>
                    <a:ext uri="{9D8B030D-6E8A-4147-A177-3AD203B41FA5}">
                      <a16:colId xmlns:a16="http://schemas.microsoft.com/office/drawing/2014/main" val="1790730044"/>
                    </a:ext>
                  </a:extLst>
                </a:gridCol>
                <a:gridCol w="814705">
                  <a:extLst>
                    <a:ext uri="{9D8B030D-6E8A-4147-A177-3AD203B41FA5}">
                      <a16:colId xmlns:a16="http://schemas.microsoft.com/office/drawing/2014/main" val="3841554776"/>
                    </a:ext>
                  </a:extLst>
                </a:gridCol>
                <a:gridCol w="688340">
                  <a:extLst>
                    <a:ext uri="{9D8B030D-6E8A-4147-A177-3AD203B41FA5}">
                      <a16:colId xmlns:a16="http://schemas.microsoft.com/office/drawing/2014/main" val="536495374"/>
                    </a:ext>
                  </a:extLst>
                </a:gridCol>
                <a:gridCol w="814705">
                  <a:extLst>
                    <a:ext uri="{9D8B030D-6E8A-4147-A177-3AD203B41FA5}">
                      <a16:colId xmlns:a16="http://schemas.microsoft.com/office/drawing/2014/main" val="646391576"/>
                    </a:ext>
                  </a:extLst>
                </a:gridCol>
                <a:gridCol w="814705">
                  <a:extLst>
                    <a:ext uri="{9D8B030D-6E8A-4147-A177-3AD203B41FA5}">
                      <a16:colId xmlns:a16="http://schemas.microsoft.com/office/drawing/2014/main" val="580826206"/>
                    </a:ext>
                  </a:extLst>
                </a:gridCol>
                <a:gridCol w="688340">
                  <a:extLst>
                    <a:ext uri="{9D8B030D-6E8A-4147-A177-3AD203B41FA5}">
                      <a16:colId xmlns:a16="http://schemas.microsoft.com/office/drawing/2014/main" val="70458642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 err="1">
                          <a:effectLst/>
                        </a:rPr>
                        <a:t>No</a:t>
                      </a:r>
                      <a:endParaRPr lang="id-ID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Perlakuan</a:t>
                      </a:r>
                      <a:endParaRPr lang="id-ID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Konversi asam </a:t>
                      </a:r>
                      <a:r>
                        <a:rPr lang="id-ID" sz="1200" err="1">
                          <a:effectLst/>
                        </a:rPr>
                        <a:t>laurat</a:t>
                      </a:r>
                      <a:r>
                        <a:rPr lang="id-ID" sz="1200">
                          <a:effectLst/>
                        </a:rPr>
                        <a:t> (%)</a:t>
                      </a:r>
                      <a:endParaRPr lang="id-ID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Selektivitas HDO (%)</a:t>
                      </a:r>
                      <a:endParaRPr lang="id-ID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880760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 err="1">
                          <a:effectLst/>
                        </a:rPr>
                        <a:t>Referensi</a:t>
                      </a:r>
                      <a:endParaRPr lang="id-ID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Model</a:t>
                      </a:r>
                      <a:endParaRPr lang="id-ID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%</a:t>
                      </a:r>
                      <a:r>
                        <a:rPr lang="id-ID" sz="1200" err="1">
                          <a:effectLst/>
                        </a:rPr>
                        <a:t>Error</a:t>
                      </a:r>
                      <a:endParaRPr lang="id-ID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 err="1">
                          <a:effectLst/>
                        </a:rPr>
                        <a:t>Referensi</a:t>
                      </a:r>
                      <a:endParaRPr lang="id-ID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Model</a:t>
                      </a:r>
                      <a:endParaRPr lang="id-ID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%</a:t>
                      </a:r>
                      <a:r>
                        <a:rPr lang="id-ID" sz="1200" err="1">
                          <a:effectLst/>
                        </a:rPr>
                        <a:t>Error</a:t>
                      </a:r>
                      <a:endParaRPr lang="id-ID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5312214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1</a:t>
                      </a:r>
                      <a:endParaRPr lang="id-ID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340 C</a:t>
                      </a:r>
                      <a:r>
                        <a:rPr lang="en-US" sz="1200">
                          <a:effectLst/>
                        </a:rPr>
                        <a:t>, 3 jam</a:t>
                      </a:r>
                      <a:endParaRPr lang="id-ID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99,89</a:t>
                      </a:r>
                      <a:endParaRPr lang="id-ID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99,89</a:t>
                      </a:r>
                      <a:endParaRPr lang="id-ID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0,0</a:t>
                      </a:r>
                      <a:endParaRPr lang="id-ID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36,40</a:t>
                      </a:r>
                      <a:endParaRPr lang="id-ID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36,37</a:t>
                      </a:r>
                      <a:endParaRPr lang="id-ID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0,1</a:t>
                      </a:r>
                      <a:endParaRPr lang="id-ID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141913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2</a:t>
                      </a:r>
                      <a:endParaRPr lang="id-ID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280 C</a:t>
                      </a:r>
                      <a:r>
                        <a:rPr lang="en-US" sz="1200">
                          <a:effectLst/>
                        </a:rPr>
                        <a:t>, 6 jam</a:t>
                      </a:r>
                      <a:endParaRPr lang="id-ID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99,89</a:t>
                      </a:r>
                      <a:endParaRPr lang="id-ID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99,89</a:t>
                      </a:r>
                      <a:endParaRPr lang="id-ID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0,0</a:t>
                      </a:r>
                      <a:endParaRPr lang="id-ID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43,45</a:t>
                      </a:r>
                      <a:endParaRPr lang="id-ID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43,42</a:t>
                      </a:r>
                      <a:endParaRPr lang="id-ID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0.1</a:t>
                      </a:r>
                      <a:endParaRPr lang="id-ID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56719138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632099A5-A96D-9586-ACFC-90B7D671FCA1}"/>
              </a:ext>
            </a:extLst>
          </p:cNvPr>
          <p:cNvSpPr txBox="1"/>
          <p:nvPr/>
        </p:nvSpPr>
        <p:spPr>
          <a:xfrm>
            <a:off x="788035" y="2982455"/>
            <a:ext cx="502348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720725" indent="-720725"/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Tabel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A.5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	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Perbandingan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nilai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konversi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LA dan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selektivitas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HDO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dari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data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referensi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dan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hasil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permodelan</a:t>
            </a:r>
            <a:endParaRPr lang="id-ID" sz="1200" dirty="0"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43457A-5567-A3BB-D10E-76F48CCDF8AE}"/>
              </a:ext>
            </a:extLst>
          </p:cNvPr>
          <p:cNvSpPr txBox="1"/>
          <p:nvPr/>
        </p:nvSpPr>
        <p:spPr>
          <a:xfrm>
            <a:off x="7463917" y="3444120"/>
            <a:ext cx="3940048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en-US" sz="1400" err="1"/>
              <a:t>Validasi</a:t>
            </a:r>
            <a:r>
              <a:rPr lang="en-US" sz="1400"/>
              <a:t> </a:t>
            </a:r>
            <a:r>
              <a:rPr lang="en-US" sz="1400" err="1"/>
              <a:t>dilakukan</a:t>
            </a:r>
            <a:r>
              <a:rPr lang="en-US" sz="1400"/>
              <a:t> </a:t>
            </a:r>
            <a:r>
              <a:rPr lang="en-US" sz="1400" err="1"/>
              <a:t>dengan</a:t>
            </a:r>
            <a:r>
              <a:rPr lang="en-US" sz="1400"/>
              <a:t> </a:t>
            </a:r>
            <a:r>
              <a:rPr lang="en-US" sz="1400" err="1"/>
              <a:t>membandingkan</a:t>
            </a:r>
            <a:r>
              <a:rPr lang="en-US" sz="1400"/>
              <a:t> </a:t>
            </a:r>
            <a:r>
              <a:rPr lang="en-US" sz="1400" err="1"/>
              <a:t>nilai</a:t>
            </a:r>
            <a:r>
              <a:rPr lang="en-US" sz="1400"/>
              <a:t> </a:t>
            </a:r>
            <a:r>
              <a:rPr lang="en-US" sz="1400" err="1"/>
              <a:t>konversi</a:t>
            </a:r>
            <a:r>
              <a:rPr lang="en-US" sz="1400"/>
              <a:t> dan </a:t>
            </a:r>
            <a:r>
              <a:rPr lang="en-US" sz="1400" err="1"/>
              <a:t>selektivitas</a:t>
            </a:r>
            <a:r>
              <a:rPr lang="en-US" sz="1400"/>
              <a:t> pada </a:t>
            </a:r>
            <a:r>
              <a:rPr lang="en-US" sz="1400" err="1"/>
              <a:t>kondisi</a:t>
            </a:r>
            <a:r>
              <a:rPr lang="en-US" sz="1400"/>
              <a:t> 280 </a:t>
            </a:r>
            <a:r>
              <a:rPr lang="en-US" sz="1400" baseline="30000" err="1"/>
              <a:t>o</a:t>
            </a:r>
            <a:r>
              <a:rPr lang="en-US" sz="1400" err="1"/>
              <a:t>C</a:t>
            </a:r>
            <a:r>
              <a:rPr lang="en-US" sz="1400"/>
              <a:t> (6 jam) dan 320 </a:t>
            </a:r>
            <a:r>
              <a:rPr lang="en-US" sz="1400" baseline="30000" err="1"/>
              <a:t>o</a:t>
            </a:r>
            <a:r>
              <a:rPr lang="en-US" sz="1400" err="1"/>
              <a:t>C</a:t>
            </a:r>
            <a:r>
              <a:rPr lang="en-US" sz="1400"/>
              <a:t> (3 jam)</a:t>
            </a:r>
          </a:p>
          <a:p>
            <a:pPr>
              <a:buClr>
                <a:schemeClr val="accent5"/>
              </a:buClr>
            </a:pPr>
            <a:endParaRPr lang="en-US" sz="1400"/>
          </a:p>
          <a:p>
            <a:pPr marL="285750" indent="-285750"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en-US" sz="1400"/>
              <a:t>Nilai </a:t>
            </a:r>
            <a:r>
              <a:rPr lang="en-US" sz="1400" i="1"/>
              <a:t>error </a:t>
            </a:r>
            <a:r>
              <a:rPr lang="en-US" sz="1400" err="1"/>
              <a:t>bernilai</a:t>
            </a:r>
            <a:r>
              <a:rPr lang="en-US" sz="1400"/>
              <a:t> sangat </a:t>
            </a:r>
            <a:r>
              <a:rPr lang="en-US" sz="1400" err="1"/>
              <a:t>kecil</a:t>
            </a:r>
            <a:r>
              <a:rPr lang="en-US" sz="1400"/>
              <a:t> (&lt;5%) </a:t>
            </a:r>
            <a:r>
              <a:rPr lang="en-US" sz="1400" err="1"/>
              <a:t>sehingga</a:t>
            </a:r>
            <a:r>
              <a:rPr lang="en-US" sz="1400"/>
              <a:t> parameter </a:t>
            </a:r>
            <a:r>
              <a:rPr lang="en-US" sz="1400" err="1"/>
              <a:t>kinetika</a:t>
            </a:r>
            <a:r>
              <a:rPr lang="en-US" sz="1400"/>
              <a:t> </a:t>
            </a:r>
            <a:r>
              <a:rPr lang="en-US" sz="1400" err="1"/>
              <a:t>dapat</a:t>
            </a:r>
            <a:r>
              <a:rPr lang="en-US" sz="1400"/>
              <a:t> </a:t>
            </a:r>
            <a:r>
              <a:rPr lang="en-US" sz="1400" err="1"/>
              <a:t>digunakan</a:t>
            </a:r>
            <a:r>
              <a:rPr lang="en-US" sz="1400"/>
              <a:t>.</a:t>
            </a:r>
            <a:endParaRPr lang="id-ID" sz="140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AB3422A-AA93-353B-B20F-B45BE0DDA416}"/>
              </a:ext>
            </a:extLst>
          </p:cNvPr>
          <p:cNvCxnSpPr>
            <a:cxnSpLocks/>
          </p:cNvCxnSpPr>
          <p:nvPr/>
        </p:nvCxnSpPr>
        <p:spPr>
          <a:xfrm>
            <a:off x="400311" y="819916"/>
            <a:ext cx="1139137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35917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F407D4AF-FAC4-4B34-9EE7-BD13C7AD6168}"/>
              </a:ext>
            </a:extLst>
          </p:cNvPr>
          <p:cNvSpPr/>
          <p:nvPr/>
        </p:nvSpPr>
        <p:spPr>
          <a:xfrm>
            <a:off x="499459" y="1038032"/>
            <a:ext cx="4356626" cy="1021511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err="1">
                <a:solidFill>
                  <a:schemeClr val="tx1"/>
                </a:solidFill>
                <a:cs typeface="Times New Roman" panose="02020603050405020304" pitchFamily="18" charset="0"/>
              </a:rPr>
              <a:t>Konsumsi</a:t>
            </a:r>
            <a:r>
              <a:rPr lang="en-US" sz="160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sz="1600" err="1">
                <a:solidFill>
                  <a:schemeClr val="tx1"/>
                </a:solidFill>
                <a:cs typeface="Times New Roman" panose="02020603050405020304" pitchFamily="18" charset="0"/>
              </a:rPr>
              <a:t>avtur</a:t>
            </a:r>
            <a:r>
              <a:rPr lang="en-US" sz="1600">
                <a:solidFill>
                  <a:schemeClr val="tx1"/>
                </a:solidFill>
                <a:cs typeface="Times New Roman" panose="02020603050405020304" pitchFamily="18" charset="0"/>
              </a:rPr>
              <a:t> 2015</a:t>
            </a:r>
            <a:r>
              <a:rPr lang="en-US" sz="1600" baseline="30000">
                <a:solidFill>
                  <a:schemeClr val="tx1"/>
                </a:solidFill>
                <a:cs typeface="Times New Roman" panose="02020603050405020304" pitchFamily="18" charset="0"/>
              </a:rPr>
              <a:t>[1]</a:t>
            </a:r>
            <a:r>
              <a:rPr lang="en-US" sz="1600">
                <a:solidFill>
                  <a:schemeClr val="tx1"/>
                </a:solidFill>
                <a:cs typeface="Times New Roman" panose="02020603050405020304" pitchFamily="18" charset="0"/>
              </a:rPr>
              <a:t> : 4336,6 </a:t>
            </a:r>
            <a:r>
              <a:rPr lang="en-US" sz="1600" err="1">
                <a:solidFill>
                  <a:schemeClr val="tx1"/>
                </a:solidFill>
                <a:cs typeface="Times New Roman" panose="02020603050405020304" pitchFamily="18" charset="0"/>
              </a:rPr>
              <a:t>juta</a:t>
            </a:r>
            <a:r>
              <a:rPr lang="en-US" sz="1600">
                <a:solidFill>
                  <a:schemeClr val="tx1"/>
                </a:solidFill>
                <a:cs typeface="Times New Roman" panose="02020603050405020304" pitchFamily="18" charset="0"/>
              </a:rPr>
              <a:t> L</a:t>
            </a:r>
          </a:p>
          <a:p>
            <a:pPr algn="ctr"/>
            <a:r>
              <a:rPr lang="en-US" sz="1600">
                <a:solidFill>
                  <a:schemeClr val="tx1"/>
                </a:solidFill>
                <a:cs typeface="Times New Roman" panose="02020603050405020304" pitchFamily="18" charset="0"/>
              </a:rPr>
              <a:t>2018 : 5717,7 </a:t>
            </a:r>
            <a:r>
              <a:rPr lang="en-US" sz="1600" err="1">
                <a:solidFill>
                  <a:schemeClr val="tx1"/>
                </a:solidFill>
                <a:cs typeface="Times New Roman" panose="02020603050405020304" pitchFamily="18" charset="0"/>
              </a:rPr>
              <a:t>juta</a:t>
            </a:r>
            <a:r>
              <a:rPr lang="en-US" sz="1600">
                <a:solidFill>
                  <a:schemeClr val="tx1"/>
                </a:solidFill>
                <a:cs typeface="Times New Roman" panose="02020603050405020304" pitchFamily="18" charset="0"/>
              </a:rPr>
              <a:t> L </a:t>
            </a:r>
          </a:p>
          <a:p>
            <a:pPr algn="ctr"/>
            <a:r>
              <a:rPr lang="en-US" sz="1600">
                <a:solidFill>
                  <a:schemeClr val="tx1"/>
                </a:solidFill>
                <a:cs typeface="Times New Roman" panose="02020603050405020304" pitchFamily="18" charset="0"/>
              </a:rPr>
              <a:t>(</a:t>
            </a:r>
            <a:r>
              <a:rPr lang="en-US" sz="1600" b="1">
                <a:solidFill>
                  <a:schemeClr val="tx1"/>
                </a:solidFill>
                <a:cs typeface="Times New Roman" panose="02020603050405020304" pitchFamily="18" charset="0"/>
              </a:rPr>
              <a:t>naik 31,8% </a:t>
            </a:r>
            <a:r>
              <a:rPr lang="en-US" sz="1600" b="1" err="1">
                <a:solidFill>
                  <a:schemeClr val="tx1"/>
                </a:solidFill>
                <a:cs typeface="Times New Roman" panose="02020603050405020304" pitchFamily="18" charset="0"/>
              </a:rPr>
              <a:t>dalam</a:t>
            </a:r>
            <a:r>
              <a:rPr lang="en-US" sz="1600" b="1">
                <a:solidFill>
                  <a:schemeClr val="tx1"/>
                </a:solidFill>
                <a:cs typeface="Times New Roman" panose="02020603050405020304" pitchFamily="18" charset="0"/>
              </a:rPr>
              <a:t> 3 </a:t>
            </a:r>
            <a:r>
              <a:rPr lang="en-US" sz="1600" b="1" err="1">
                <a:solidFill>
                  <a:schemeClr val="tx1"/>
                </a:solidFill>
                <a:cs typeface="Times New Roman" panose="02020603050405020304" pitchFamily="18" charset="0"/>
              </a:rPr>
              <a:t>tahun</a:t>
            </a:r>
            <a:r>
              <a:rPr lang="en-US" sz="1600">
                <a:solidFill>
                  <a:schemeClr val="tx1"/>
                </a:solidFill>
                <a:cs typeface="Times New Roman" panose="02020603050405020304" pitchFamily="18" charset="0"/>
              </a:rPr>
              <a:t>)</a:t>
            </a:r>
            <a:endParaRPr lang="en-ID" sz="1600"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ECE4B4B-9755-4998-9A95-B6F9C365B5F2}"/>
              </a:ext>
            </a:extLst>
          </p:cNvPr>
          <p:cNvSpPr/>
          <p:nvPr/>
        </p:nvSpPr>
        <p:spPr>
          <a:xfrm>
            <a:off x="499459" y="2260279"/>
            <a:ext cx="4356626" cy="1040116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err="1">
                <a:solidFill>
                  <a:schemeClr val="tx1"/>
                </a:solidFill>
                <a:cs typeface="Times New Roman" panose="02020603050405020304" pitchFamily="18" charset="0"/>
              </a:rPr>
              <a:t>Impor</a:t>
            </a:r>
            <a:r>
              <a:rPr lang="en-US" sz="160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sz="1600" err="1">
                <a:solidFill>
                  <a:schemeClr val="tx1"/>
                </a:solidFill>
                <a:cs typeface="Times New Roman" panose="02020603050405020304" pitchFamily="18" charset="0"/>
              </a:rPr>
              <a:t>avtur</a:t>
            </a:r>
            <a:r>
              <a:rPr lang="en-US" sz="1600">
                <a:solidFill>
                  <a:schemeClr val="tx1"/>
                </a:solidFill>
                <a:cs typeface="Times New Roman" panose="02020603050405020304" pitchFamily="18" charset="0"/>
              </a:rPr>
              <a:t> 2018</a:t>
            </a:r>
            <a:r>
              <a:rPr lang="en-US" sz="1600" baseline="30000">
                <a:solidFill>
                  <a:schemeClr val="tx1"/>
                </a:solidFill>
                <a:cs typeface="Times New Roman" panose="02020603050405020304" pitchFamily="18" charset="0"/>
              </a:rPr>
              <a:t>[1]</a:t>
            </a:r>
            <a:r>
              <a:rPr lang="en-US" sz="1600">
                <a:solidFill>
                  <a:schemeClr val="tx1"/>
                </a:solidFill>
                <a:cs typeface="Times New Roman" panose="02020603050405020304" pitchFamily="18" charset="0"/>
              </a:rPr>
              <a:t> : </a:t>
            </a:r>
            <a:r>
              <a:rPr lang="en-US" sz="1600" b="1">
                <a:solidFill>
                  <a:schemeClr val="tx1"/>
                </a:solidFill>
                <a:cs typeface="Times New Roman" panose="02020603050405020304" pitchFamily="18" charset="0"/>
              </a:rPr>
              <a:t>1518</a:t>
            </a:r>
            <a:r>
              <a:rPr lang="en-US" sz="160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sz="1600" err="1">
                <a:solidFill>
                  <a:schemeClr val="tx1"/>
                </a:solidFill>
                <a:cs typeface="Times New Roman" panose="02020603050405020304" pitchFamily="18" charset="0"/>
              </a:rPr>
              <a:t>juta</a:t>
            </a:r>
            <a:r>
              <a:rPr lang="en-US" sz="1600">
                <a:solidFill>
                  <a:schemeClr val="tx1"/>
                </a:solidFill>
                <a:cs typeface="Times New Roman" panose="02020603050405020304" pitchFamily="18" charset="0"/>
              </a:rPr>
              <a:t> L </a:t>
            </a:r>
          </a:p>
          <a:p>
            <a:pPr algn="ctr"/>
            <a:r>
              <a:rPr lang="en-US" sz="1600" b="1">
                <a:solidFill>
                  <a:schemeClr val="tx1"/>
                </a:solidFill>
                <a:cs typeface="Times New Roman" panose="02020603050405020304" pitchFamily="18" charset="0"/>
              </a:rPr>
              <a:t>(26,5% </a:t>
            </a:r>
            <a:r>
              <a:rPr lang="en-US" sz="1600" b="1" err="1">
                <a:solidFill>
                  <a:schemeClr val="tx1"/>
                </a:solidFill>
                <a:cs typeface="Times New Roman" panose="02020603050405020304" pitchFamily="18" charset="0"/>
              </a:rPr>
              <a:t>dari</a:t>
            </a:r>
            <a:r>
              <a:rPr lang="en-US" sz="1600" b="1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sz="1600" b="1" err="1">
                <a:solidFill>
                  <a:schemeClr val="tx1"/>
                </a:solidFill>
                <a:cs typeface="Times New Roman" panose="02020603050405020304" pitchFamily="18" charset="0"/>
              </a:rPr>
              <a:t>konsumsi</a:t>
            </a:r>
            <a:r>
              <a:rPr lang="en-US" sz="1600" b="1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sz="1600" b="1" err="1">
                <a:solidFill>
                  <a:schemeClr val="tx1"/>
                </a:solidFill>
                <a:cs typeface="Times New Roman" panose="02020603050405020304" pitchFamily="18" charset="0"/>
              </a:rPr>
              <a:t>avtur</a:t>
            </a:r>
            <a:r>
              <a:rPr lang="en-US" sz="1600" b="1">
                <a:solidFill>
                  <a:schemeClr val="tx1"/>
                </a:solidFill>
                <a:cs typeface="Times New Roman" panose="02020603050405020304" pitchFamily="18" charset="0"/>
              </a:rPr>
              <a:t>)</a:t>
            </a:r>
            <a:endParaRPr lang="en-ID" sz="1600"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D9084A3-4712-43E3-9E9F-558AA0AE9DBE}"/>
              </a:ext>
            </a:extLst>
          </p:cNvPr>
          <p:cNvSpPr/>
          <p:nvPr/>
        </p:nvSpPr>
        <p:spPr>
          <a:xfrm>
            <a:off x="499459" y="3501131"/>
            <a:ext cx="4356626" cy="1030387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  <a:cs typeface="Times New Roman" panose="02020603050405020304" pitchFamily="18" charset="0"/>
              </a:rPr>
              <a:t>Salah </a:t>
            </a:r>
            <a:r>
              <a:rPr lang="en-US" sz="1600" err="1">
                <a:solidFill>
                  <a:schemeClr val="tx1"/>
                </a:solidFill>
                <a:cs typeface="Times New Roman" panose="02020603050405020304" pitchFamily="18" charset="0"/>
              </a:rPr>
              <a:t>satu</a:t>
            </a:r>
            <a:r>
              <a:rPr lang="en-US" sz="160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sz="1600" err="1">
                <a:solidFill>
                  <a:schemeClr val="tx1"/>
                </a:solidFill>
                <a:cs typeface="Times New Roman" panose="02020603050405020304" pitchFamily="18" charset="0"/>
              </a:rPr>
              <a:t>bahan</a:t>
            </a:r>
            <a:r>
              <a:rPr lang="en-US" sz="160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sz="1600" err="1">
                <a:solidFill>
                  <a:schemeClr val="tx1"/>
                </a:solidFill>
                <a:cs typeface="Times New Roman" panose="02020603050405020304" pitchFamily="18" charset="0"/>
              </a:rPr>
              <a:t>bakar</a:t>
            </a:r>
            <a:r>
              <a:rPr lang="en-US" sz="160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sz="1600" err="1">
                <a:solidFill>
                  <a:schemeClr val="tx1"/>
                </a:solidFill>
                <a:cs typeface="Times New Roman" panose="02020603050405020304" pitchFamily="18" charset="0"/>
              </a:rPr>
              <a:t>alternatif</a:t>
            </a:r>
            <a:r>
              <a:rPr lang="en-US" sz="1600">
                <a:solidFill>
                  <a:schemeClr val="tx1"/>
                </a:solidFill>
                <a:cs typeface="Times New Roman" panose="02020603050405020304" pitchFamily="18" charset="0"/>
              </a:rPr>
              <a:t> : </a:t>
            </a:r>
            <a:br>
              <a:rPr lang="en-US" sz="1600">
                <a:solidFill>
                  <a:schemeClr val="tx1"/>
                </a:solidFill>
                <a:cs typeface="Times New Roman" panose="02020603050405020304" pitchFamily="18" charset="0"/>
              </a:rPr>
            </a:br>
            <a:r>
              <a:rPr lang="en-US" sz="1600" b="1" err="1">
                <a:solidFill>
                  <a:schemeClr val="tx1"/>
                </a:solidFill>
                <a:cs typeface="Times New Roman" panose="02020603050405020304" pitchFamily="18" charset="0"/>
              </a:rPr>
              <a:t>bioavtur</a:t>
            </a:r>
            <a:r>
              <a:rPr lang="en-US" sz="1600" b="1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sz="1600" b="1" err="1">
                <a:solidFill>
                  <a:schemeClr val="tx1"/>
                </a:solidFill>
                <a:cs typeface="Times New Roman" panose="02020603050405020304" pitchFamily="18" charset="0"/>
              </a:rPr>
              <a:t>dari</a:t>
            </a:r>
            <a:r>
              <a:rPr lang="en-US" sz="1600" b="1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sz="1600" b="1" err="1">
                <a:solidFill>
                  <a:schemeClr val="tx1"/>
                </a:solidFill>
                <a:cs typeface="Times New Roman" panose="02020603050405020304" pitchFamily="18" charset="0"/>
              </a:rPr>
              <a:t>minyak</a:t>
            </a:r>
            <a:r>
              <a:rPr lang="en-US" sz="1600" b="1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sz="1600" b="1" err="1">
                <a:solidFill>
                  <a:schemeClr val="tx1"/>
                </a:solidFill>
                <a:cs typeface="Times New Roman" panose="02020603050405020304" pitchFamily="18" charset="0"/>
              </a:rPr>
              <a:t>nabati</a:t>
            </a:r>
            <a:r>
              <a:rPr lang="en-US" sz="1600">
                <a:solidFill>
                  <a:schemeClr val="tx1"/>
                </a:solidFill>
                <a:cs typeface="Times New Roman" panose="02020603050405020304" pitchFamily="18" charset="0"/>
              </a:rPr>
              <a:t>.</a:t>
            </a:r>
            <a:endParaRPr lang="en-ID" sz="1600"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7CC47EF-5F23-4431-BA37-8DE09635A106}"/>
              </a:ext>
            </a:extLst>
          </p:cNvPr>
          <p:cNvSpPr/>
          <p:nvPr/>
        </p:nvSpPr>
        <p:spPr>
          <a:xfrm>
            <a:off x="7039992" y="1049636"/>
            <a:ext cx="4626566" cy="1040116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  <a:cs typeface="Times New Roman" panose="02020603050405020304" pitchFamily="18" charset="0"/>
              </a:rPr>
              <a:t>Indonesia </a:t>
            </a:r>
            <a:r>
              <a:rPr lang="en-US" sz="1600" err="1">
                <a:solidFill>
                  <a:schemeClr val="tx1"/>
                </a:solidFill>
                <a:cs typeface="Times New Roman" panose="02020603050405020304" pitchFamily="18" charset="0"/>
              </a:rPr>
              <a:t>merupakan</a:t>
            </a:r>
            <a:r>
              <a:rPr lang="en-US" sz="160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sz="1600" b="1" err="1">
                <a:solidFill>
                  <a:schemeClr val="tx1"/>
                </a:solidFill>
                <a:cs typeface="Times New Roman" panose="02020603050405020304" pitchFamily="18" charset="0"/>
              </a:rPr>
              <a:t>penghasil</a:t>
            </a:r>
            <a:r>
              <a:rPr lang="en-US" sz="1600" b="1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sz="1600" b="1" err="1">
                <a:solidFill>
                  <a:schemeClr val="tx1"/>
                </a:solidFill>
                <a:cs typeface="Times New Roman" panose="02020603050405020304" pitchFamily="18" charset="0"/>
              </a:rPr>
              <a:t>kelapa</a:t>
            </a:r>
            <a:r>
              <a:rPr lang="en-US" sz="1600" b="1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sz="1600" b="1" err="1">
                <a:solidFill>
                  <a:schemeClr val="tx1"/>
                </a:solidFill>
                <a:cs typeface="Times New Roman" panose="02020603050405020304" pitchFamily="18" charset="0"/>
              </a:rPr>
              <a:t>sawit</a:t>
            </a:r>
            <a:r>
              <a:rPr lang="en-US" sz="1600" b="1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sz="1600" b="1" err="1">
                <a:solidFill>
                  <a:schemeClr val="tx1"/>
                </a:solidFill>
                <a:cs typeface="Times New Roman" panose="02020603050405020304" pitchFamily="18" charset="0"/>
              </a:rPr>
              <a:t>terbesar</a:t>
            </a:r>
            <a:r>
              <a:rPr lang="en-US" sz="1600" b="1">
                <a:solidFill>
                  <a:schemeClr val="tx1"/>
                </a:solidFill>
                <a:cs typeface="Times New Roman" panose="02020603050405020304" pitchFamily="18" charset="0"/>
              </a:rPr>
              <a:t> di dunia</a:t>
            </a:r>
            <a:r>
              <a:rPr lang="en-US" sz="160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sz="1600" err="1">
                <a:solidFill>
                  <a:schemeClr val="tx1"/>
                </a:solidFill>
                <a:cs typeface="Times New Roman" panose="02020603050405020304" pitchFamily="18" charset="0"/>
              </a:rPr>
              <a:t>sejak</a:t>
            </a:r>
            <a:r>
              <a:rPr lang="en-US" sz="160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sz="1600" err="1">
                <a:solidFill>
                  <a:schemeClr val="tx1"/>
                </a:solidFill>
                <a:cs typeface="Times New Roman" panose="02020603050405020304" pitchFamily="18" charset="0"/>
              </a:rPr>
              <a:t>tahun</a:t>
            </a:r>
            <a:r>
              <a:rPr lang="en-US" sz="160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sz="1600" b="1">
                <a:solidFill>
                  <a:schemeClr val="tx1"/>
                </a:solidFill>
                <a:cs typeface="Times New Roman" panose="02020603050405020304" pitchFamily="18" charset="0"/>
              </a:rPr>
              <a:t>2006</a:t>
            </a:r>
            <a:r>
              <a:rPr lang="en-US" sz="1600" b="1" baseline="30000">
                <a:solidFill>
                  <a:schemeClr val="tx1"/>
                </a:solidFill>
                <a:cs typeface="Times New Roman" panose="02020603050405020304" pitchFamily="18" charset="0"/>
              </a:rPr>
              <a:t>[2]</a:t>
            </a:r>
            <a:r>
              <a:rPr lang="en-US" sz="1600" b="1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br>
              <a:rPr lang="en-US" sz="1600" b="1">
                <a:solidFill>
                  <a:schemeClr val="tx1"/>
                </a:solidFill>
                <a:cs typeface="Times New Roman" panose="02020603050405020304" pitchFamily="18" charset="0"/>
              </a:rPr>
            </a:br>
            <a:r>
              <a:rPr lang="en-US" sz="1600" b="1">
                <a:solidFill>
                  <a:schemeClr val="tx1"/>
                </a:solidFill>
                <a:cs typeface="Times New Roman" panose="02020603050405020304" pitchFamily="18" charset="0"/>
              </a:rPr>
              <a:t>(</a:t>
            </a:r>
            <a:r>
              <a:rPr lang="en-US" sz="1600" b="1" err="1">
                <a:solidFill>
                  <a:schemeClr val="tx1"/>
                </a:solidFill>
                <a:cs typeface="Times New Roman" panose="02020603050405020304" pitchFamily="18" charset="0"/>
              </a:rPr>
              <a:t>produksi</a:t>
            </a:r>
            <a:r>
              <a:rPr lang="en-US" sz="1600" b="1">
                <a:solidFill>
                  <a:schemeClr val="tx1"/>
                </a:solidFill>
                <a:cs typeface="Times New Roman" panose="02020603050405020304" pitchFamily="18" charset="0"/>
              </a:rPr>
              <a:t> : 31 </a:t>
            </a:r>
            <a:r>
              <a:rPr lang="en-US" sz="1600" b="1" err="1">
                <a:solidFill>
                  <a:schemeClr val="tx1"/>
                </a:solidFill>
                <a:cs typeface="Times New Roman" panose="02020603050405020304" pitchFamily="18" charset="0"/>
              </a:rPr>
              <a:t>juta</a:t>
            </a:r>
            <a:r>
              <a:rPr lang="en-US" sz="1600" b="1">
                <a:solidFill>
                  <a:schemeClr val="tx1"/>
                </a:solidFill>
                <a:cs typeface="Times New Roman" panose="02020603050405020304" pitchFamily="18" charset="0"/>
              </a:rPr>
              <a:t> ton)</a:t>
            </a:r>
            <a:endParaRPr lang="en-ID" sz="1600"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C26497B-1B51-455F-BB08-6E685BE5FCD7}"/>
              </a:ext>
            </a:extLst>
          </p:cNvPr>
          <p:cNvSpPr/>
          <p:nvPr/>
        </p:nvSpPr>
        <p:spPr>
          <a:xfrm>
            <a:off x="7039990" y="2285971"/>
            <a:ext cx="4626566" cy="1030387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err="1">
                <a:solidFill>
                  <a:schemeClr val="tx1"/>
                </a:solidFill>
                <a:cs typeface="Times New Roman" panose="02020603050405020304" pitchFamily="18" charset="0"/>
              </a:rPr>
              <a:t>Kandungan</a:t>
            </a:r>
            <a:r>
              <a:rPr lang="en-US" sz="160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sz="1600" err="1">
                <a:solidFill>
                  <a:schemeClr val="tx1"/>
                </a:solidFill>
                <a:cs typeface="Times New Roman" panose="02020603050405020304" pitchFamily="18" charset="0"/>
              </a:rPr>
              <a:t>utama</a:t>
            </a:r>
            <a:r>
              <a:rPr lang="en-US" sz="1600">
                <a:solidFill>
                  <a:schemeClr val="tx1"/>
                </a:solidFill>
                <a:cs typeface="Times New Roman" panose="02020603050405020304" pitchFamily="18" charset="0"/>
              </a:rPr>
              <a:t> PKO </a:t>
            </a:r>
            <a:r>
              <a:rPr lang="en-US" sz="1600" err="1">
                <a:solidFill>
                  <a:schemeClr val="tx1"/>
                </a:solidFill>
                <a:cs typeface="Times New Roman" panose="02020603050405020304" pitchFamily="18" charset="0"/>
              </a:rPr>
              <a:t>adalah</a:t>
            </a:r>
            <a:r>
              <a:rPr lang="en-US" sz="160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sz="1600" b="1" err="1">
                <a:solidFill>
                  <a:schemeClr val="tx1"/>
                </a:solidFill>
                <a:cs typeface="Times New Roman" panose="02020603050405020304" pitchFamily="18" charset="0"/>
              </a:rPr>
              <a:t>asam</a:t>
            </a:r>
            <a:r>
              <a:rPr lang="en-US" sz="1600" b="1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sz="1600" b="1" err="1">
                <a:solidFill>
                  <a:schemeClr val="tx1"/>
                </a:solidFill>
                <a:cs typeface="Times New Roman" panose="02020603050405020304" pitchFamily="18" charset="0"/>
              </a:rPr>
              <a:t>laurat</a:t>
            </a:r>
            <a:r>
              <a:rPr lang="en-US" sz="1600" b="1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sz="1600">
                <a:solidFill>
                  <a:schemeClr val="tx1"/>
                </a:solidFill>
                <a:cs typeface="Times New Roman" panose="02020603050405020304" pitchFamily="18" charset="0"/>
              </a:rPr>
              <a:t>(C12) dan </a:t>
            </a:r>
            <a:r>
              <a:rPr lang="en-US" sz="1600" b="1" err="1">
                <a:solidFill>
                  <a:schemeClr val="tx1"/>
                </a:solidFill>
                <a:cs typeface="Times New Roman" panose="02020603050405020304" pitchFamily="18" charset="0"/>
              </a:rPr>
              <a:t>asam</a:t>
            </a:r>
            <a:r>
              <a:rPr lang="en-US" sz="1600" b="1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sz="1600" b="1" err="1">
                <a:solidFill>
                  <a:schemeClr val="tx1"/>
                </a:solidFill>
                <a:cs typeface="Times New Roman" panose="02020603050405020304" pitchFamily="18" charset="0"/>
              </a:rPr>
              <a:t>miristat</a:t>
            </a:r>
            <a:r>
              <a:rPr lang="en-US" sz="1600">
                <a:solidFill>
                  <a:schemeClr val="tx1"/>
                </a:solidFill>
                <a:cs typeface="Times New Roman" panose="02020603050405020304" pitchFamily="18" charset="0"/>
              </a:rPr>
              <a:t>  (C14)</a:t>
            </a:r>
            <a:endParaRPr lang="en-ID" sz="1600"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61CF76D-961E-494F-930A-31732DFA0C53}"/>
              </a:ext>
            </a:extLst>
          </p:cNvPr>
          <p:cNvSpPr/>
          <p:nvPr/>
        </p:nvSpPr>
        <p:spPr>
          <a:xfrm>
            <a:off x="7041080" y="3501131"/>
            <a:ext cx="4626567" cy="1030387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  <a:cs typeface="Times New Roman" panose="02020603050405020304" pitchFamily="18" charset="0"/>
              </a:rPr>
              <a:t>Proses </a:t>
            </a:r>
            <a:r>
              <a:rPr lang="en-US" sz="1600" err="1">
                <a:solidFill>
                  <a:schemeClr val="tx1"/>
                </a:solidFill>
                <a:cs typeface="Times New Roman" panose="02020603050405020304" pitchFamily="18" charset="0"/>
              </a:rPr>
              <a:t>produksi</a:t>
            </a:r>
            <a:r>
              <a:rPr lang="en-US" sz="160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sz="1600" err="1">
                <a:solidFill>
                  <a:schemeClr val="tx1"/>
                </a:solidFill>
                <a:cs typeface="Times New Roman" panose="02020603050405020304" pitchFamily="18" charset="0"/>
              </a:rPr>
              <a:t>bioavtur</a:t>
            </a:r>
            <a:r>
              <a:rPr lang="en-US" sz="1600">
                <a:solidFill>
                  <a:schemeClr val="tx1"/>
                </a:solidFill>
                <a:cs typeface="Times New Roman" panose="02020603050405020304" pitchFamily="18" charset="0"/>
              </a:rPr>
              <a:t> : </a:t>
            </a:r>
            <a:r>
              <a:rPr lang="en-US" sz="1600" b="1" err="1">
                <a:solidFill>
                  <a:schemeClr val="tx1"/>
                </a:solidFill>
                <a:cs typeface="Times New Roman" panose="02020603050405020304" pitchFamily="18" charset="0"/>
              </a:rPr>
              <a:t>Hidrodeoksigenasi</a:t>
            </a:r>
            <a:r>
              <a:rPr lang="en-US" sz="1600" b="1">
                <a:solidFill>
                  <a:schemeClr val="tx1"/>
                </a:solidFill>
                <a:cs typeface="Times New Roman" panose="02020603050405020304" pitchFamily="18" charset="0"/>
              </a:rPr>
              <a:t> (HDO)</a:t>
            </a:r>
            <a:r>
              <a:rPr lang="en-US" sz="1600">
                <a:solidFill>
                  <a:schemeClr val="tx1"/>
                </a:solidFill>
                <a:cs typeface="Times New Roman" panose="02020603050405020304" pitchFamily="18" charset="0"/>
              </a:rPr>
              <a:t> dan </a:t>
            </a:r>
            <a:r>
              <a:rPr lang="en-US" sz="1600" err="1">
                <a:solidFill>
                  <a:schemeClr val="tx1"/>
                </a:solidFill>
                <a:cs typeface="Times New Roman" panose="02020603050405020304" pitchFamily="18" charset="0"/>
              </a:rPr>
              <a:t>Hidroisomerisasi</a:t>
            </a:r>
            <a:r>
              <a:rPr lang="en-US" sz="1600">
                <a:solidFill>
                  <a:schemeClr val="tx1"/>
                </a:solidFill>
                <a:cs typeface="Times New Roman" panose="02020603050405020304" pitchFamily="18" charset="0"/>
              </a:rPr>
              <a:t>. </a:t>
            </a:r>
            <a:endParaRPr lang="en-ID" sz="1600"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9DFB91E-F8A6-4A36-940B-65E4D7F3A72F}"/>
              </a:ext>
            </a:extLst>
          </p:cNvPr>
          <p:cNvSpPr/>
          <p:nvPr/>
        </p:nvSpPr>
        <p:spPr>
          <a:xfrm>
            <a:off x="3316653" y="4863020"/>
            <a:ext cx="5227260" cy="912141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err="1">
                <a:solidFill>
                  <a:schemeClr val="tx1"/>
                </a:solidFill>
                <a:cs typeface="Times New Roman" panose="02020603050405020304" pitchFamily="18" charset="0"/>
              </a:rPr>
              <a:t>Diperlukan</a:t>
            </a:r>
            <a:r>
              <a:rPr lang="en-US" sz="200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sz="2000" err="1">
                <a:solidFill>
                  <a:schemeClr val="tx1"/>
                </a:solidFill>
                <a:cs typeface="Times New Roman" panose="02020603050405020304" pitchFamily="18" charset="0"/>
              </a:rPr>
              <a:t>simulasi</a:t>
            </a:r>
            <a:r>
              <a:rPr lang="en-US" sz="2000">
                <a:solidFill>
                  <a:schemeClr val="tx1"/>
                </a:solidFill>
                <a:cs typeface="Times New Roman" panose="02020603050405020304" pitchFamily="18" charset="0"/>
              </a:rPr>
              <a:t> HDO </a:t>
            </a:r>
            <a:r>
              <a:rPr lang="en-US" sz="2000" err="1">
                <a:solidFill>
                  <a:schemeClr val="tx1"/>
                </a:solidFill>
                <a:cs typeface="Times New Roman" panose="02020603050405020304" pitchFamily="18" charset="0"/>
              </a:rPr>
              <a:t>asam</a:t>
            </a:r>
            <a:r>
              <a:rPr lang="en-US" sz="200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sz="2000" err="1">
                <a:solidFill>
                  <a:schemeClr val="tx1"/>
                </a:solidFill>
                <a:cs typeface="Times New Roman" panose="02020603050405020304" pitchFamily="18" charset="0"/>
              </a:rPr>
              <a:t>laurat</a:t>
            </a:r>
            <a:r>
              <a:rPr lang="en-US" sz="200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sz="2000" err="1">
                <a:solidFill>
                  <a:schemeClr val="tx1"/>
                </a:solidFill>
                <a:cs typeface="Times New Roman" panose="02020603050405020304" pitchFamily="18" charset="0"/>
              </a:rPr>
              <a:t>dalam</a:t>
            </a:r>
            <a:r>
              <a:rPr lang="en-US" sz="2000">
                <a:solidFill>
                  <a:schemeClr val="tx1"/>
                </a:solidFill>
                <a:cs typeface="Times New Roman" panose="02020603050405020304" pitchFamily="18" charset="0"/>
              </a:rPr>
              <a:t> proses </a:t>
            </a:r>
            <a:r>
              <a:rPr lang="en-US" sz="2000" err="1">
                <a:solidFill>
                  <a:schemeClr val="tx1"/>
                </a:solidFill>
                <a:cs typeface="Times New Roman" panose="02020603050405020304" pitchFamily="18" charset="0"/>
              </a:rPr>
              <a:t>produksi</a:t>
            </a:r>
            <a:r>
              <a:rPr lang="en-US" sz="200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sz="2000" err="1">
                <a:solidFill>
                  <a:schemeClr val="tx1"/>
                </a:solidFill>
                <a:cs typeface="Times New Roman" panose="02020603050405020304" pitchFamily="18" charset="0"/>
              </a:rPr>
              <a:t>bioavtur</a:t>
            </a:r>
            <a:r>
              <a:rPr lang="en-US" sz="2000">
                <a:solidFill>
                  <a:schemeClr val="tx1"/>
                </a:solidFill>
                <a:cs typeface="Times New Roman" panose="02020603050405020304" pitchFamily="18" charset="0"/>
              </a:rPr>
              <a:t>.</a:t>
            </a:r>
            <a:endParaRPr lang="en-ID" sz="2000"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530A421-A929-4B39-9281-3FE216C4033B}"/>
              </a:ext>
            </a:extLst>
          </p:cNvPr>
          <p:cNvCxnSpPr>
            <a:cxnSpLocks/>
          </p:cNvCxnSpPr>
          <p:nvPr/>
        </p:nvCxnSpPr>
        <p:spPr>
          <a:xfrm flipH="1">
            <a:off x="5930282" y="1038032"/>
            <a:ext cx="31072" cy="3552629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2114A411-125C-4116-853F-CA341846D1EE}"/>
              </a:ext>
            </a:extLst>
          </p:cNvPr>
          <p:cNvSpPr/>
          <p:nvPr/>
        </p:nvSpPr>
        <p:spPr>
          <a:xfrm>
            <a:off x="2947387" y="4715604"/>
            <a:ext cx="5903650" cy="1171852"/>
          </a:xfrm>
          <a:prstGeom prst="rect">
            <a:avLst/>
          </a:prstGeom>
          <a:noFill/>
          <a:ln w="38100">
            <a:solidFill>
              <a:srgbClr val="FF9999"/>
            </a:solidFill>
          </a:ln>
          <a:effectLst>
            <a:glow rad="114300">
              <a:schemeClr val="accent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5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C9ABE49-395C-47B4-A6C4-15FBAF949AFD}"/>
              </a:ext>
            </a:extLst>
          </p:cNvPr>
          <p:cNvSpPr/>
          <p:nvPr/>
        </p:nvSpPr>
        <p:spPr>
          <a:xfrm>
            <a:off x="11585358" y="6531100"/>
            <a:ext cx="606641" cy="326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en-ID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A949C14-AFEA-4000-871D-1169D94BD74F}"/>
              </a:ext>
            </a:extLst>
          </p:cNvPr>
          <p:cNvSpPr/>
          <p:nvPr/>
        </p:nvSpPr>
        <p:spPr>
          <a:xfrm>
            <a:off x="499458" y="6114850"/>
            <a:ext cx="11085899" cy="58935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>
                <a:solidFill>
                  <a:schemeClr val="tx1"/>
                </a:solidFill>
                <a:cs typeface="Times New Roman" panose="02020603050405020304" pitchFamily="18" charset="0"/>
              </a:rPr>
              <a:t>[1] </a:t>
            </a:r>
            <a:r>
              <a:rPr lang="en-US" sz="1200" err="1">
                <a:solidFill>
                  <a:schemeClr val="tx1"/>
                </a:solidFill>
                <a:cs typeface="Times New Roman" panose="02020603050405020304" pitchFamily="18" charset="0"/>
              </a:rPr>
              <a:t>Kementrian</a:t>
            </a:r>
            <a:r>
              <a:rPr lang="en-US" sz="120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sz="1200" err="1">
                <a:solidFill>
                  <a:schemeClr val="tx1"/>
                </a:solidFill>
                <a:cs typeface="Times New Roman" panose="02020603050405020304" pitchFamily="18" charset="0"/>
              </a:rPr>
              <a:t>Energi</a:t>
            </a:r>
            <a:r>
              <a:rPr lang="en-US" sz="1200">
                <a:solidFill>
                  <a:schemeClr val="tx1"/>
                </a:solidFill>
                <a:cs typeface="Times New Roman" panose="02020603050405020304" pitchFamily="18" charset="0"/>
              </a:rPr>
              <a:t> dan </a:t>
            </a:r>
            <a:r>
              <a:rPr lang="en-US" sz="1200" err="1">
                <a:solidFill>
                  <a:schemeClr val="tx1"/>
                </a:solidFill>
                <a:cs typeface="Times New Roman" panose="02020603050405020304" pitchFamily="18" charset="0"/>
              </a:rPr>
              <a:t>Sumber</a:t>
            </a:r>
            <a:r>
              <a:rPr lang="en-US" sz="120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sz="1200" err="1">
                <a:solidFill>
                  <a:schemeClr val="tx1"/>
                </a:solidFill>
                <a:cs typeface="Times New Roman" panose="02020603050405020304" pitchFamily="18" charset="0"/>
              </a:rPr>
              <a:t>Daya</a:t>
            </a:r>
            <a:r>
              <a:rPr lang="en-US" sz="1200">
                <a:solidFill>
                  <a:schemeClr val="tx1"/>
                </a:solidFill>
                <a:cs typeface="Times New Roman" panose="02020603050405020304" pitchFamily="18" charset="0"/>
              </a:rPr>
              <a:t> Mineral. (2020).  </a:t>
            </a:r>
            <a:r>
              <a:rPr lang="en-US" sz="1200" i="1">
                <a:solidFill>
                  <a:schemeClr val="tx1"/>
                </a:solidFill>
                <a:cs typeface="Times New Roman" panose="02020603050405020304" pitchFamily="18" charset="0"/>
              </a:rPr>
              <a:t>Handbook of Energy &amp; Economics Statistics of Indonesia 2019</a:t>
            </a:r>
            <a:r>
              <a:rPr lang="en-US" sz="1200">
                <a:solidFill>
                  <a:schemeClr val="tx1"/>
                </a:solidFill>
                <a:cs typeface="Times New Roman" panose="02020603050405020304" pitchFamily="18" charset="0"/>
              </a:rPr>
              <a:t>.</a:t>
            </a:r>
          </a:p>
          <a:p>
            <a:r>
              <a:rPr lang="en-US" sz="1200">
                <a:solidFill>
                  <a:schemeClr val="tx1"/>
                </a:solidFill>
                <a:cs typeface="Times New Roman" panose="02020603050405020304" pitchFamily="18" charset="0"/>
              </a:rPr>
              <a:t>[2] </a:t>
            </a:r>
            <a:r>
              <a:rPr lang="en-ID" sz="120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Sequiño</a:t>
            </a:r>
            <a:r>
              <a:rPr lang="en-ID" sz="12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, A. C., dan </a:t>
            </a:r>
            <a:r>
              <a:rPr lang="en-ID" sz="120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Magallon-Avenido</a:t>
            </a:r>
            <a:r>
              <a:rPr lang="en-ID" sz="12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, J. (2015).</a:t>
            </a:r>
            <a:r>
              <a:rPr lang="en-ID" sz="1200" i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IAMURE International Journal of Ecology and Conservation</a:t>
            </a:r>
            <a:r>
              <a:rPr lang="en-ID" sz="12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, </a:t>
            </a:r>
            <a:r>
              <a:rPr lang="en-ID" sz="1200" b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13</a:t>
            </a:r>
            <a:r>
              <a:rPr lang="en-ID" sz="12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(1).</a:t>
            </a:r>
            <a:endParaRPr lang="en-ID" sz="1200"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  <p:sp>
        <p:nvSpPr>
          <p:cNvPr id="14" name="Text Placeholder 1">
            <a:extLst>
              <a:ext uri="{FF2B5EF4-FFF2-40B4-BE49-F238E27FC236}">
                <a16:creationId xmlns:a16="http://schemas.microsoft.com/office/drawing/2014/main" id="{E7B7CF47-139D-2CFB-25DB-715332475945}"/>
              </a:ext>
            </a:extLst>
          </p:cNvPr>
          <p:cNvSpPr txBox="1">
            <a:spLocks/>
          </p:cNvSpPr>
          <p:nvPr/>
        </p:nvSpPr>
        <p:spPr>
          <a:xfrm>
            <a:off x="143684" y="46101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err="1"/>
              <a:t>Latar</a:t>
            </a:r>
            <a:r>
              <a:rPr lang="en-US" sz="4400"/>
              <a:t> </a:t>
            </a:r>
            <a:r>
              <a:rPr lang="en-US" sz="4400" err="1"/>
              <a:t>Belakang</a:t>
            </a:r>
            <a:endParaRPr lang="en-US" sz="440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39E258C-7BD0-1A21-8CF9-77EE45095443}"/>
              </a:ext>
            </a:extLst>
          </p:cNvPr>
          <p:cNvCxnSpPr>
            <a:cxnSpLocks/>
          </p:cNvCxnSpPr>
          <p:nvPr/>
        </p:nvCxnSpPr>
        <p:spPr>
          <a:xfrm>
            <a:off x="400311" y="819916"/>
            <a:ext cx="1139137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651437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50142"/>
            <a:ext cx="11573197" cy="724247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Pengaruh</a:t>
            </a: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 </a:t>
            </a:r>
            <a:r>
              <a:rPr kumimoji="0" lang="en-US" sz="4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fraksi</a:t>
            </a: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 </a:t>
            </a:r>
            <a:r>
              <a:rPr kumimoji="0" lang="en-US" sz="4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massa</a:t>
            </a:r>
            <a:r>
              <a:rPr lang="en-US" sz="4400" dirty="0">
                <a:solidFill>
                  <a:prstClr val="black">
                    <a:lumMod val="85000"/>
                    <a:lumOff val="15000"/>
                  </a:prstClr>
                </a:solidFill>
                <a:latin typeface="Arial"/>
              </a:rPr>
              <a:t> </a:t>
            </a: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(</a:t>
            </a:r>
            <a:r>
              <a:rPr lang="en-US" sz="4400" dirty="0">
                <a:solidFill>
                  <a:prstClr val="black">
                    <a:lumMod val="85000"/>
                    <a:lumOff val="15000"/>
                  </a:prstClr>
                </a:solidFill>
                <a:latin typeface="Arial"/>
              </a:rPr>
              <a:t>4</a:t>
            </a: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C6322D5-0895-40B9-A798-F258939C5945}"/>
              </a:ext>
            </a:extLst>
          </p:cNvPr>
          <p:cNvSpPr/>
          <p:nvPr/>
        </p:nvSpPr>
        <p:spPr>
          <a:xfrm>
            <a:off x="400311" y="1345882"/>
            <a:ext cx="11391378" cy="5172605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DFC8F735-0D33-F29E-540C-4F2A0DD0AFB7}"/>
              </a:ext>
            </a:extLst>
          </p:cNvPr>
          <p:cNvSpPr/>
          <p:nvPr/>
        </p:nvSpPr>
        <p:spPr>
          <a:xfrm>
            <a:off x="229684" y="1546370"/>
            <a:ext cx="2513516" cy="404350"/>
          </a:xfrm>
          <a:prstGeom prst="chevron">
            <a:avLst>
              <a:gd name="adj" fmla="val 42412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err="1">
                <a:solidFill>
                  <a:schemeClr val="bg1"/>
                </a:solidFill>
              </a:rPr>
              <a:t>Terhadap</a:t>
            </a:r>
            <a:r>
              <a:rPr lang="en-US" sz="1200" b="1">
                <a:solidFill>
                  <a:schemeClr val="bg1"/>
                </a:solidFill>
              </a:rPr>
              <a:t> </a:t>
            </a:r>
            <a:r>
              <a:rPr lang="en-US" sz="1200" b="1" err="1">
                <a:solidFill>
                  <a:schemeClr val="bg1"/>
                </a:solidFill>
              </a:rPr>
              <a:t>temperatur</a:t>
            </a:r>
            <a:r>
              <a:rPr lang="en-US" sz="1200" b="1">
                <a:solidFill>
                  <a:schemeClr val="bg1"/>
                </a:solidFill>
              </a:rPr>
              <a:t> </a:t>
            </a:r>
            <a:r>
              <a:rPr lang="en-US" sz="1200" b="1" err="1">
                <a:solidFill>
                  <a:schemeClr val="bg1"/>
                </a:solidFill>
              </a:rPr>
              <a:t>reaktor</a:t>
            </a:r>
            <a:endParaRPr lang="id-ID" sz="1200" b="1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2765DA0-22A1-E000-DABA-5A3F052F8959}"/>
              </a:ext>
            </a:extLst>
          </p:cNvPr>
          <p:cNvSpPr txBox="1"/>
          <p:nvPr/>
        </p:nvSpPr>
        <p:spPr>
          <a:xfrm>
            <a:off x="3980044" y="5512118"/>
            <a:ext cx="527302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85838" lvl="4" indent="-985838"/>
            <a:r>
              <a:rPr lang="en-US" sz="1200" b="1" dirty="0">
                <a:effectLst/>
                <a:latin typeface="+mj-lt"/>
              </a:rPr>
              <a:t>Gambar A.2</a:t>
            </a:r>
            <a:r>
              <a:rPr lang="en-US" sz="1200" b="1" dirty="0">
                <a:latin typeface="+mj-lt"/>
              </a:rPr>
              <a:t>	</a:t>
            </a:r>
            <a:r>
              <a:rPr lang="en-US" sz="1200" dirty="0" err="1">
                <a:effectLst/>
                <a:latin typeface="+mj-lt"/>
              </a:rPr>
              <a:t>Pengaruh</a:t>
            </a:r>
            <a:r>
              <a:rPr lang="en-US" sz="1200" dirty="0">
                <a:effectLst/>
                <a:latin typeface="+mj-lt"/>
              </a:rPr>
              <a:t> </a:t>
            </a:r>
            <a:r>
              <a:rPr lang="en-US" sz="1200" dirty="0" err="1">
                <a:effectLst/>
                <a:latin typeface="+mj-lt"/>
              </a:rPr>
              <a:t>fraksi</a:t>
            </a:r>
            <a:r>
              <a:rPr lang="en-US" sz="1200" dirty="0">
                <a:effectLst/>
                <a:latin typeface="+mj-lt"/>
              </a:rPr>
              <a:t> </a:t>
            </a:r>
            <a:r>
              <a:rPr lang="en-US" sz="1200" dirty="0" err="1">
                <a:effectLst/>
                <a:latin typeface="+mj-lt"/>
              </a:rPr>
              <a:t>massa</a:t>
            </a:r>
            <a:r>
              <a:rPr lang="en-US" sz="1200" dirty="0">
                <a:effectLst/>
                <a:latin typeface="+mj-lt"/>
              </a:rPr>
              <a:t> </a:t>
            </a:r>
            <a:r>
              <a:rPr lang="en-US" sz="1200" dirty="0" err="1">
                <a:effectLst/>
                <a:latin typeface="+mj-lt"/>
              </a:rPr>
              <a:t>terhadap</a:t>
            </a:r>
            <a:r>
              <a:rPr lang="en-US" sz="1200" dirty="0">
                <a:effectLst/>
                <a:latin typeface="+mj-lt"/>
              </a:rPr>
              <a:t> total </a:t>
            </a:r>
            <a:r>
              <a:rPr lang="en-US" sz="1200" dirty="0" err="1">
                <a:effectLst/>
                <a:latin typeface="+mj-lt"/>
              </a:rPr>
              <a:t>produk</a:t>
            </a:r>
            <a:endParaRPr lang="id-ID" sz="1200" baseline="30000" dirty="0">
              <a:effectLst/>
              <a:latin typeface="+mj-lt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19EE283-05AB-2E11-04DC-75CC8759FDCA}"/>
              </a:ext>
            </a:extLst>
          </p:cNvPr>
          <p:cNvCxnSpPr>
            <a:cxnSpLocks/>
          </p:cNvCxnSpPr>
          <p:nvPr/>
        </p:nvCxnSpPr>
        <p:spPr>
          <a:xfrm>
            <a:off x="400311" y="819916"/>
            <a:ext cx="1139137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F8FBB056-E74A-EBB8-46CE-9CDA77F53D9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28809280"/>
              </p:ext>
            </p:extLst>
          </p:nvPr>
        </p:nvGraphicFramePr>
        <p:xfrm>
          <a:off x="3980044" y="1957680"/>
          <a:ext cx="5040000" cy="36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56779388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F790121-F7F4-4044-9D45-381A97B388B0}"/>
              </a:ext>
            </a:extLst>
          </p:cNvPr>
          <p:cNvSpPr/>
          <p:nvPr/>
        </p:nvSpPr>
        <p:spPr>
          <a:xfrm>
            <a:off x="0" y="2839452"/>
            <a:ext cx="12192000" cy="104674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/>
              <a:t>SIMULASI AWAL</a:t>
            </a:r>
            <a:endParaRPr lang="en-ID" sz="4000" b="1"/>
          </a:p>
        </p:txBody>
      </p:sp>
    </p:spTree>
    <p:extLst>
      <p:ext uri="{BB962C8B-B14F-4D97-AF65-F5344CB8AC3E}">
        <p14:creationId xmlns:p14="http://schemas.microsoft.com/office/powerpoint/2010/main" val="334165872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F407D4AF-FAC4-4B34-9EE7-BD13C7AD6168}"/>
              </a:ext>
            </a:extLst>
          </p:cNvPr>
          <p:cNvSpPr/>
          <p:nvPr/>
        </p:nvSpPr>
        <p:spPr>
          <a:xfrm>
            <a:off x="606643" y="2335490"/>
            <a:ext cx="6683767" cy="2187019"/>
          </a:xfrm>
          <a:prstGeom prst="rect">
            <a:avLst/>
          </a:prstGeom>
          <a:noFill/>
          <a:ln w="38100">
            <a:solidFill>
              <a:srgbClr val="9B5F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Dalam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reaksi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tidak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hanya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terjadi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HDO,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namun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juga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terjadi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DCO2 yang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saling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bersaingan</a:t>
            </a:r>
            <a:endParaRPr 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Cracking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pada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temperatur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280 – 420 </a:t>
            </a:r>
            <a:r>
              <a:rPr lang="en-US" sz="2000" baseline="30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hanya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sekitar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2% dan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dapat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diabaikan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Faktor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ekspansi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diabaikan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karena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rasio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H2/LA yang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tinggi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(300 v/v)</a:t>
            </a:r>
            <a:endParaRPr lang="en-ID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C5D6871-290E-4F91-9E83-86A7C62F2BBA}"/>
              </a:ext>
            </a:extLst>
          </p:cNvPr>
          <p:cNvSpPr/>
          <p:nvPr/>
        </p:nvSpPr>
        <p:spPr>
          <a:xfrm>
            <a:off x="3175246" y="223102"/>
            <a:ext cx="5841507" cy="630315"/>
          </a:xfrm>
          <a:prstGeom prst="rect">
            <a:avLst/>
          </a:prstGeom>
          <a:solidFill>
            <a:srgbClr val="0099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ASUMSI PERMODELAN</a:t>
            </a:r>
            <a:endParaRPr lang="en-ID" sz="3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7BD8E6F-F3AF-42CF-8967-7C6F51C2F4A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470958" y="1160581"/>
            <a:ext cx="4114399" cy="419748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BAA4335-D118-453D-9F00-F750CAB83F47}"/>
              </a:ext>
            </a:extLst>
          </p:cNvPr>
          <p:cNvSpPr/>
          <p:nvPr/>
        </p:nvSpPr>
        <p:spPr>
          <a:xfrm>
            <a:off x="7470958" y="5371427"/>
            <a:ext cx="4114399" cy="57688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Gambar 6. Model </a:t>
            </a:r>
            <a:r>
              <a:rPr lang="en-US" err="1">
                <a:solidFill>
                  <a:schemeClr val="tx1"/>
                </a:solidFill>
              </a:rPr>
              <a:t>reaksi</a:t>
            </a:r>
            <a:r>
              <a:rPr lang="en-US">
                <a:solidFill>
                  <a:schemeClr val="tx1"/>
                </a:solidFill>
              </a:rPr>
              <a:t> HDO </a:t>
            </a:r>
            <a:r>
              <a:rPr lang="en-US" err="1">
                <a:solidFill>
                  <a:schemeClr val="tx1"/>
                </a:solidFill>
              </a:rPr>
              <a:t>asam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laurat</a:t>
            </a:r>
            <a:endParaRPr lang="en-ID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833346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1C5D6871-290E-4F91-9E83-86A7C62F2BBA}"/>
              </a:ext>
            </a:extLst>
          </p:cNvPr>
          <p:cNvSpPr/>
          <p:nvPr/>
        </p:nvSpPr>
        <p:spPr>
          <a:xfrm>
            <a:off x="3175246" y="223102"/>
            <a:ext cx="5841507" cy="630315"/>
          </a:xfrm>
          <a:prstGeom prst="rect">
            <a:avLst/>
          </a:prstGeom>
          <a:solidFill>
            <a:srgbClr val="0099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DATA FISIK DAN KIMIA</a:t>
            </a:r>
            <a:endParaRPr lang="en-ID" sz="3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70822BF4-ACAB-4C4C-8E4A-936E597ED19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25557116"/>
                  </p:ext>
                </p:extLst>
              </p:nvPr>
            </p:nvGraphicFramePr>
            <p:xfrm>
              <a:off x="684344" y="2111725"/>
              <a:ext cx="10716126" cy="2960384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321260">
                      <a:extLst>
                        <a:ext uri="{9D8B030D-6E8A-4147-A177-3AD203B41FA5}">
                          <a16:colId xmlns:a16="http://schemas.microsoft.com/office/drawing/2014/main" val="3359570073"/>
                        </a:ext>
                      </a:extLst>
                    </a:gridCol>
                    <a:gridCol w="740068">
                      <a:extLst>
                        <a:ext uri="{9D8B030D-6E8A-4147-A177-3AD203B41FA5}">
                          <a16:colId xmlns:a16="http://schemas.microsoft.com/office/drawing/2014/main" val="3046787209"/>
                        </a:ext>
                      </a:extLst>
                    </a:gridCol>
                    <a:gridCol w="904973">
                      <a:extLst>
                        <a:ext uri="{9D8B030D-6E8A-4147-A177-3AD203B41FA5}">
                          <a16:colId xmlns:a16="http://schemas.microsoft.com/office/drawing/2014/main" val="4100376618"/>
                        </a:ext>
                      </a:extLst>
                    </a:gridCol>
                    <a:gridCol w="1508289">
                      <a:extLst>
                        <a:ext uri="{9D8B030D-6E8A-4147-A177-3AD203B41FA5}">
                          <a16:colId xmlns:a16="http://schemas.microsoft.com/office/drawing/2014/main" val="2562780553"/>
                        </a:ext>
                      </a:extLst>
                    </a:gridCol>
                    <a:gridCol w="1366886">
                      <a:extLst>
                        <a:ext uri="{9D8B030D-6E8A-4147-A177-3AD203B41FA5}">
                          <a16:colId xmlns:a16="http://schemas.microsoft.com/office/drawing/2014/main" val="52906268"/>
                        </a:ext>
                      </a:extLst>
                    </a:gridCol>
                    <a:gridCol w="1461155">
                      <a:extLst>
                        <a:ext uri="{9D8B030D-6E8A-4147-A177-3AD203B41FA5}">
                          <a16:colId xmlns:a16="http://schemas.microsoft.com/office/drawing/2014/main" val="827803707"/>
                        </a:ext>
                      </a:extLst>
                    </a:gridCol>
                    <a:gridCol w="907987">
                      <a:extLst>
                        <a:ext uri="{9D8B030D-6E8A-4147-A177-3AD203B41FA5}">
                          <a16:colId xmlns:a16="http://schemas.microsoft.com/office/drawing/2014/main" val="1098359778"/>
                        </a:ext>
                      </a:extLst>
                    </a:gridCol>
                    <a:gridCol w="1086138">
                      <a:extLst>
                        <a:ext uri="{9D8B030D-6E8A-4147-A177-3AD203B41FA5}">
                          <a16:colId xmlns:a16="http://schemas.microsoft.com/office/drawing/2014/main" val="484725393"/>
                        </a:ext>
                      </a:extLst>
                    </a:gridCol>
                    <a:gridCol w="1419370">
                      <a:extLst>
                        <a:ext uri="{9D8B030D-6E8A-4147-A177-3AD203B41FA5}">
                          <a16:colId xmlns:a16="http://schemas.microsoft.com/office/drawing/2014/main" val="1023922479"/>
                        </a:ext>
                      </a:extLst>
                    </a:gridCol>
                  </a:tblGrid>
                  <a:tr h="451825">
                    <a:tc rowSpan="3"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 err="1">
                              <a:effectLst/>
                            </a:rPr>
                            <a:t>Senyawa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 gridSpan="5"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Cp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ID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D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D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D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id-ID" sz="1500">
                                    <a:effectLst/>
                                    <a:latin typeface="Cambria Math" panose="02040503050406030204" pitchFamily="18" charset="0"/>
                                  </a:rPr>
                                  <m:t>Δ</m:t>
                                </m:r>
                                <m:sSub>
                                  <m:sSubPr>
                                    <m:ctrlPr>
                                      <a:rPr lang="en-ID" sz="15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d-ID" sz="15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id-ID" sz="15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ID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D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88248898"/>
                      </a:ext>
                    </a:extLst>
                  </a:tr>
                  <a:tr h="826636">
                    <a:tc vMerge="1">
                      <a:txBody>
                        <a:bodyPr/>
                        <a:lstStyle/>
                        <a:p>
                          <a:endParaRPr lang="en-ID"/>
                        </a:p>
                      </a:txBody>
                      <a:tcPr/>
                    </a:tc>
                    <a:tc gridSpan="5"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d-ID" sz="1500">
                                    <a:effectLst/>
                                    <a:latin typeface="Cambria Math" panose="02040503050406030204" pitchFamily="18" charset="0"/>
                                  </a:rPr>
                                  <m:t>𝐶𝑝</m:t>
                                </m:r>
                                <m:r>
                                  <a:rPr lang="id-ID" sz="150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id-ID" sz="1500">
                                    <a:effectLst/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  <m:r>
                                  <a:rPr lang="id-ID" sz="1500"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id-ID" sz="1500">
                                    <a:effectLst/>
                                    <a:latin typeface="Cambria Math" panose="02040503050406030204" pitchFamily="18" charset="0"/>
                                  </a:rPr>
                                  <m:t>𝐵𝑇</m:t>
                                </m:r>
                                <m:r>
                                  <a:rPr lang="id-ID" sz="1500"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id-ID" sz="1500">
                                    <a:effectLst/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  <m:sSup>
                                  <m:sSupPr>
                                    <m:ctrlPr>
                                      <a:rPr lang="en-ID" sz="15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id-ID" sz="15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p>
                                    <m:r>
                                      <a:rPr lang="id-ID" sz="15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id-ID" sz="1500"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id-ID" sz="1500">
                                    <a:effectLst/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  <m:sSup>
                                  <m:sSupPr>
                                    <m:ctrlPr>
                                      <a:rPr lang="en-ID" sz="15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id-ID" sz="15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p>
                                    <m:r>
                                      <a:rPr lang="id-ID" sz="15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  <m:r>
                                  <a:rPr lang="id-ID" sz="1500"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id-ID" sz="1500">
                                    <a:effectLst/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sSup>
                                  <m:sSupPr>
                                    <m:ctrlPr>
                                      <a:rPr lang="en-ID" sz="15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id-ID" sz="15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p>
                                    <m:r>
                                      <a:rPr lang="id-ID" sz="15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p>
                                </m:sSup>
                                <m:r>
                                  <a:rPr lang="id-ID" sz="1500">
                                    <a:effectLst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f>
                                  <m:fPr>
                                    <m:ctrlPr>
                                      <a:rPr lang="en-ID" sz="15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id-ID" sz="15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num>
                                  <m:den>
                                    <m:r>
                                      <a:rPr lang="id-ID" sz="15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𝑚𝑜𝑙</m:t>
                                    </m:r>
                                    <m:r>
                                      <a:rPr lang="id-ID" sz="15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⋅</m:t>
                                    </m:r>
                                    <m:r>
                                      <a:rPr lang="id-ID" sz="15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den>
                                </m:f>
                                <m:r>
                                  <a:rPr lang="id-ID" sz="1500">
                                    <a:effectLst/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ID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D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D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D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id-ID" sz="1500">
                                    <a:effectLst/>
                                    <a:latin typeface="Cambria Math" panose="02040503050406030204" pitchFamily="18" charset="0"/>
                                  </a:rPr>
                                  <m:t>Δ</m:t>
                                </m:r>
                                <m:sSub>
                                  <m:sSubPr>
                                    <m:ctrlPr>
                                      <a:rPr lang="en-ID" sz="15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d-ID" sz="15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id-ID" sz="15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sub>
                                </m:sSub>
                                <m:r>
                                  <a:rPr lang="id-ID" sz="150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id-ID" sz="1500">
                                    <a:effectLst/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  <m:r>
                                  <a:rPr lang="id-ID" sz="1500"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id-ID" sz="1500">
                                    <a:effectLst/>
                                    <a:latin typeface="Cambria Math" panose="02040503050406030204" pitchFamily="18" charset="0"/>
                                  </a:rPr>
                                  <m:t>𝐵𝑇</m:t>
                                </m:r>
                                <m:r>
                                  <a:rPr lang="id-ID" sz="1500"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id-ID" sz="1500">
                                    <a:effectLst/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  <m:sSup>
                                  <m:sSupPr>
                                    <m:ctrlPr>
                                      <a:rPr lang="en-ID" sz="15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id-ID" sz="15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p>
                                    <m:r>
                                      <a:rPr lang="id-ID" sz="15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en-ID" sz="15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ID" sz="15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id-ID" sz="15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𝑘𝐽</m:t>
                                        </m:r>
                                      </m:num>
                                      <m:den>
                                        <m:r>
                                          <a:rPr lang="id-ID" sz="15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𝑚𝑜𝑙</m:t>
                                        </m:r>
                                      </m:den>
                                    </m:f>
                                  </m:e>
                                </m:d>
                              </m:oMath>
                            </m:oMathPara>
                          </a14:m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ID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D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30637303"/>
                      </a:ext>
                    </a:extLst>
                  </a:tr>
                  <a:tr h="289926">
                    <a:tc vMerge="1">
                      <a:txBody>
                        <a:bodyPr/>
                        <a:lstStyle/>
                        <a:p>
                          <a:endParaRPr lang="en-ID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A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B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C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D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E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A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B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C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extLst>
                      <a:ext uri="{0D108BD9-81ED-4DB2-BD59-A6C34878D82A}">
                        <a16:rowId xmlns:a16="http://schemas.microsoft.com/office/drawing/2014/main" val="287382943"/>
                      </a:ext>
                    </a:extLst>
                  </a:tr>
                  <a:tr h="444666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 err="1">
                              <a:effectLst/>
                            </a:rPr>
                            <a:t>Asam</a:t>
                          </a:r>
                          <a:r>
                            <a:rPr lang="en-US" sz="1500">
                              <a:effectLst/>
                            </a:rPr>
                            <a:t> </a:t>
                          </a:r>
                          <a:r>
                            <a:rPr lang="en-US" sz="1500" err="1">
                              <a:effectLst/>
                            </a:rPr>
                            <a:t>Laurat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-4,295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1,23730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-8,2209 x 10</a:t>
                          </a:r>
                          <a:r>
                            <a:rPr lang="en-US" sz="1500" baseline="30000">
                              <a:effectLst/>
                            </a:rPr>
                            <a:t>-4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2,768 x 10</a:t>
                          </a:r>
                          <a:r>
                            <a:rPr lang="en-US" sz="1500" baseline="30000">
                              <a:effectLst/>
                            </a:rPr>
                            <a:t>-7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-3,8871 x 10</a:t>
                          </a:r>
                          <a:r>
                            <a:rPr lang="en-US" sz="1500" baseline="30000">
                              <a:effectLst/>
                            </a:rPr>
                            <a:t>-11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-582,24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-0,23113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1,2546 x 10</a:t>
                          </a:r>
                          <a:r>
                            <a:rPr lang="en-US" sz="1500" baseline="30000">
                              <a:effectLst/>
                            </a:rPr>
                            <a:t>-4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extLst>
                      <a:ext uri="{0D108BD9-81ED-4DB2-BD59-A6C34878D82A}">
                        <a16:rowId xmlns:a16="http://schemas.microsoft.com/office/drawing/2014/main" val="2980728319"/>
                      </a:ext>
                    </a:extLst>
                  </a:tr>
                  <a:tr h="431922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n-</a:t>
                          </a:r>
                          <a:r>
                            <a:rPr lang="en-US" sz="1500" err="1">
                              <a:effectLst/>
                            </a:rPr>
                            <a:t>Dodekana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71,498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0,72559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1,1553 x 10</a:t>
                          </a:r>
                          <a:r>
                            <a:rPr lang="en-US" sz="1500" baseline="30000">
                              <a:effectLst/>
                            </a:rPr>
                            <a:t>-4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-4,12 x 10</a:t>
                          </a:r>
                          <a:r>
                            <a:rPr lang="en-US" sz="1500" baseline="30000">
                              <a:effectLst/>
                            </a:rPr>
                            <a:t>-7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1,4141 x 10</a:t>
                          </a:r>
                          <a:r>
                            <a:rPr lang="en-US" sz="1500" baseline="30000">
                              <a:effectLst/>
                            </a:rPr>
                            <a:t>-10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-225,66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-0,25979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1,3823 x 10</a:t>
                          </a:r>
                          <a:r>
                            <a:rPr lang="en-US" sz="1500" baseline="30000">
                              <a:effectLst/>
                            </a:rPr>
                            <a:t>-4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extLst>
                      <a:ext uri="{0D108BD9-81ED-4DB2-BD59-A6C34878D82A}">
                        <a16:rowId xmlns:a16="http://schemas.microsoft.com/office/drawing/2014/main" val="1506424946"/>
                      </a:ext>
                    </a:extLst>
                  </a:tr>
                  <a:tr h="433875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n-Undekana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125,21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0,31401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7,9137 x 10</a:t>
                          </a:r>
                          <a:r>
                            <a:rPr lang="en-US" sz="1500" baseline="30000">
                              <a:effectLst/>
                            </a:rPr>
                            <a:t>-4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-9,141 x 10</a:t>
                          </a:r>
                          <a:r>
                            <a:rPr lang="en-US" sz="1500" baseline="30000">
                              <a:effectLst/>
                            </a:rPr>
                            <a:t>-7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2,7568 x 10</a:t>
                          </a:r>
                          <a:r>
                            <a:rPr lang="en-US" sz="1500" baseline="30000">
                              <a:effectLst/>
                            </a:rPr>
                            <a:t>-10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-208,56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-0,24686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1,3203 x 10</a:t>
                          </a:r>
                          <a:r>
                            <a:rPr lang="en-US" sz="1500" baseline="30000">
                              <a:effectLst/>
                            </a:rPr>
                            <a:t>-4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extLst>
                      <a:ext uri="{0D108BD9-81ED-4DB2-BD59-A6C34878D82A}">
                        <a16:rowId xmlns:a16="http://schemas.microsoft.com/office/drawing/2014/main" val="143237966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70822BF4-ACAB-4C4C-8E4A-936E597ED19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25557116"/>
                  </p:ext>
                </p:extLst>
              </p:nvPr>
            </p:nvGraphicFramePr>
            <p:xfrm>
              <a:off x="684344" y="2111725"/>
              <a:ext cx="10716126" cy="2960384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321260">
                      <a:extLst>
                        <a:ext uri="{9D8B030D-6E8A-4147-A177-3AD203B41FA5}">
                          <a16:colId xmlns:a16="http://schemas.microsoft.com/office/drawing/2014/main" val="3359570073"/>
                        </a:ext>
                      </a:extLst>
                    </a:gridCol>
                    <a:gridCol w="740068">
                      <a:extLst>
                        <a:ext uri="{9D8B030D-6E8A-4147-A177-3AD203B41FA5}">
                          <a16:colId xmlns:a16="http://schemas.microsoft.com/office/drawing/2014/main" val="3046787209"/>
                        </a:ext>
                      </a:extLst>
                    </a:gridCol>
                    <a:gridCol w="904973">
                      <a:extLst>
                        <a:ext uri="{9D8B030D-6E8A-4147-A177-3AD203B41FA5}">
                          <a16:colId xmlns:a16="http://schemas.microsoft.com/office/drawing/2014/main" val="4100376618"/>
                        </a:ext>
                      </a:extLst>
                    </a:gridCol>
                    <a:gridCol w="1508289">
                      <a:extLst>
                        <a:ext uri="{9D8B030D-6E8A-4147-A177-3AD203B41FA5}">
                          <a16:colId xmlns:a16="http://schemas.microsoft.com/office/drawing/2014/main" val="2562780553"/>
                        </a:ext>
                      </a:extLst>
                    </a:gridCol>
                    <a:gridCol w="1366886">
                      <a:extLst>
                        <a:ext uri="{9D8B030D-6E8A-4147-A177-3AD203B41FA5}">
                          <a16:colId xmlns:a16="http://schemas.microsoft.com/office/drawing/2014/main" val="52906268"/>
                        </a:ext>
                      </a:extLst>
                    </a:gridCol>
                    <a:gridCol w="1461155">
                      <a:extLst>
                        <a:ext uri="{9D8B030D-6E8A-4147-A177-3AD203B41FA5}">
                          <a16:colId xmlns:a16="http://schemas.microsoft.com/office/drawing/2014/main" val="827803707"/>
                        </a:ext>
                      </a:extLst>
                    </a:gridCol>
                    <a:gridCol w="907987">
                      <a:extLst>
                        <a:ext uri="{9D8B030D-6E8A-4147-A177-3AD203B41FA5}">
                          <a16:colId xmlns:a16="http://schemas.microsoft.com/office/drawing/2014/main" val="1098359778"/>
                        </a:ext>
                      </a:extLst>
                    </a:gridCol>
                    <a:gridCol w="1086138">
                      <a:extLst>
                        <a:ext uri="{9D8B030D-6E8A-4147-A177-3AD203B41FA5}">
                          <a16:colId xmlns:a16="http://schemas.microsoft.com/office/drawing/2014/main" val="484725393"/>
                        </a:ext>
                      </a:extLst>
                    </a:gridCol>
                    <a:gridCol w="1419370">
                      <a:extLst>
                        <a:ext uri="{9D8B030D-6E8A-4147-A177-3AD203B41FA5}">
                          <a16:colId xmlns:a16="http://schemas.microsoft.com/office/drawing/2014/main" val="1023922479"/>
                        </a:ext>
                      </a:extLst>
                    </a:gridCol>
                  </a:tblGrid>
                  <a:tr h="471932">
                    <a:tc rowSpan="3"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 err="1">
                              <a:effectLst/>
                            </a:rPr>
                            <a:t>Senyawa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 gridSpan="5"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Cp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ID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D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D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D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43" marR="68543" marT="0" marB="0" anchor="ctr">
                        <a:blipFill>
                          <a:blip r:embed="rId2"/>
                          <a:stretch>
                            <a:fillRect l="-214286" t="-1282" r="-714" b="-532051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D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D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88248898"/>
                      </a:ext>
                    </a:extLst>
                  </a:tr>
                  <a:tr h="871982">
                    <a:tc vMerge="1">
                      <a:txBody>
                        <a:bodyPr/>
                        <a:lstStyle/>
                        <a:p>
                          <a:endParaRPr lang="en-ID"/>
                        </a:p>
                      </a:txBody>
                      <a:tcPr/>
                    </a:tc>
                    <a:tc gridSpan="5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43" marR="68543" marT="0" marB="0" anchor="ctr">
                        <a:blipFill>
                          <a:blip r:embed="rId2"/>
                          <a:stretch>
                            <a:fillRect l="-22200" t="-55245" r="-57434" b="-190210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D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D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D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D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43" marR="68543" marT="0" marB="0" anchor="ctr">
                        <a:blipFill>
                          <a:blip r:embed="rId2"/>
                          <a:stretch>
                            <a:fillRect l="-214286" t="-55245" r="-714" b="-190210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D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D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30637303"/>
                      </a:ext>
                    </a:extLst>
                  </a:tr>
                  <a:tr h="306007">
                    <a:tc vMerge="1">
                      <a:txBody>
                        <a:bodyPr/>
                        <a:lstStyle/>
                        <a:p>
                          <a:endParaRPr lang="en-ID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A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B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C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D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E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A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B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C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extLst>
                      <a:ext uri="{0D108BD9-81ED-4DB2-BD59-A6C34878D82A}">
                        <a16:rowId xmlns:a16="http://schemas.microsoft.com/office/drawing/2014/main" val="287382943"/>
                      </a:ext>
                    </a:extLst>
                  </a:tr>
                  <a:tr h="444666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 err="1">
                              <a:effectLst/>
                            </a:rPr>
                            <a:t>Asam</a:t>
                          </a:r>
                          <a:r>
                            <a:rPr lang="en-US" sz="1500">
                              <a:effectLst/>
                            </a:rPr>
                            <a:t> </a:t>
                          </a:r>
                          <a:r>
                            <a:rPr lang="en-US" sz="1500" err="1">
                              <a:effectLst/>
                            </a:rPr>
                            <a:t>Laurat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-4,295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1,23730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-8,2209 x 10</a:t>
                          </a:r>
                          <a:r>
                            <a:rPr lang="en-US" sz="1500" baseline="30000">
                              <a:effectLst/>
                            </a:rPr>
                            <a:t>-4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2,768 x 10</a:t>
                          </a:r>
                          <a:r>
                            <a:rPr lang="en-US" sz="1500" baseline="30000">
                              <a:effectLst/>
                            </a:rPr>
                            <a:t>-7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-3,8871 x 10</a:t>
                          </a:r>
                          <a:r>
                            <a:rPr lang="en-US" sz="1500" baseline="30000">
                              <a:effectLst/>
                            </a:rPr>
                            <a:t>-11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-582,24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-0,23113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1,2546 x 10</a:t>
                          </a:r>
                          <a:r>
                            <a:rPr lang="en-US" sz="1500" baseline="30000">
                              <a:effectLst/>
                            </a:rPr>
                            <a:t>-4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extLst>
                      <a:ext uri="{0D108BD9-81ED-4DB2-BD59-A6C34878D82A}">
                        <a16:rowId xmlns:a16="http://schemas.microsoft.com/office/drawing/2014/main" val="2980728319"/>
                      </a:ext>
                    </a:extLst>
                  </a:tr>
                  <a:tr h="431922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n-</a:t>
                          </a:r>
                          <a:r>
                            <a:rPr lang="en-US" sz="1500" err="1">
                              <a:effectLst/>
                            </a:rPr>
                            <a:t>Dodekana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71,498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0,72559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1,1553 x 10</a:t>
                          </a:r>
                          <a:r>
                            <a:rPr lang="en-US" sz="1500" baseline="30000">
                              <a:effectLst/>
                            </a:rPr>
                            <a:t>-4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-4,12 x 10</a:t>
                          </a:r>
                          <a:r>
                            <a:rPr lang="en-US" sz="1500" baseline="30000">
                              <a:effectLst/>
                            </a:rPr>
                            <a:t>-7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1,4141 x 10</a:t>
                          </a:r>
                          <a:r>
                            <a:rPr lang="en-US" sz="1500" baseline="30000">
                              <a:effectLst/>
                            </a:rPr>
                            <a:t>-10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-225,66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-0,25979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1,3823 x 10</a:t>
                          </a:r>
                          <a:r>
                            <a:rPr lang="en-US" sz="1500" baseline="30000">
                              <a:effectLst/>
                            </a:rPr>
                            <a:t>-4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extLst>
                      <a:ext uri="{0D108BD9-81ED-4DB2-BD59-A6C34878D82A}">
                        <a16:rowId xmlns:a16="http://schemas.microsoft.com/office/drawing/2014/main" val="1506424946"/>
                      </a:ext>
                    </a:extLst>
                  </a:tr>
                  <a:tr h="433875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n-Undekana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125,21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0,31401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7,9137 x 10</a:t>
                          </a:r>
                          <a:r>
                            <a:rPr lang="en-US" sz="1500" baseline="30000">
                              <a:effectLst/>
                            </a:rPr>
                            <a:t>-4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-9,141 x 10</a:t>
                          </a:r>
                          <a:r>
                            <a:rPr lang="en-US" sz="1500" baseline="30000">
                              <a:effectLst/>
                            </a:rPr>
                            <a:t>-7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2,7568 x 10</a:t>
                          </a:r>
                          <a:r>
                            <a:rPr lang="en-US" sz="1500" baseline="30000">
                              <a:effectLst/>
                            </a:rPr>
                            <a:t>-10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-208,56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-0,24686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1,3203 x 10</a:t>
                          </a:r>
                          <a:r>
                            <a:rPr lang="en-US" sz="1500" baseline="30000">
                              <a:effectLst/>
                            </a:rPr>
                            <a:t>-4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extLst>
                      <a:ext uri="{0D108BD9-81ED-4DB2-BD59-A6C34878D82A}">
                        <a16:rowId xmlns:a16="http://schemas.microsoft.com/office/drawing/2014/main" val="143237966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75E71D71-D96D-4816-916E-37A184F1EBD3}"/>
              </a:ext>
            </a:extLst>
          </p:cNvPr>
          <p:cNvSpPr/>
          <p:nvPr/>
        </p:nvSpPr>
        <p:spPr>
          <a:xfrm>
            <a:off x="684343" y="1465077"/>
            <a:ext cx="10716125" cy="426128"/>
          </a:xfrm>
          <a:prstGeom prst="rect">
            <a:avLst/>
          </a:prstGeom>
          <a:solidFill>
            <a:srgbClr val="71CD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Tabel</a:t>
            </a:r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6. </a:t>
            </a:r>
            <a:r>
              <a:rPr lang="en-ID" sz="18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Data </a:t>
            </a:r>
            <a:r>
              <a:rPr lang="en-ID" sz="18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kimia</a:t>
            </a:r>
            <a:r>
              <a:rPr lang="en-ID" sz="18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senyawa</a:t>
            </a:r>
            <a:r>
              <a:rPr lang="en-ID" sz="18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kimia</a:t>
            </a:r>
            <a:r>
              <a:rPr lang="en-ID" sz="18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organik</a:t>
            </a:r>
            <a:endParaRPr lang="en-ID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536919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1C5D6871-290E-4F91-9E83-86A7C62F2BBA}"/>
              </a:ext>
            </a:extLst>
          </p:cNvPr>
          <p:cNvSpPr/>
          <p:nvPr/>
        </p:nvSpPr>
        <p:spPr>
          <a:xfrm>
            <a:off x="3175246" y="223102"/>
            <a:ext cx="5841507" cy="630315"/>
          </a:xfrm>
          <a:prstGeom prst="rect">
            <a:avLst/>
          </a:prstGeom>
          <a:solidFill>
            <a:srgbClr val="0099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DATA FISIK DAN KIMIA (2)</a:t>
            </a:r>
            <a:endParaRPr lang="en-ID" sz="3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2A1826F1-6220-40D2-92F6-3B594FB59E3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33380136"/>
                  </p:ext>
                </p:extLst>
              </p:nvPr>
            </p:nvGraphicFramePr>
            <p:xfrm>
              <a:off x="3279700" y="1617477"/>
              <a:ext cx="5708015" cy="2037083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235739">
                      <a:extLst>
                        <a:ext uri="{9D8B030D-6E8A-4147-A177-3AD203B41FA5}">
                          <a16:colId xmlns:a16="http://schemas.microsoft.com/office/drawing/2014/main" val="1457518343"/>
                        </a:ext>
                      </a:extLst>
                    </a:gridCol>
                    <a:gridCol w="1018095">
                      <a:extLst>
                        <a:ext uri="{9D8B030D-6E8A-4147-A177-3AD203B41FA5}">
                          <a16:colId xmlns:a16="http://schemas.microsoft.com/office/drawing/2014/main" val="3601359238"/>
                        </a:ext>
                      </a:extLst>
                    </a:gridCol>
                    <a:gridCol w="1300899">
                      <a:extLst>
                        <a:ext uri="{9D8B030D-6E8A-4147-A177-3AD203B41FA5}">
                          <a16:colId xmlns:a16="http://schemas.microsoft.com/office/drawing/2014/main" val="3599439554"/>
                        </a:ext>
                      </a:extLst>
                    </a:gridCol>
                    <a:gridCol w="1187777">
                      <a:extLst>
                        <a:ext uri="{9D8B030D-6E8A-4147-A177-3AD203B41FA5}">
                          <a16:colId xmlns:a16="http://schemas.microsoft.com/office/drawing/2014/main" val="4067842753"/>
                        </a:ext>
                      </a:extLst>
                    </a:gridCol>
                    <a:gridCol w="965505">
                      <a:extLst>
                        <a:ext uri="{9D8B030D-6E8A-4147-A177-3AD203B41FA5}">
                          <a16:colId xmlns:a16="http://schemas.microsoft.com/office/drawing/2014/main" val="4229174512"/>
                        </a:ext>
                      </a:extLst>
                    </a:gridCol>
                  </a:tblGrid>
                  <a:tr h="0">
                    <a:tc rowSpan="3"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 err="1">
                              <a:effectLst/>
                            </a:rPr>
                            <a:t>Senyawa</a:t>
                          </a:r>
                          <a:endParaRPr lang="en-ID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 gridSpan="3"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 err="1">
                              <a:effectLst/>
                            </a:rPr>
                            <a:t>Cp</a:t>
                          </a:r>
                          <a:r>
                            <a:rPr lang="en-US" sz="1200" baseline="30000" err="1">
                              <a:effectLst/>
                            </a:rPr>
                            <a:t>ig</a:t>
                          </a:r>
                          <a:r>
                            <a:rPr lang="en-US" sz="1200">
                              <a:effectLst/>
                            </a:rPr>
                            <a:t> / R </a:t>
                          </a:r>
                          <a:endParaRPr lang="en-ID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ID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D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>
                                    <a:effectLst/>
                                    <a:latin typeface="Cambria Math" panose="02040503050406030204" pitchFamily="18" charset="0"/>
                                  </a:rPr>
                                  <m:t>∆</m:t>
                                </m:r>
                                <m:sSub>
                                  <m:sSubPr>
                                    <m:ctrlPr>
                                      <a:rPr lang="en-ID" sz="12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n-US" sz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r>
                                      <a:rPr lang="en-US" sz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,298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D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859194523"/>
                      </a:ext>
                    </a:extLst>
                  </a:tr>
                  <a:tr h="0">
                    <a:tc vMerge="1">
                      <a:txBody>
                        <a:bodyPr/>
                        <a:lstStyle/>
                        <a:p>
                          <a:endParaRPr lang="en-ID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ID" sz="12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sty m:val="p"/>
                                      </m:rPr>
                                      <a:rPr lang="id-ID" sz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sSup>
                                      <m:sSupPr>
                                        <m:ctrlPr>
                                          <a:rPr lang="en-ID" sz="12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id-ID" sz="12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p</m:t>
                                        </m:r>
                                      </m:e>
                                      <m:sup>
                                        <m:r>
                                          <m:rPr>
                                            <m:sty m:val="p"/>
                                          </m:rPr>
                                          <a:rPr lang="id-ID" sz="12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ig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m:rPr>
                                        <m:sty m:val="p"/>
                                      </m:rPr>
                                      <a:rPr lang="id-ID" sz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den>
                                </m:f>
                                <m:r>
                                  <a:rPr lang="id-ID" sz="120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m:rPr>
                                    <m:sty m:val="p"/>
                                  </m:rPr>
                                  <a:rPr lang="id-ID" sz="1200">
                                    <a:effectLst/>
                                    <a:latin typeface="Cambria Math" panose="02040503050406030204" pitchFamily="18" charset="0"/>
                                  </a:rPr>
                                  <m:t>A</m:t>
                                </m:r>
                                <m:r>
                                  <a:rPr lang="id-ID" sz="1200"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m:rPr>
                                    <m:sty m:val="p"/>
                                  </m:rPr>
                                  <a:rPr lang="id-ID" sz="1200">
                                    <a:effectLst/>
                                    <a:latin typeface="Cambria Math" panose="02040503050406030204" pitchFamily="18" charset="0"/>
                                  </a:rPr>
                                  <m:t>BT</m:t>
                                </m:r>
                                <m:r>
                                  <a:rPr lang="id-ID" sz="1200"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m:rPr>
                                    <m:sty m:val="p"/>
                                  </m:rPr>
                                  <a:rPr lang="id-ID" sz="1200">
                                    <a:effectLst/>
                                    <a:latin typeface="Cambria Math" panose="02040503050406030204" pitchFamily="18" charset="0"/>
                                  </a:rPr>
                                  <m:t>C</m:t>
                                </m:r>
                                <m:sSup>
                                  <m:sSupPr>
                                    <m:ctrlPr>
                                      <a:rPr lang="en-ID" sz="12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id-ID" sz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</m:e>
                                  <m:sup>
                                    <m:r>
                                      <a:rPr lang="id-ID" sz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ID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ID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D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J/mol</a:t>
                          </a:r>
                          <a:endParaRPr lang="en-ID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24507340"/>
                      </a:ext>
                    </a:extLst>
                  </a:tr>
                  <a:tr h="0">
                    <a:tc vMerge="1">
                      <a:txBody>
                        <a:bodyPr/>
                        <a:lstStyle/>
                        <a:p>
                          <a:endParaRPr lang="en-ID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A</a:t>
                          </a:r>
                          <a:endParaRPr lang="en-ID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B</a:t>
                          </a:r>
                          <a:endParaRPr lang="en-ID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C</a:t>
                          </a:r>
                          <a:endParaRPr lang="en-ID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 </a:t>
                          </a:r>
                          <a:endParaRPr lang="en-ID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592550428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Hidrogen</a:t>
                          </a:r>
                          <a:endParaRPr lang="en-ID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3,249</a:t>
                          </a:r>
                          <a:endParaRPr lang="en-ID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0,422 x 10</a:t>
                          </a:r>
                          <a:r>
                            <a:rPr lang="en-US" sz="1200" baseline="30000">
                              <a:effectLst/>
                            </a:rPr>
                            <a:t>-3</a:t>
                          </a:r>
                          <a:endParaRPr lang="en-ID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0,083 x 10</a:t>
                          </a:r>
                          <a:r>
                            <a:rPr lang="en-US" sz="1200" baseline="30000">
                              <a:effectLst/>
                            </a:rPr>
                            <a:t>5</a:t>
                          </a:r>
                          <a:endParaRPr lang="en-ID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0</a:t>
                          </a:r>
                          <a:endParaRPr lang="en-ID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669509204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Air</a:t>
                          </a:r>
                          <a:endParaRPr lang="en-ID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3,47</a:t>
                          </a:r>
                          <a:endParaRPr lang="en-ID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1,45 x 10</a:t>
                          </a:r>
                          <a:r>
                            <a:rPr lang="en-US" sz="1200" baseline="30000">
                              <a:effectLst/>
                            </a:rPr>
                            <a:t>-3</a:t>
                          </a:r>
                          <a:endParaRPr lang="en-ID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0,121 x10</a:t>
                          </a:r>
                          <a:r>
                            <a:rPr lang="en-US" sz="1200" baseline="30000">
                              <a:effectLst/>
                            </a:rPr>
                            <a:t>5</a:t>
                          </a:r>
                          <a:endParaRPr lang="en-ID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-241818</a:t>
                          </a:r>
                          <a:endParaRPr lang="en-ID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440693493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CO2</a:t>
                          </a:r>
                          <a:endParaRPr lang="en-ID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5,457</a:t>
                          </a:r>
                          <a:endParaRPr lang="en-ID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1,045 x 10</a:t>
                          </a:r>
                          <a:r>
                            <a:rPr lang="en-US" sz="1200" baseline="30000">
                              <a:effectLst/>
                            </a:rPr>
                            <a:t>-3</a:t>
                          </a:r>
                          <a:endParaRPr lang="en-ID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-1,157 x 10</a:t>
                          </a:r>
                          <a:r>
                            <a:rPr lang="en-US" sz="1200" baseline="30000">
                              <a:effectLst/>
                            </a:rPr>
                            <a:t>5</a:t>
                          </a:r>
                          <a:endParaRPr lang="en-ID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-393509</a:t>
                          </a:r>
                          <a:endParaRPr lang="en-ID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62758098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2A1826F1-6220-40D2-92F6-3B594FB59E3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33380136"/>
                  </p:ext>
                </p:extLst>
              </p:nvPr>
            </p:nvGraphicFramePr>
            <p:xfrm>
              <a:off x="3279700" y="1617477"/>
              <a:ext cx="5708015" cy="2037083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235739">
                      <a:extLst>
                        <a:ext uri="{9D8B030D-6E8A-4147-A177-3AD203B41FA5}">
                          <a16:colId xmlns:a16="http://schemas.microsoft.com/office/drawing/2014/main" val="1457518343"/>
                        </a:ext>
                      </a:extLst>
                    </a:gridCol>
                    <a:gridCol w="1018095">
                      <a:extLst>
                        <a:ext uri="{9D8B030D-6E8A-4147-A177-3AD203B41FA5}">
                          <a16:colId xmlns:a16="http://schemas.microsoft.com/office/drawing/2014/main" val="3601359238"/>
                        </a:ext>
                      </a:extLst>
                    </a:gridCol>
                    <a:gridCol w="1300899">
                      <a:extLst>
                        <a:ext uri="{9D8B030D-6E8A-4147-A177-3AD203B41FA5}">
                          <a16:colId xmlns:a16="http://schemas.microsoft.com/office/drawing/2014/main" val="3599439554"/>
                        </a:ext>
                      </a:extLst>
                    </a:gridCol>
                    <a:gridCol w="1187777">
                      <a:extLst>
                        <a:ext uri="{9D8B030D-6E8A-4147-A177-3AD203B41FA5}">
                          <a16:colId xmlns:a16="http://schemas.microsoft.com/office/drawing/2014/main" val="4067842753"/>
                        </a:ext>
                      </a:extLst>
                    </a:gridCol>
                    <a:gridCol w="965505">
                      <a:extLst>
                        <a:ext uri="{9D8B030D-6E8A-4147-A177-3AD203B41FA5}">
                          <a16:colId xmlns:a16="http://schemas.microsoft.com/office/drawing/2014/main" val="4229174512"/>
                        </a:ext>
                      </a:extLst>
                    </a:gridCol>
                  </a:tblGrid>
                  <a:tr h="397955">
                    <a:tc rowSpan="3"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 err="1">
                              <a:effectLst/>
                            </a:rPr>
                            <a:t>Senyawa</a:t>
                          </a:r>
                          <a:endParaRPr lang="en-ID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 gridSpan="3"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 err="1">
                              <a:effectLst/>
                            </a:rPr>
                            <a:t>Cp</a:t>
                          </a:r>
                          <a:r>
                            <a:rPr lang="en-US" sz="1200" baseline="30000" err="1">
                              <a:effectLst/>
                            </a:rPr>
                            <a:t>ig</a:t>
                          </a:r>
                          <a:r>
                            <a:rPr lang="en-US" sz="1200">
                              <a:effectLst/>
                            </a:rPr>
                            <a:t> / R </a:t>
                          </a:r>
                          <a:endParaRPr lang="en-ID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ID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D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494304" t="-1538" r="-2532" b="-43692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59194523"/>
                      </a:ext>
                    </a:extLst>
                  </a:tr>
                  <a:tr h="659956">
                    <a:tc vMerge="1">
                      <a:txBody>
                        <a:bodyPr/>
                        <a:lstStyle/>
                        <a:p>
                          <a:endParaRPr lang="en-ID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35590" t="-60550" r="-28125" b="-160550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D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D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J/mol</a:t>
                          </a:r>
                          <a:endParaRPr lang="en-ID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24507340"/>
                      </a:ext>
                    </a:extLst>
                  </a:tr>
                  <a:tr h="244793">
                    <a:tc vMerge="1">
                      <a:txBody>
                        <a:bodyPr/>
                        <a:lstStyle/>
                        <a:p>
                          <a:endParaRPr lang="en-ID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A</a:t>
                          </a:r>
                          <a:endParaRPr lang="en-ID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B</a:t>
                          </a:r>
                          <a:endParaRPr lang="en-ID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C</a:t>
                          </a:r>
                          <a:endParaRPr lang="en-ID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 </a:t>
                          </a:r>
                          <a:endParaRPr lang="en-ID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592550428"/>
                      </a:ext>
                    </a:extLst>
                  </a:tr>
                  <a:tr h="244793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Hidrogen</a:t>
                          </a:r>
                          <a:endParaRPr lang="en-ID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3,249</a:t>
                          </a:r>
                          <a:endParaRPr lang="en-ID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0,422 x 10</a:t>
                          </a:r>
                          <a:r>
                            <a:rPr lang="en-US" sz="1200" baseline="30000">
                              <a:effectLst/>
                            </a:rPr>
                            <a:t>-3</a:t>
                          </a:r>
                          <a:endParaRPr lang="en-ID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0,083 x 10</a:t>
                          </a:r>
                          <a:r>
                            <a:rPr lang="en-US" sz="1200" baseline="30000">
                              <a:effectLst/>
                            </a:rPr>
                            <a:t>5</a:t>
                          </a:r>
                          <a:endParaRPr lang="en-ID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0</a:t>
                          </a:r>
                          <a:endParaRPr lang="en-ID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669509204"/>
                      </a:ext>
                    </a:extLst>
                  </a:tr>
                  <a:tr h="244793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Air</a:t>
                          </a:r>
                          <a:endParaRPr lang="en-ID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3,47</a:t>
                          </a:r>
                          <a:endParaRPr lang="en-ID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1,45 x 10</a:t>
                          </a:r>
                          <a:r>
                            <a:rPr lang="en-US" sz="1200" baseline="30000">
                              <a:effectLst/>
                            </a:rPr>
                            <a:t>-3</a:t>
                          </a:r>
                          <a:endParaRPr lang="en-ID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0,121 x10</a:t>
                          </a:r>
                          <a:r>
                            <a:rPr lang="en-US" sz="1200" baseline="30000">
                              <a:effectLst/>
                            </a:rPr>
                            <a:t>5</a:t>
                          </a:r>
                          <a:endParaRPr lang="en-ID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-241818</a:t>
                          </a:r>
                          <a:endParaRPr lang="en-ID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440693493"/>
                      </a:ext>
                    </a:extLst>
                  </a:tr>
                  <a:tr h="244793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CO2</a:t>
                          </a:r>
                          <a:endParaRPr lang="en-ID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5,457</a:t>
                          </a:r>
                          <a:endParaRPr lang="en-ID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1,045 x 10</a:t>
                          </a:r>
                          <a:r>
                            <a:rPr lang="en-US" sz="1200" baseline="30000">
                              <a:effectLst/>
                            </a:rPr>
                            <a:t>-3</a:t>
                          </a:r>
                          <a:endParaRPr lang="en-ID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-1,157 x 10</a:t>
                          </a:r>
                          <a:r>
                            <a:rPr lang="en-US" sz="1200" baseline="30000">
                              <a:effectLst/>
                            </a:rPr>
                            <a:t>5</a:t>
                          </a:r>
                          <a:endParaRPr lang="en-ID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-393509</a:t>
                          </a:r>
                          <a:endParaRPr lang="en-ID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627580988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55FB575-AF35-432A-AADA-AD52E0897D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4777778"/>
              </p:ext>
            </p:extLst>
          </p:nvPr>
        </p:nvGraphicFramePr>
        <p:xfrm>
          <a:off x="3893273" y="4602135"/>
          <a:ext cx="4402133" cy="171355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583702">
                  <a:extLst>
                    <a:ext uri="{9D8B030D-6E8A-4147-A177-3AD203B41FA5}">
                      <a16:colId xmlns:a16="http://schemas.microsoft.com/office/drawing/2014/main" val="3670202041"/>
                    </a:ext>
                  </a:extLst>
                </a:gridCol>
                <a:gridCol w="1525826">
                  <a:extLst>
                    <a:ext uri="{9D8B030D-6E8A-4147-A177-3AD203B41FA5}">
                      <a16:colId xmlns:a16="http://schemas.microsoft.com/office/drawing/2014/main" val="2410873691"/>
                    </a:ext>
                  </a:extLst>
                </a:gridCol>
                <a:gridCol w="1292605">
                  <a:extLst>
                    <a:ext uri="{9D8B030D-6E8A-4147-A177-3AD203B41FA5}">
                      <a16:colId xmlns:a16="http://schemas.microsoft.com/office/drawing/2014/main" val="415955500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Senyawa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Rumus Molekul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MW (kg/kmol)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113437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Asam laurat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CH</a:t>
                      </a:r>
                      <a:r>
                        <a:rPr lang="en-US" sz="1200" baseline="-25000">
                          <a:effectLst/>
                        </a:rPr>
                        <a:t>3</a:t>
                      </a:r>
                      <a:r>
                        <a:rPr lang="en-US" sz="1200">
                          <a:effectLst/>
                        </a:rPr>
                        <a:t>(CH</a:t>
                      </a:r>
                      <a:r>
                        <a:rPr lang="en-US" sz="1200" baseline="-25000">
                          <a:effectLst/>
                        </a:rPr>
                        <a:t>2</a:t>
                      </a:r>
                      <a:r>
                        <a:rPr lang="en-US" sz="1200">
                          <a:effectLst/>
                        </a:rPr>
                        <a:t>)</a:t>
                      </a:r>
                      <a:r>
                        <a:rPr lang="en-US" sz="1200" baseline="-25000">
                          <a:effectLst/>
                        </a:rPr>
                        <a:t>10</a:t>
                      </a:r>
                      <a:r>
                        <a:rPr lang="en-US" sz="1200">
                          <a:effectLst/>
                        </a:rPr>
                        <a:t>COOH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200,321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24443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n-Dodekana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C</a:t>
                      </a:r>
                      <a:r>
                        <a:rPr lang="en-US" sz="1200" baseline="-25000">
                          <a:effectLst/>
                        </a:rPr>
                        <a:t>12</a:t>
                      </a:r>
                      <a:r>
                        <a:rPr lang="en-US" sz="1200">
                          <a:effectLst/>
                        </a:rPr>
                        <a:t>H</a:t>
                      </a:r>
                      <a:r>
                        <a:rPr lang="en-US" sz="1200" baseline="-25000">
                          <a:effectLst/>
                        </a:rPr>
                        <a:t>26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184,322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908720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n-Undekana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C</a:t>
                      </a:r>
                      <a:r>
                        <a:rPr lang="en-US" sz="1200" baseline="-25000">
                          <a:effectLst/>
                        </a:rPr>
                        <a:t>11</a:t>
                      </a:r>
                      <a:r>
                        <a:rPr lang="en-US" sz="1200">
                          <a:effectLst/>
                        </a:rPr>
                        <a:t>H</a:t>
                      </a:r>
                      <a:r>
                        <a:rPr lang="en-US" sz="1200" baseline="-25000">
                          <a:effectLst/>
                        </a:rPr>
                        <a:t>24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170,295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77661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Hidrogen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H</a:t>
                      </a:r>
                      <a:r>
                        <a:rPr lang="en-US" sz="1200" baseline="-25000">
                          <a:effectLst/>
                        </a:rPr>
                        <a:t>2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2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44256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Air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H</a:t>
                      </a:r>
                      <a:r>
                        <a:rPr lang="en-US" sz="1200" baseline="-25000">
                          <a:effectLst/>
                        </a:rPr>
                        <a:t>2</a:t>
                      </a:r>
                      <a:r>
                        <a:rPr lang="en-US" sz="1200">
                          <a:effectLst/>
                        </a:rPr>
                        <a:t>O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18,015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423358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Karbon dioksida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CO</a:t>
                      </a:r>
                      <a:r>
                        <a:rPr lang="en-US" sz="1200" baseline="-25000">
                          <a:effectLst/>
                        </a:rPr>
                        <a:t>2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44,01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87394843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D422B8B6-1E89-4E43-926E-27AE033A6EF7}"/>
              </a:ext>
            </a:extLst>
          </p:cNvPr>
          <p:cNvSpPr/>
          <p:nvPr/>
        </p:nvSpPr>
        <p:spPr>
          <a:xfrm>
            <a:off x="3279700" y="1022383"/>
            <a:ext cx="5708015" cy="426128"/>
          </a:xfrm>
          <a:prstGeom prst="rect">
            <a:avLst/>
          </a:prstGeom>
          <a:solidFill>
            <a:srgbClr val="71CD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Tabel</a:t>
            </a:r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7. </a:t>
            </a:r>
            <a:r>
              <a:rPr lang="en-ID" sz="18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Data </a:t>
            </a:r>
            <a:r>
              <a:rPr lang="en-ID" sz="18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kimia</a:t>
            </a:r>
            <a:r>
              <a:rPr lang="en-ID" sz="18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senyawa</a:t>
            </a:r>
            <a:r>
              <a:rPr lang="en-ID" sz="18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anorganik</a:t>
            </a:r>
            <a:endParaRPr lang="en-ID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6F3A0E5-8114-4A5F-9880-86737F8DBD3C}"/>
              </a:ext>
            </a:extLst>
          </p:cNvPr>
          <p:cNvSpPr/>
          <p:nvPr/>
        </p:nvSpPr>
        <p:spPr>
          <a:xfrm>
            <a:off x="3893273" y="4018690"/>
            <a:ext cx="4402133" cy="426128"/>
          </a:xfrm>
          <a:prstGeom prst="rect">
            <a:avLst/>
          </a:prstGeom>
          <a:solidFill>
            <a:srgbClr val="71CD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Tabel</a:t>
            </a:r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8. </a:t>
            </a:r>
            <a:r>
              <a:rPr lang="en-ID" sz="18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Data </a:t>
            </a:r>
            <a:r>
              <a:rPr lang="en-ID" sz="18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berat</a:t>
            </a:r>
            <a:r>
              <a:rPr lang="en-ID" sz="18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molekul</a:t>
            </a:r>
            <a:endParaRPr lang="en-ID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456320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1C5D6871-290E-4F91-9E83-86A7C62F2BBA}"/>
              </a:ext>
            </a:extLst>
          </p:cNvPr>
          <p:cNvSpPr/>
          <p:nvPr/>
        </p:nvSpPr>
        <p:spPr>
          <a:xfrm>
            <a:off x="3175246" y="223102"/>
            <a:ext cx="5841507" cy="630315"/>
          </a:xfrm>
          <a:prstGeom prst="rect">
            <a:avLst/>
          </a:prstGeom>
          <a:solidFill>
            <a:srgbClr val="0099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PENGOLAHAN DATA HDO</a:t>
            </a:r>
            <a:endParaRPr lang="en-ID" sz="3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5E71D71-D96D-4816-916E-37A184F1EBD3}"/>
              </a:ext>
            </a:extLst>
          </p:cNvPr>
          <p:cNvSpPr/>
          <p:nvPr/>
        </p:nvSpPr>
        <p:spPr>
          <a:xfrm>
            <a:off x="3723588" y="3700639"/>
            <a:ext cx="4741682" cy="618310"/>
          </a:xfrm>
          <a:prstGeom prst="rect">
            <a:avLst/>
          </a:prstGeom>
          <a:solidFill>
            <a:srgbClr val="71CD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5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Tabel</a:t>
            </a:r>
            <a:r>
              <a:rPr lang="en-US" sz="15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9. </a:t>
            </a:r>
            <a:r>
              <a:rPr lang="en-ID" sz="15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</a:t>
            </a:r>
            <a:r>
              <a:rPr lang="en-ID" sz="15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nilai</a:t>
            </a:r>
            <a:r>
              <a:rPr lang="en-ID" sz="15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5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indeks</a:t>
            </a:r>
            <a:r>
              <a:rPr lang="en-ID" sz="15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5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keasaman</a:t>
            </a:r>
            <a:r>
              <a:rPr lang="en-ID" sz="15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dan </a:t>
            </a:r>
            <a:r>
              <a:rPr lang="en-ID" sz="15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konversi</a:t>
            </a:r>
            <a:r>
              <a:rPr lang="en-ID" sz="15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masing </a:t>
            </a:r>
            <a:r>
              <a:rPr lang="en-ID" sz="15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…          </a:t>
            </a:r>
            <a:r>
              <a:rPr lang="en-ID" sz="15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masing </a:t>
            </a:r>
            <a:r>
              <a:rPr lang="en-ID" sz="15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kondisi</a:t>
            </a:r>
            <a:r>
              <a:rPr lang="en-ID" sz="15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5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operasi</a:t>
            </a:r>
            <a:r>
              <a:rPr lang="en-ID" sz="15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CC4322C-0E6C-4BDB-8082-98A9061C5A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3591848"/>
              </p:ext>
            </p:extLst>
          </p:nvPr>
        </p:nvGraphicFramePr>
        <p:xfrm>
          <a:off x="3846829" y="4425469"/>
          <a:ext cx="4498340" cy="198787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37210">
                  <a:extLst>
                    <a:ext uri="{9D8B030D-6E8A-4147-A177-3AD203B41FA5}">
                      <a16:colId xmlns:a16="http://schemas.microsoft.com/office/drawing/2014/main" val="1707467192"/>
                    </a:ext>
                  </a:extLst>
                </a:gridCol>
                <a:gridCol w="1259840">
                  <a:extLst>
                    <a:ext uri="{9D8B030D-6E8A-4147-A177-3AD203B41FA5}">
                      <a16:colId xmlns:a16="http://schemas.microsoft.com/office/drawing/2014/main" val="2577907345"/>
                    </a:ext>
                  </a:extLst>
                </a:gridCol>
                <a:gridCol w="1350645">
                  <a:extLst>
                    <a:ext uri="{9D8B030D-6E8A-4147-A177-3AD203B41FA5}">
                      <a16:colId xmlns:a16="http://schemas.microsoft.com/office/drawing/2014/main" val="1886734228"/>
                    </a:ext>
                  </a:extLst>
                </a:gridCol>
                <a:gridCol w="1350645">
                  <a:extLst>
                    <a:ext uri="{9D8B030D-6E8A-4147-A177-3AD203B41FA5}">
                      <a16:colId xmlns:a16="http://schemas.microsoft.com/office/drawing/2014/main" val="25511271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No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 err="1">
                          <a:effectLst/>
                        </a:rPr>
                        <a:t>Perlakuan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 err="1">
                          <a:effectLst/>
                        </a:rPr>
                        <a:t>Indeks</a:t>
                      </a:r>
                      <a:r>
                        <a:rPr lang="en-US" sz="1200">
                          <a:effectLst/>
                        </a:rPr>
                        <a:t> </a:t>
                      </a:r>
                      <a:r>
                        <a:rPr lang="en-US" sz="1200" err="1">
                          <a:effectLst/>
                        </a:rPr>
                        <a:t>Keasaman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Konversi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915861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1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 err="1">
                          <a:effectLst/>
                        </a:rPr>
                        <a:t>Asam</a:t>
                      </a:r>
                      <a:r>
                        <a:rPr lang="en-US" sz="1200">
                          <a:effectLst/>
                        </a:rPr>
                        <a:t> </a:t>
                      </a:r>
                      <a:r>
                        <a:rPr lang="en-US" sz="1200" err="1">
                          <a:effectLst/>
                        </a:rPr>
                        <a:t>Laurat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280,8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4702047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2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400 C, 1 h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0,3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0,9989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71610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3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340 C, 1 h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17,8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0,9366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8088610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4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340 C, 3 h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0,3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0,9989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7511196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5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280 C, 3 h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19,0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0,9323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5527002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6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280 C, 6 h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0,3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0,9989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95942254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F97C7A8-2AC7-4BAF-B414-A9C226B940E9}"/>
                  </a:ext>
                </a:extLst>
              </p:cNvPr>
              <p:cNvSpPr txBox="1"/>
              <p:nvPr/>
            </p:nvSpPr>
            <p:spPr>
              <a:xfrm>
                <a:off x="2995191" y="2620533"/>
                <a:ext cx="6094428" cy="6183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D" i="1" smtClean="0">
                          <a:latin typeface="Cambria Math" panose="02040503050406030204" pitchFamily="18" charset="0"/>
                        </a:rPr>
                        <m:t>𝐾𝑜𝑛𝑣𝑒𝑟𝑠𝑖</m:t>
                      </m:r>
                      <m:r>
                        <a:rPr lang="en-ID" i="0">
                          <a:latin typeface="Cambria Math" panose="02040503050406030204" pitchFamily="18" charset="0"/>
                        </a:rPr>
                        <m:t>=1−</m:t>
                      </m:r>
                      <m:f>
                        <m:f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𝐼𝑛𝑑𝑒𝑘𝑠</m:t>
                          </m:r>
                          <m:r>
                            <a:rPr lang="en-ID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𝐾𝑒𝑎𝑠𝑎𝑚𝑎𝑛</m:t>
                          </m:r>
                          <m:r>
                            <a:rPr lang="en-ID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𝐴𝑘h𝑖𝑟</m:t>
                          </m:r>
                        </m:num>
                        <m:den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𝐼𝑛𝑑𝑒𝑘𝑠</m:t>
                          </m:r>
                          <m:r>
                            <a:rPr lang="en-ID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𝐾𝑒𝑎𝑠𝑎𝑚𝑎𝑛</m:t>
                          </m:r>
                          <m:r>
                            <a:rPr lang="en-ID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𝐴𝑤𝑎𝑙</m:t>
                          </m:r>
                        </m:den>
                      </m:f>
                    </m:oMath>
                  </m:oMathPara>
                </a14:m>
                <a:endParaRPr lang="en-ID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F97C7A8-2AC7-4BAF-B414-A9C226B940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5191" y="2620533"/>
                <a:ext cx="6094428" cy="61831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971F396A-572B-4631-B925-05FFF1353D97}"/>
              </a:ext>
            </a:extLst>
          </p:cNvPr>
          <p:cNvSpPr/>
          <p:nvPr/>
        </p:nvSpPr>
        <p:spPr>
          <a:xfrm>
            <a:off x="684343" y="1762812"/>
            <a:ext cx="10716124" cy="395926"/>
          </a:xfrm>
          <a:prstGeom prst="rect">
            <a:avLst/>
          </a:prstGeom>
          <a:solidFill>
            <a:srgbClr val="CE6A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err="1"/>
              <a:t>Konversi</a:t>
            </a:r>
            <a:r>
              <a:rPr lang="en-US"/>
              <a:t> </a:t>
            </a:r>
            <a:r>
              <a:rPr lang="en-US" err="1"/>
              <a:t>dihitung</a:t>
            </a:r>
            <a:r>
              <a:rPr lang="en-US"/>
              <a:t> </a:t>
            </a:r>
            <a:r>
              <a:rPr lang="en-US" err="1"/>
              <a:t>dengan</a:t>
            </a:r>
            <a:r>
              <a:rPr lang="en-US"/>
              <a:t> </a:t>
            </a:r>
            <a:r>
              <a:rPr lang="en-US" err="1"/>
              <a:t>menggunakan</a:t>
            </a:r>
            <a:r>
              <a:rPr lang="en-US"/>
              <a:t> </a:t>
            </a:r>
            <a:r>
              <a:rPr lang="en-US" err="1"/>
              <a:t>persamaan</a:t>
            </a:r>
            <a:r>
              <a:rPr lang="en-US"/>
              <a:t> (1)</a:t>
            </a:r>
            <a:endParaRPr lang="en-ID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9D00CFF-76B2-4715-8507-E0398D9E08ED}"/>
              </a:ext>
            </a:extLst>
          </p:cNvPr>
          <p:cNvSpPr/>
          <p:nvPr/>
        </p:nvSpPr>
        <p:spPr>
          <a:xfrm>
            <a:off x="10576874" y="2620532"/>
            <a:ext cx="823593" cy="618311"/>
          </a:xfrm>
          <a:prstGeom prst="rect">
            <a:avLst/>
          </a:prstGeom>
          <a:noFill/>
          <a:ln>
            <a:solidFill>
              <a:srgbClr val="CE6A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(1)</a:t>
            </a:r>
            <a:endParaRPr lang="en-ID" sz="160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B1C55EF-9B93-406B-AAF8-BB7BD0F7A487}"/>
              </a:ext>
            </a:extLst>
          </p:cNvPr>
          <p:cNvSpPr/>
          <p:nvPr/>
        </p:nvSpPr>
        <p:spPr>
          <a:xfrm>
            <a:off x="684343" y="1061423"/>
            <a:ext cx="2971686" cy="384287"/>
          </a:xfrm>
          <a:prstGeom prst="rect">
            <a:avLst/>
          </a:prstGeom>
          <a:solidFill>
            <a:srgbClr val="DC40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err="1"/>
              <a:t>Menghitung</a:t>
            </a:r>
            <a:r>
              <a:rPr lang="en-US" b="1"/>
              <a:t> </a:t>
            </a:r>
            <a:r>
              <a:rPr lang="en-US" b="1" err="1"/>
              <a:t>Konversi</a:t>
            </a:r>
            <a:endParaRPr lang="en-ID" b="1"/>
          </a:p>
        </p:txBody>
      </p:sp>
    </p:spTree>
    <p:extLst>
      <p:ext uri="{BB962C8B-B14F-4D97-AF65-F5344CB8AC3E}">
        <p14:creationId xmlns:p14="http://schemas.microsoft.com/office/powerpoint/2010/main" val="419085965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1C5D6871-290E-4F91-9E83-86A7C62F2BBA}"/>
              </a:ext>
            </a:extLst>
          </p:cNvPr>
          <p:cNvSpPr/>
          <p:nvPr/>
        </p:nvSpPr>
        <p:spPr>
          <a:xfrm>
            <a:off x="3175246" y="223102"/>
            <a:ext cx="5841507" cy="630315"/>
          </a:xfrm>
          <a:prstGeom prst="rect">
            <a:avLst/>
          </a:prstGeom>
          <a:solidFill>
            <a:srgbClr val="0099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PENGOLAHAN DATA HDO (2)</a:t>
            </a:r>
            <a:endParaRPr lang="en-ID" sz="3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5E71D71-D96D-4816-916E-37A184F1EBD3}"/>
              </a:ext>
            </a:extLst>
          </p:cNvPr>
          <p:cNvSpPr/>
          <p:nvPr/>
        </p:nvSpPr>
        <p:spPr>
          <a:xfrm>
            <a:off x="684343" y="4190833"/>
            <a:ext cx="5449278" cy="618310"/>
          </a:xfrm>
          <a:prstGeom prst="rect">
            <a:avLst/>
          </a:prstGeom>
          <a:solidFill>
            <a:srgbClr val="71CD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5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Tabel</a:t>
            </a:r>
            <a:r>
              <a:rPr lang="en-US" sz="15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10. </a:t>
            </a:r>
            <a:r>
              <a:rPr lang="en-ID" sz="15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Hasil </a:t>
            </a:r>
            <a:r>
              <a:rPr lang="en-ID" sz="15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tabulasi</a:t>
            </a:r>
            <a:r>
              <a:rPr lang="en-ID" sz="15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5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nilai</a:t>
            </a:r>
            <a:r>
              <a:rPr lang="en-ID" sz="15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K pada </a:t>
            </a:r>
            <a:r>
              <a:rPr lang="en-ID" sz="15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berbagai</a:t>
            </a:r>
            <a:r>
              <a:rPr lang="en-ID" sz="15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5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orde</a:t>
            </a:r>
            <a:r>
              <a:rPr lang="en-ID" sz="15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5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reaksi</a:t>
            </a:r>
            <a:endParaRPr lang="en-ID" sz="15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71F396A-572B-4631-B925-05FFF1353D97}"/>
              </a:ext>
            </a:extLst>
          </p:cNvPr>
          <p:cNvSpPr/>
          <p:nvPr/>
        </p:nvSpPr>
        <p:spPr>
          <a:xfrm>
            <a:off x="684343" y="1774450"/>
            <a:ext cx="10716124" cy="630315"/>
          </a:xfrm>
          <a:prstGeom prst="rect">
            <a:avLst/>
          </a:prstGeom>
          <a:solidFill>
            <a:srgbClr val="CE6A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Orde </a:t>
            </a:r>
            <a:r>
              <a:rPr lang="en-US" sz="1600" err="1"/>
              <a:t>reaksi</a:t>
            </a:r>
            <a:r>
              <a:rPr lang="en-US" sz="1600"/>
              <a:t> </a:t>
            </a:r>
            <a:r>
              <a:rPr lang="en-US" sz="1600" err="1"/>
              <a:t>dicari</a:t>
            </a:r>
            <a:r>
              <a:rPr lang="en-US" sz="1600"/>
              <a:t> </a:t>
            </a:r>
            <a:r>
              <a:rPr lang="en-US" sz="1600" err="1"/>
              <a:t>dengan</a:t>
            </a:r>
            <a:r>
              <a:rPr lang="en-US" sz="1600"/>
              <a:t> </a:t>
            </a:r>
            <a:r>
              <a:rPr lang="en-US" sz="1600" err="1"/>
              <a:t>menggunakan</a:t>
            </a:r>
            <a:r>
              <a:rPr lang="en-US" sz="1600"/>
              <a:t> </a:t>
            </a:r>
            <a:r>
              <a:rPr lang="en-US" sz="1600" err="1"/>
              <a:t>cara</a:t>
            </a:r>
            <a:r>
              <a:rPr lang="en-US" sz="1600"/>
              <a:t> </a:t>
            </a:r>
            <a:r>
              <a:rPr lang="en-US" sz="1600" err="1"/>
              <a:t>tabulasi</a:t>
            </a:r>
            <a:r>
              <a:rPr lang="en-US" sz="1600"/>
              <a:t>, </a:t>
            </a:r>
            <a:r>
              <a:rPr lang="en-US" sz="1600" err="1"/>
              <a:t>yaitu</a:t>
            </a:r>
            <a:r>
              <a:rPr lang="en-US" sz="1600"/>
              <a:t> </a:t>
            </a:r>
            <a:r>
              <a:rPr lang="en-US" sz="1600" err="1"/>
              <a:t>dengan</a:t>
            </a:r>
            <a:r>
              <a:rPr lang="en-US" sz="1600"/>
              <a:t> </a:t>
            </a:r>
            <a:r>
              <a:rPr lang="en-US" sz="1600" err="1"/>
              <a:t>membandingkan</a:t>
            </a:r>
            <a:r>
              <a:rPr lang="en-US" sz="1600"/>
              <a:t> </a:t>
            </a:r>
            <a:r>
              <a:rPr lang="en-US" sz="1600" err="1"/>
              <a:t>nilai</a:t>
            </a:r>
            <a:r>
              <a:rPr lang="en-US" sz="1600"/>
              <a:t> </a:t>
            </a:r>
            <a:r>
              <a:rPr lang="en-US" sz="1600" err="1"/>
              <a:t>konstanta</a:t>
            </a:r>
            <a:r>
              <a:rPr lang="en-US" sz="1600"/>
              <a:t> </a:t>
            </a:r>
            <a:r>
              <a:rPr lang="en-US" sz="1600" err="1"/>
              <a:t>laju</a:t>
            </a:r>
            <a:r>
              <a:rPr lang="en-US" sz="1600"/>
              <a:t> </a:t>
            </a:r>
            <a:r>
              <a:rPr lang="en-US" sz="1600" err="1"/>
              <a:t>reaksi</a:t>
            </a:r>
            <a:r>
              <a:rPr lang="en-US" sz="1600"/>
              <a:t> pada </a:t>
            </a:r>
            <a:r>
              <a:rPr lang="en-US" sz="1600" err="1"/>
              <a:t>waktu</a:t>
            </a:r>
            <a:r>
              <a:rPr lang="en-US" sz="1600"/>
              <a:t> </a:t>
            </a:r>
            <a:r>
              <a:rPr lang="en-US" sz="1600" err="1"/>
              <a:t>reaksi</a:t>
            </a:r>
            <a:r>
              <a:rPr lang="en-US" sz="1600"/>
              <a:t> yang </a:t>
            </a:r>
            <a:r>
              <a:rPr lang="en-US" sz="1600" err="1"/>
              <a:t>berbeda</a:t>
            </a:r>
            <a:r>
              <a:rPr lang="en-US" sz="1600"/>
              <a:t> </a:t>
            </a:r>
            <a:r>
              <a:rPr lang="en-US" sz="1600" err="1"/>
              <a:t>dalam</a:t>
            </a:r>
            <a:r>
              <a:rPr lang="en-US" sz="1600"/>
              <a:t> </a:t>
            </a:r>
            <a:r>
              <a:rPr lang="en-US" sz="1600" err="1"/>
              <a:t>temperatur</a:t>
            </a:r>
            <a:r>
              <a:rPr lang="en-US" sz="1600"/>
              <a:t> yang </a:t>
            </a:r>
            <a:r>
              <a:rPr lang="en-US" sz="1600" err="1"/>
              <a:t>sama</a:t>
            </a:r>
            <a:r>
              <a:rPr lang="en-US" sz="1600"/>
              <a:t> </a:t>
            </a:r>
            <a:r>
              <a:rPr lang="en-US" sz="1600" err="1"/>
              <a:t>untuk</a:t>
            </a:r>
            <a:r>
              <a:rPr lang="en-US" sz="1600"/>
              <a:t> masing </a:t>
            </a:r>
            <a:r>
              <a:rPr lang="en-US" sz="1600" err="1"/>
              <a:t>masing</a:t>
            </a:r>
            <a:r>
              <a:rPr lang="en-US" sz="1600"/>
              <a:t> </a:t>
            </a:r>
            <a:r>
              <a:rPr lang="en-US" sz="1600" err="1"/>
              <a:t>orde</a:t>
            </a:r>
            <a:r>
              <a:rPr lang="en-US" sz="1600"/>
              <a:t>. </a:t>
            </a:r>
            <a:endParaRPr lang="en-ID" sz="16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9D00CFF-76B2-4715-8507-E0398D9E08ED}"/>
              </a:ext>
            </a:extLst>
          </p:cNvPr>
          <p:cNvSpPr/>
          <p:nvPr/>
        </p:nvSpPr>
        <p:spPr>
          <a:xfrm>
            <a:off x="10539165" y="3245408"/>
            <a:ext cx="823593" cy="618311"/>
          </a:xfrm>
          <a:prstGeom prst="rect">
            <a:avLst/>
          </a:prstGeom>
          <a:noFill/>
          <a:ln>
            <a:solidFill>
              <a:srgbClr val="CE6A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(2)</a:t>
            </a:r>
            <a:endParaRPr lang="en-ID" sz="160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3D08215-B877-40AE-AF7D-B44D45333511}"/>
              </a:ext>
            </a:extLst>
          </p:cNvPr>
          <p:cNvSpPr/>
          <p:nvPr/>
        </p:nvSpPr>
        <p:spPr>
          <a:xfrm>
            <a:off x="684343" y="1061423"/>
            <a:ext cx="2971686" cy="384287"/>
          </a:xfrm>
          <a:prstGeom prst="rect">
            <a:avLst/>
          </a:prstGeom>
          <a:solidFill>
            <a:srgbClr val="DC40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err="1"/>
              <a:t>Mencari</a:t>
            </a:r>
            <a:r>
              <a:rPr lang="en-US" b="1"/>
              <a:t> Orde </a:t>
            </a:r>
            <a:r>
              <a:rPr lang="en-US" b="1" err="1"/>
              <a:t>Reaksi</a:t>
            </a:r>
            <a:endParaRPr lang="en-ID" b="1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82EA45A-2979-4FB6-A3D8-DBF61CCA911B}"/>
              </a:ext>
            </a:extLst>
          </p:cNvPr>
          <p:cNvSpPr/>
          <p:nvPr/>
        </p:nvSpPr>
        <p:spPr>
          <a:xfrm>
            <a:off x="684343" y="2630058"/>
            <a:ext cx="10716124" cy="384287"/>
          </a:xfrm>
          <a:prstGeom prst="rect">
            <a:avLst/>
          </a:prstGeom>
          <a:solidFill>
            <a:srgbClr val="CE6A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err="1"/>
              <a:t>Untuk</a:t>
            </a:r>
            <a:r>
              <a:rPr lang="en-US"/>
              <a:t> </a:t>
            </a:r>
            <a:r>
              <a:rPr lang="en-US" err="1"/>
              <a:t>mencari</a:t>
            </a:r>
            <a:r>
              <a:rPr lang="en-US"/>
              <a:t> </a:t>
            </a:r>
            <a:r>
              <a:rPr lang="en-US" err="1"/>
              <a:t>nilai</a:t>
            </a:r>
            <a:r>
              <a:rPr lang="en-US"/>
              <a:t> </a:t>
            </a:r>
            <a:r>
              <a:rPr lang="en-US" err="1"/>
              <a:t>konstanta</a:t>
            </a:r>
            <a:r>
              <a:rPr lang="en-US"/>
              <a:t> </a:t>
            </a:r>
            <a:r>
              <a:rPr lang="en-US" err="1"/>
              <a:t>laju</a:t>
            </a:r>
            <a:r>
              <a:rPr lang="en-US"/>
              <a:t> </a:t>
            </a:r>
            <a:r>
              <a:rPr lang="en-US" err="1"/>
              <a:t>reaksi</a:t>
            </a:r>
            <a:r>
              <a:rPr lang="en-US"/>
              <a:t> </a:t>
            </a:r>
            <a:r>
              <a:rPr lang="en-US" err="1"/>
              <a:t>deoksigenasi</a:t>
            </a:r>
            <a:r>
              <a:rPr lang="en-US"/>
              <a:t> </a:t>
            </a:r>
            <a:r>
              <a:rPr lang="en-US" err="1"/>
              <a:t>asam</a:t>
            </a:r>
            <a:r>
              <a:rPr lang="en-US"/>
              <a:t> </a:t>
            </a:r>
            <a:r>
              <a:rPr lang="en-US" err="1"/>
              <a:t>laurat</a:t>
            </a:r>
            <a:r>
              <a:rPr lang="en-US"/>
              <a:t> (K) </a:t>
            </a:r>
            <a:r>
              <a:rPr lang="en-US" err="1"/>
              <a:t>digunakan</a:t>
            </a:r>
            <a:r>
              <a:rPr lang="en-US"/>
              <a:t> </a:t>
            </a:r>
            <a:r>
              <a:rPr lang="en-US" err="1"/>
              <a:t>persamaan</a:t>
            </a:r>
            <a:r>
              <a:rPr lang="en-US"/>
              <a:t> (2)</a:t>
            </a:r>
            <a:endParaRPr lang="en-ID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4CA2DC39-AFB0-4328-9A89-175481265E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227041"/>
              </p:ext>
            </p:extLst>
          </p:nvPr>
        </p:nvGraphicFramePr>
        <p:xfrm>
          <a:off x="684343" y="4939801"/>
          <a:ext cx="5449278" cy="171355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68010">
                  <a:extLst>
                    <a:ext uri="{9D8B030D-6E8A-4147-A177-3AD203B41FA5}">
                      <a16:colId xmlns:a16="http://schemas.microsoft.com/office/drawing/2014/main" val="3274482865"/>
                    </a:ext>
                  </a:extLst>
                </a:gridCol>
                <a:gridCol w="994709">
                  <a:extLst>
                    <a:ext uri="{9D8B030D-6E8A-4147-A177-3AD203B41FA5}">
                      <a16:colId xmlns:a16="http://schemas.microsoft.com/office/drawing/2014/main" val="2970651256"/>
                    </a:ext>
                  </a:extLst>
                </a:gridCol>
                <a:gridCol w="1028853">
                  <a:extLst>
                    <a:ext uri="{9D8B030D-6E8A-4147-A177-3AD203B41FA5}">
                      <a16:colId xmlns:a16="http://schemas.microsoft.com/office/drawing/2014/main" val="973308265"/>
                    </a:ext>
                  </a:extLst>
                </a:gridCol>
                <a:gridCol w="1028853">
                  <a:extLst>
                    <a:ext uri="{9D8B030D-6E8A-4147-A177-3AD203B41FA5}">
                      <a16:colId xmlns:a16="http://schemas.microsoft.com/office/drawing/2014/main" val="2093712329"/>
                    </a:ext>
                  </a:extLst>
                </a:gridCol>
                <a:gridCol w="1028853">
                  <a:extLst>
                    <a:ext uri="{9D8B030D-6E8A-4147-A177-3AD203B41FA5}">
                      <a16:colId xmlns:a16="http://schemas.microsoft.com/office/drawing/2014/main" val="4628493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T (C)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T(jam)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K (M</a:t>
                      </a:r>
                      <a:r>
                        <a:rPr lang="en-US" sz="1200" baseline="30000">
                          <a:effectLst/>
                        </a:rPr>
                        <a:t>0,5</a:t>
                      </a:r>
                      <a:r>
                        <a:rPr lang="en-US" sz="1200">
                          <a:effectLst/>
                        </a:rPr>
                        <a:t>jam</a:t>
                      </a:r>
                      <a:r>
                        <a:rPr lang="en-US" sz="1200" baseline="30000">
                          <a:effectLst/>
                        </a:rPr>
                        <a:t>-1</a:t>
                      </a:r>
                      <a:r>
                        <a:rPr lang="en-US" sz="1200">
                          <a:effectLst/>
                        </a:rPr>
                        <a:t>)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K (jam</a:t>
                      </a:r>
                      <a:r>
                        <a:rPr lang="en-US" sz="1200" baseline="30000">
                          <a:effectLst/>
                        </a:rPr>
                        <a:t>-1</a:t>
                      </a:r>
                      <a:r>
                        <a:rPr lang="en-US" sz="1200">
                          <a:effectLst/>
                        </a:rPr>
                        <a:t>)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K (M</a:t>
                      </a:r>
                      <a:r>
                        <a:rPr lang="en-US" sz="1200" baseline="30000">
                          <a:effectLst/>
                        </a:rPr>
                        <a:t>-1</a:t>
                      </a:r>
                      <a:r>
                        <a:rPr lang="en-US" sz="1200">
                          <a:effectLst/>
                        </a:rPr>
                        <a:t>jam</a:t>
                      </a:r>
                      <a:r>
                        <a:rPr lang="en-US" sz="1200" baseline="30000">
                          <a:effectLst/>
                        </a:rPr>
                        <a:t>-1</a:t>
                      </a:r>
                      <a:r>
                        <a:rPr lang="en-US" sz="1200">
                          <a:effectLst/>
                        </a:rPr>
                        <a:t>)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02929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280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3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94C9D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1,035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94C9D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0,898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94C9D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1,044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94C9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3435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280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6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94C9D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0,676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94C9D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1,140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94C9D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35,417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94C9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6970952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Nilai k rata </a:t>
                      </a:r>
                      <a:r>
                        <a:rPr lang="en-US" sz="1200" err="1">
                          <a:effectLst/>
                        </a:rPr>
                        <a:t>rata</a:t>
                      </a:r>
                      <a:r>
                        <a:rPr lang="en-US" sz="1200">
                          <a:effectLst/>
                        </a:rPr>
                        <a:t> (T = 280 C)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00B05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0,856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94C9D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1,019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94C9D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18,230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94C9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34643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340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1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94C9D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3,139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94C9D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2,758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94C9D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3,358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94C9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03862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340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3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94C9D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1,353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94C9D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2,281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94C9D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70,833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94C9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979163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Nilai k rata </a:t>
                      </a:r>
                      <a:r>
                        <a:rPr lang="en-US" sz="1200" err="1">
                          <a:effectLst/>
                        </a:rPr>
                        <a:t>rata</a:t>
                      </a:r>
                      <a:r>
                        <a:rPr lang="en-US" sz="1200">
                          <a:effectLst/>
                        </a:rPr>
                        <a:t> (T = 340 C)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00B05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2,246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94C9D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2,519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94C9D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37,096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94C9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6420620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760BAAC5-63DF-45F1-B3A9-3C1DF9745C8B}"/>
              </a:ext>
            </a:extLst>
          </p:cNvPr>
          <p:cNvSpPr/>
          <p:nvPr/>
        </p:nvSpPr>
        <p:spPr>
          <a:xfrm>
            <a:off x="4062951" y="4939800"/>
            <a:ext cx="1055803" cy="1713551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>
            <a:glow rad="76200">
              <a:srgbClr val="CE6A56">
                <a:alpha val="42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A9A83DF-EBB7-4F65-9060-4BDD38E81316}"/>
              </a:ext>
            </a:extLst>
          </p:cNvPr>
          <p:cNvSpPr/>
          <p:nvPr/>
        </p:nvSpPr>
        <p:spPr>
          <a:xfrm>
            <a:off x="7552441" y="5178264"/>
            <a:ext cx="3590042" cy="618311"/>
          </a:xfrm>
          <a:prstGeom prst="rect">
            <a:avLst/>
          </a:prstGeom>
          <a:noFill/>
          <a:ln w="28575">
            <a:solidFill>
              <a:srgbClr val="CE6A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err="1">
                <a:solidFill>
                  <a:schemeClr val="tx1"/>
                </a:solidFill>
              </a:rPr>
              <a:t>Diperoleh</a:t>
            </a:r>
            <a:r>
              <a:rPr lang="en-US" b="1">
                <a:solidFill>
                  <a:schemeClr val="tx1"/>
                </a:solidFill>
              </a:rPr>
              <a:t> </a:t>
            </a:r>
            <a:r>
              <a:rPr lang="en-US" b="1" err="1">
                <a:solidFill>
                  <a:schemeClr val="tx1"/>
                </a:solidFill>
              </a:rPr>
              <a:t>orde</a:t>
            </a:r>
            <a:r>
              <a:rPr lang="en-US" b="1">
                <a:solidFill>
                  <a:schemeClr val="tx1"/>
                </a:solidFill>
              </a:rPr>
              <a:t> </a:t>
            </a:r>
            <a:r>
              <a:rPr lang="en-US" b="1" err="1">
                <a:solidFill>
                  <a:schemeClr val="tx1"/>
                </a:solidFill>
              </a:rPr>
              <a:t>reaksi</a:t>
            </a:r>
            <a:r>
              <a:rPr lang="en-US" b="1">
                <a:solidFill>
                  <a:schemeClr val="tx1"/>
                </a:solidFill>
              </a:rPr>
              <a:t> = 1</a:t>
            </a:r>
            <a:endParaRPr lang="en-ID" b="1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1555A6F-ADAA-48A3-B618-B26B838BD341}"/>
                  </a:ext>
                </a:extLst>
              </p:cNvPr>
              <p:cNvSpPr txBox="1"/>
              <p:nvPr/>
            </p:nvSpPr>
            <p:spPr>
              <a:xfrm>
                <a:off x="5348289" y="3281088"/>
                <a:ext cx="2381692" cy="5049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ID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ID" i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ID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ID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ID" i="0"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d>
                              <m:dPr>
                                <m:ctrlPr>
                                  <a:rPr lang="en-ID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ID" i="0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sSub>
                                  <m:sSubPr>
                                    <m:ctrlPr>
                                      <a:rPr lang="en-ID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D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ID" i="1">
                                        <a:latin typeface="Cambria Math" panose="02040503050406030204" pitchFamily="18" charset="0"/>
                                      </a:rPr>
                                      <m:t>𝐿𝐴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</m:num>
                      <m:den>
                        <m:r>
                          <a:rPr lang="en-ID" i="1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</m:oMath>
                </a14:m>
                <a:r>
                  <a:rPr lang="en-ID"/>
                  <a:t> </a:t>
                </a:r>
                <a:r>
                  <a:rPr lang="en-ID" sz="1500"/>
                  <a:t>(</a:t>
                </a:r>
                <a:r>
                  <a:rPr lang="en-ID" sz="1500" err="1"/>
                  <a:t>orde</a:t>
                </a:r>
                <a:r>
                  <a:rPr lang="en-ID" sz="1500"/>
                  <a:t> 1)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1555A6F-ADAA-48A3-B618-B26B838BD3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8289" y="3281088"/>
                <a:ext cx="2381692" cy="504946"/>
              </a:xfrm>
              <a:prstGeom prst="rect">
                <a:avLst/>
              </a:prstGeom>
              <a:blipFill>
                <a:blip r:embed="rId2"/>
                <a:stretch>
                  <a:fillRect b="-12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3492673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1C5D6871-290E-4F91-9E83-86A7C62F2BBA}"/>
              </a:ext>
            </a:extLst>
          </p:cNvPr>
          <p:cNvSpPr/>
          <p:nvPr/>
        </p:nvSpPr>
        <p:spPr>
          <a:xfrm>
            <a:off x="3175246" y="223102"/>
            <a:ext cx="5841507" cy="630315"/>
          </a:xfrm>
          <a:prstGeom prst="rect">
            <a:avLst/>
          </a:prstGeom>
          <a:solidFill>
            <a:srgbClr val="0099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PENGOLAHAN DATA HDO (3)</a:t>
            </a:r>
            <a:endParaRPr lang="en-ID" sz="3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71F396A-572B-4631-B925-05FFF1353D97}"/>
              </a:ext>
            </a:extLst>
          </p:cNvPr>
          <p:cNvSpPr/>
          <p:nvPr/>
        </p:nvSpPr>
        <p:spPr>
          <a:xfrm>
            <a:off x="684343" y="1762812"/>
            <a:ext cx="10716124" cy="395926"/>
          </a:xfrm>
          <a:prstGeom prst="rect">
            <a:avLst/>
          </a:prstGeom>
          <a:solidFill>
            <a:srgbClr val="CE6A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Karena </a:t>
            </a:r>
            <a:r>
              <a:rPr lang="en-US" err="1"/>
              <a:t>orde</a:t>
            </a:r>
            <a:r>
              <a:rPr lang="en-US"/>
              <a:t> </a:t>
            </a:r>
            <a:r>
              <a:rPr lang="en-US" err="1"/>
              <a:t>reaksi</a:t>
            </a:r>
            <a:r>
              <a:rPr lang="en-US"/>
              <a:t> = 1, </a:t>
            </a:r>
            <a:r>
              <a:rPr lang="en-US" err="1"/>
              <a:t>maka</a:t>
            </a:r>
            <a:r>
              <a:rPr lang="en-US"/>
              <a:t> model </a:t>
            </a:r>
            <a:r>
              <a:rPr lang="en-US" err="1"/>
              <a:t>persamaan</a:t>
            </a:r>
            <a:r>
              <a:rPr lang="en-US"/>
              <a:t> </a:t>
            </a:r>
            <a:r>
              <a:rPr lang="en-US" err="1"/>
              <a:t>reaksi</a:t>
            </a:r>
            <a:r>
              <a:rPr lang="en-US"/>
              <a:t> </a:t>
            </a:r>
            <a:r>
              <a:rPr lang="en-US" err="1"/>
              <a:t>ditunjukkan</a:t>
            </a:r>
            <a:r>
              <a:rPr lang="en-US"/>
              <a:t> </a:t>
            </a:r>
            <a:r>
              <a:rPr lang="en-US" err="1"/>
              <a:t>dalam</a:t>
            </a:r>
            <a:r>
              <a:rPr lang="en-US"/>
              <a:t> </a:t>
            </a:r>
            <a:r>
              <a:rPr lang="en-US" err="1"/>
              <a:t>persamaan</a:t>
            </a:r>
            <a:r>
              <a:rPr lang="en-US"/>
              <a:t> 3,4,5,6,7, dan 8</a:t>
            </a:r>
            <a:endParaRPr lang="en-ID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9D00CFF-76B2-4715-8507-E0398D9E08ED}"/>
              </a:ext>
            </a:extLst>
          </p:cNvPr>
          <p:cNvSpPr/>
          <p:nvPr/>
        </p:nvSpPr>
        <p:spPr>
          <a:xfrm>
            <a:off x="5835192" y="2229091"/>
            <a:ext cx="823593" cy="618311"/>
          </a:xfrm>
          <a:prstGeom prst="rect">
            <a:avLst/>
          </a:prstGeom>
          <a:noFill/>
          <a:ln>
            <a:solidFill>
              <a:srgbClr val="CE6A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(3)</a:t>
            </a:r>
            <a:endParaRPr lang="en-ID" sz="160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B1C55EF-9B93-406B-AAF8-BB7BD0F7A487}"/>
              </a:ext>
            </a:extLst>
          </p:cNvPr>
          <p:cNvSpPr/>
          <p:nvPr/>
        </p:nvSpPr>
        <p:spPr>
          <a:xfrm>
            <a:off x="684343" y="1061423"/>
            <a:ext cx="2971686" cy="384287"/>
          </a:xfrm>
          <a:prstGeom prst="rect">
            <a:avLst/>
          </a:prstGeom>
          <a:solidFill>
            <a:srgbClr val="DC40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Model </a:t>
            </a:r>
            <a:r>
              <a:rPr lang="en-US" b="1" err="1"/>
              <a:t>persamaan</a:t>
            </a:r>
            <a:r>
              <a:rPr lang="en-US" b="1"/>
              <a:t> </a:t>
            </a:r>
            <a:r>
              <a:rPr lang="en-US" b="1" err="1"/>
              <a:t>reaksi</a:t>
            </a:r>
            <a:endParaRPr lang="en-ID" b="1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571D64D-F745-49AD-81E4-B86DA7CBB975}"/>
                  </a:ext>
                </a:extLst>
              </p:cNvPr>
              <p:cNvSpPr txBox="1"/>
              <p:nvPr/>
            </p:nvSpPr>
            <p:spPr>
              <a:xfrm>
                <a:off x="1551872" y="2220317"/>
                <a:ext cx="3246748" cy="6182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D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𝐿𝐴</m:t>
                          </m:r>
                        </m:sub>
                      </m:sSub>
                      <m:r>
                        <a:rPr lang="en-ID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ID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𝐿𝐴</m:t>
                              </m:r>
                            </m:sub>
                          </m:sSub>
                        </m:num>
                        <m:den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ID" i="0">
                          <a:latin typeface="Cambria Math" panose="02040503050406030204" pitchFamily="18" charset="0"/>
                        </a:rPr>
                        <m:t>=−</m:t>
                      </m:r>
                      <m:d>
                        <m:d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D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ID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ID" i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ID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ID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𝐿𝐴</m:t>
                          </m:r>
                        </m:sub>
                      </m:sSub>
                    </m:oMath>
                  </m:oMathPara>
                </a14:m>
                <a:endParaRPr lang="en-ID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571D64D-F745-49AD-81E4-B86DA7CBB9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1872" y="2220317"/>
                <a:ext cx="3246748" cy="61824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665D11C-AF5F-49D4-BAB5-96639E0C7C84}"/>
                  </a:ext>
                </a:extLst>
              </p:cNvPr>
              <p:cNvSpPr txBox="1"/>
              <p:nvPr/>
            </p:nvSpPr>
            <p:spPr>
              <a:xfrm>
                <a:off x="1977793" y="2889992"/>
                <a:ext cx="2604331" cy="6182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D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𝐷𝐷</m:t>
                          </m:r>
                        </m:sub>
                      </m:sSub>
                      <m:r>
                        <a:rPr lang="en-ID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ID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𝐷𝐷</m:t>
                              </m:r>
                            </m:sub>
                          </m:sSub>
                        </m:num>
                        <m:den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ID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ID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𝐿𝐴</m:t>
                          </m:r>
                        </m:sub>
                      </m:sSub>
                    </m:oMath>
                  </m:oMathPara>
                </a14:m>
                <a:endParaRPr lang="en-ID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665D11C-AF5F-49D4-BAB5-96639E0C7C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7793" y="2889992"/>
                <a:ext cx="2604331" cy="61824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6F28319-89CA-41DE-9C63-3882B3F3A006}"/>
                  </a:ext>
                </a:extLst>
              </p:cNvPr>
              <p:cNvSpPr txBox="1"/>
              <p:nvPr/>
            </p:nvSpPr>
            <p:spPr>
              <a:xfrm>
                <a:off x="1778812" y="3598997"/>
                <a:ext cx="2792867" cy="6182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D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𝑈𝐷</m:t>
                          </m:r>
                        </m:sub>
                      </m:sSub>
                      <m:r>
                        <a:rPr lang="en-ID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ID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𝑈𝐷</m:t>
                              </m:r>
                            </m:sub>
                          </m:sSub>
                        </m:num>
                        <m:den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ID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ID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𝐿𝐴</m:t>
                          </m:r>
                        </m:sub>
                      </m:sSub>
                    </m:oMath>
                  </m:oMathPara>
                </a14:m>
                <a:endParaRPr lang="en-ID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6F28319-89CA-41DE-9C63-3882B3F3A0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8812" y="3598997"/>
                <a:ext cx="2792867" cy="61824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5B372C6-85A3-4AE1-A0CD-6F5B721E087C}"/>
                  </a:ext>
                </a:extLst>
              </p:cNvPr>
              <p:cNvSpPr txBox="1"/>
              <p:nvPr/>
            </p:nvSpPr>
            <p:spPr>
              <a:xfrm>
                <a:off x="1693970" y="4295020"/>
                <a:ext cx="2962550" cy="6182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D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ID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ID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ID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  <m:r>
                                <a:rPr lang="en-ID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ID" i="0">
                          <a:latin typeface="Cambria Math" panose="02040503050406030204" pitchFamily="18" charset="0"/>
                        </a:rPr>
                        <m:t>=−</m:t>
                      </m:r>
                      <m:d>
                        <m:dPr>
                          <m:ctrlPr>
                            <a:rPr lang="en-ID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D" i="0">
                              <a:latin typeface="Cambria Math" panose="02040503050406030204" pitchFamily="18" charset="0"/>
                            </a:rPr>
                            <m:t>3</m:t>
                          </m:r>
                          <m:sSub>
                            <m:sSubPr>
                              <m:ctrlPr>
                                <a:rPr lang="en-ID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ID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𝐿𝐴</m:t>
                          </m:r>
                        </m:sub>
                      </m:sSub>
                    </m:oMath>
                  </m:oMathPara>
                </a14:m>
                <a:endParaRPr lang="en-ID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5B372C6-85A3-4AE1-A0CD-6F5B721E08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3970" y="4295020"/>
                <a:ext cx="2962550" cy="61824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C9E4108-A9A0-4332-91DA-C13771450495}"/>
                  </a:ext>
                </a:extLst>
              </p:cNvPr>
              <p:cNvSpPr txBox="1"/>
              <p:nvPr/>
            </p:nvSpPr>
            <p:spPr>
              <a:xfrm>
                <a:off x="1694497" y="4959699"/>
                <a:ext cx="2962550" cy="6182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D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ID" i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𝑂</m:t>
                          </m:r>
                        </m:sub>
                      </m:sSub>
                      <m:r>
                        <a:rPr lang="en-ID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ID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  <m:r>
                                <a:rPr lang="en-ID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sub>
                          </m:sSub>
                        </m:num>
                        <m:den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ID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D" i="0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ID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ID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𝐿𝐴</m:t>
                          </m:r>
                        </m:sub>
                      </m:sSub>
                    </m:oMath>
                  </m:oMathPara>
                </a14:m>
                <a:endParaRPr lang="en-ID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C9E4108-A9A0-4332-91DA-C137714504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4497" y="4959699"/>
                <a:ext cx="2962550" cy="61824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1B98B09-0339-45F6-8215-782D78596EBA}"/>
                  </a:ext>
                </a:extLst>
              </p:cNvPr>
              <p:cNvSpPr txBox="1"/>
              <p:nvPr/>
            </p:nvSpPr>
            <p:spPr>
              <a:xfrm>
                <a:off x="1467351" y="5655655"/>
                <a:ext cx="3114773" cy="6182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D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𝐶𝑂</m:t>
                          </m:r>
                          <m:r>
                            <a:rPr lang="en-ID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ID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ID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𝐶𝑂</m:t>
                              </m:r>
                              <m:r>
                                <a:rPr lang="en-ID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ID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ID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𝐿𝐴</m:t>
                          </m:r>
                        </m:sub>
                      </m:sSub>
                    </m:oMath>
                  </m:oMathPara>
                </a14:m>
                <a:endParaRPr lang="en-ID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1B98B09-0339-45F6-8215-782D78596E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7351" y="5655655"/>
                <a:ext cx="3114773" cy="61824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Rectangle 23">
            <a:extLst>
              <a:ext uri="{FF2B5EF4-FFF2-40B4-BE49-F238E27FC236}">
                <a16:creationId xmlns:a16="http://schemas.microsoft.com/office/drawing/2014/main" id="{B728B377-27BE-4097-A4A2-A30F93E17E58}"/>
              </a:ext>
            </a:extLst>
          </p:cNvPr>
          <p:cNvSpPr/>
          <p:nvPr/>
        </p:nvSpPr>
        <p:spPr>
          <a:xfrm>
            <a:off x="5835191" y="2917691"/>
            <a:ext cx="823593" cy="618311"/>
          </a:xfrm>
          <a:prstGeom prst="rect">
            <a:avLst/>
          </a:prstGeom>
          <a:noFill/>
          <a:ln>
            <a:solidFill>
              <a:srgbClr val="CE6A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(4)</a:t>
            </a:r>
            <a:endParaRPr lang="en-ID" sz="1600">
              <a:solidFill>
                <a:schemeClr val="tx1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71E85B4-F4B5-4ABA-AD2A-C70CD0081DBA}"/>
              </a:ext>
            </a:extLst>
          </p:cNvPr>
          <p:cNvSpPr/>
          <p:nvPr/>
        </p:nvSpPr>
        <p:spPr>
          <a:xfrm>
            <a:off x="5835190" y="3598932"/>
            <a:ext cx="823593" cy="618311"/>
          </a:xfrm>
          <a:prstGeom prst="rect">
            <a:avLst/>
          </a:prstGeom>
          <a:noFill/>
          <a:ln>
            <a:solidFill>
              <a:srgbClr val="CE6A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(5)</a:t>
            </a:r>
            <a:endParaRPr lang="en-ID" sz="1600">
              <a:solidFill>
                <a:schemeClr val="tx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CFF5686-F649-4F01-BF93-2E5386BC3B2C}"/>
              </a:ext>
            </a:extLst>
          </p:cNvPr>
          <p:cNvSpPr/>
          <p:nvPr/>
        </p:nvSpPr>
        <p:spPr>
          <a:xfrm>
            <a:off x="5835190" y="4294955"/>
            <a:ext cx="823593" cy="618311"/>
          </a:xfrm>
          <a:prstGeom prst="rect">
            <a:avLst/>
          </a:prstGeom>
          <a:noFill/>
          <a:ln>
            <a:solidFill>
              <a:srgbClr val="CE6A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(6)</a:t>
            </a:r>
            <a:endParaRPr lang="en-ID" sz="1600">
              <a:solidFill>
                <a:schemeClr val="tx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4608B28-C3B6-4779-9AE9-072737586EB4}"/>
              </a:ext>
            </a:extLst>
          </p:cNvPr>
          <p:cNvSpPr/>
          <p:nvPr/>
        </p:nvSpPr>
        <p:spPr>
          <a:xfrm>
            <a:off x="5835190" y="4964109"/>
            <a:ext cx="823593" cy="618311"/>
          </a:xfrm>
          <a:prstGeom prst="rect">
            <a:avLst/>
          </a:prstGeom>
          <a:noFill/>
          <a:ln>
            <a:solidFill>
              <a:srgbClr val="CE6A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(7)</a:t>
            </a:r>
            <a:endParaRPr lang="en-ID" sz="1600">
              <a:solidFill>
                <a:schemeClr val="tx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8BF5E29-EC97-4B21-8426-B4485B697940}"/>
              </a:ext>
            </a:extLst>
          </p:cNvPr>
          <p:cNvSpPr/>
          <p:nvPr/>
        </p:nvSpPr>
        <p:spPr>
          <a:xfrm>
            <a:off x="5835189" y="5661515"/>
            <a:ext cx="823593" cy="618311"/>
          </a:xfrm>
          <a:prstGeom prst="rect">
            <a:avLst/>
          </a:prstGeom>
          <a:noFill/>
          <a:ln>
            <a:solidFill>
              <a:srgbClr val="CE6A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(8)</a:t>
            </a:r>
            <a:endParaRPr lang="en-ID" sz="1600">
              <a:solidFill>
                <a:schemeClr val="tx1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3C5B9F9-3910-49E1-B09F-2CAADE55FC6D}"/>
              </a:ext>
            </a:extLst>
          </p:cNvPr>
          <p:cNvSpPr/>
          <p:nvPr/>
        </p:nvSpPr>
        <p:spPr>
          <a:xfrm>
            <a:off x="8027724" y="2672670"/>
            <a:ext cx="2845324" cy="3089146"/>
          </a:xfrm>
          <a:prstGeom prst="rect">
            <a:avLst/>
          </a:prstGeom>
          <a:noFill/>
          <a:ln w="28575">
            <a:solidFill>
              <a:srgbClr val="CE6A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err="1">
                <a:solidFill>
                  <a:schemeClr val="tx1"/>
                </a:solidFill>
              </a:rPr>
              <a:t>Keterangan</a:t>
            </a:r>
            <a:r>
              <a:rPr lang="en-US" sz="1600">
                <a:solidFill>
                  <a:schemeClr val="tx1"/>
                </a:solidFill>
              </a:rPr>
              <a:t> </a:t>
            </a:r>
            <a:r>
              <a:rPr lang="en-US" sz="1600" err="1">
                <a:solidFill>
                  <a:schemeClr val="tx1"/>
                </a:solidFill>
              </a:rPr>
              <a:t>subskrip</a:t>
            </a:r>
            <a:r>
              <a:rPr lang="en-US" sz="1600">
                <a:solidFill>
                  <a:schemeClr val="tx1"/>
                </a:solidFill>
              </a:rPr>
              <a:t> :</a:t>
            </a: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ID" sz="16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LA 	= </a:t>
            </a:r>
            <a:r>
              <a:rPr lang="en-ID" sz="16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Asam</a:t>
            </a:r>
            <a:r>
              <a:rPr lang="en-ID" sz="16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Laurat</a:t>
            </a:r>
            <a:endParaRPr lang="en-ID" sz="160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ID" sz="16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DD	= </a:t>
            </a:r>
            <a:r>
              <a:rPr lang="en-ID" sz="16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Dodekana</a:t>
            </a:r>
            <a:endParaRPr lang="en-ID" sz="160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ID" sz="16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UD	= </a:t>
            </a:r>
            <a:r>
              <a:rPr lang="en-ID" sz="16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Undekana</a:t>
            </a:r>
            <a:endParaRPr lang="en-ID" sz="160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ID" sz="16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H2	= hydrogen</a:t>
            </a:r>
            <a:endParaRPr lang="en-ID" sz="160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ID" sz="16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CO2	= Karbon </a:t>
            </a:r>
            <a:r>
              <a:rPr lang="en-ID" sz="16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dioksida</a:t>
            </a:r>
            <a:endParaRPr lang="en-ID" sz="160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ID" sz="16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H2O	= Air</a:t>
            </a:r>
            <a:endParaRPr lang="en-ID" sz="16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398758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1C5D6871-290E-4F91-9E83-86A7C62F2BBA}"/>
              </a:ext>
            </a:extLst>
          </p:cNvPr>
          <p:cNvSpPr/>
          <p:nvPr/>
        </p:nvSpPr>
        <p:spPr>
          <a:xfrm>
            <a:off x="3175246" y="223102"/>
            <a:ext cx="5841507" cy="630315"/>
          </a:xfrm>
          <a:prstGeom prst="rect">
            <a:avLst/>
          </a:prstGeom>
          <a:solidFill>
            <a:srgbClr val="0099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PENGOLAHAN DATA HDO (4)</a:t>
            </a:r>
            <a:endParaRPr lang="en-ID" sz="3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5E71D71-D96D-4816-916E-37A184F1EBD3}"/>
              </a:ext>
            </a:extLst>
          </p:cNvPr>
          <p:cNvSpPr/>
          <p:nvPr/>
        </p:nvSpPr>
        <p:spPr>
          <a:xfrm>
            <a:off x="5509462" y="3284537"/>
            <a:ext cx="5891005" cy="618310"/>
          </a:xfrm>
          <a:prstGeom prst="rect">
            <a:avLst/>
          </a:prstGeom>
          <a:solidFill>
            <a:srgbClr val="71CD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5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Tabel</a:t>
            </a:r>
            <a:r>
              <a:rPr lang="en-US" sz="15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11. </a:t>
            </a:r>
            <a:r>
              <a:rPr lang="en-ID" sz="15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</a:t>
            </a:r>
            <a:r>
              <a:rPr lang="en-ID" sz="15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hasil</a:t>
            </a:r>
            <a:r>
              <a:rPr lang="en-ID" sz="15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5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perhitungan</a:t>
            </a:r>
            <a:r>
              <a:rPr lang="en-ID" sz="15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5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konstanta</a:t>
            </a:r>
            <a:r>
              <a:rPr lang="en-ID" sz="15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5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laju</a:t>
            </a:r>
            <a:r>
              <a:rPr lang="en-ID" sz="15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5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reaksi</a:t>
            </a:r>
            <a:endParaRPr lang="en-ID" sz="15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71F396A-572B-4631-B925-05FFF1353D97}"/>
              </a:ext>
            </a:extLst>
          </p:cNvPr>
          <p:cNvSpPr/>
          <p:nvPr/>
        </p:nvSpPr>
        <p:spPr>
          <a:xfrm>
            <a:off x="684343" y="1652640"/>
            <a:ext cx="10716124" cy="751200"/>
          </a:xfrm>
          <a:prstGeom prst="rect">
            <a:avLst/>
          </a:prstGeom>
          <a:solidFill>
            <a:srgbClr val="CE6A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err="1"/>
              <a:t>Konstanta</a:t>
            </a:r>
            <a:r>
              <a:rPr lang="en-US"/>
              <a:t> </a:t>
            </a:r>
            <a:r>
              <a:rPr lang="en-US" err="1"/>
              <a:t>laju</a:t>
            </a:r>
            <a:r>
              <a:rPr lang="en-US"/>
              <a:t> </a:t>
            </a:r>
            <a:r>
              <a:rPr lang="en-US" err="1"/>
              <a:t>reaksi</a:t>
            </a:r>
            <a:r>
              <a:rPr lang="en-US"/>
              <a:t> HDO (k</a:t>
            </a:r>
            <a:r>
              <a:rPr lang="en-US" baseline="-25000"/>
              <a:t>1</a:t>
            </a:r>
            <a:r>
              <a:rPr lang="en-US"/>
              <a:t>) dan </a:t>
            </a:r>
            <a:r>
              <a:rPr lang="en-US" err="1"/>
              <a:t>konstanta</a:t>
            </a:r>
            <a:r>
              <a:rPr lang="en-US"/>
              <a:t> </a:t>
            </a:r>
            <a:r>
              <a:rPr lang="en-US" err="1"/>
              <a:t>laju</a:t>
            </a:r>
            <a:r>
              <a:rPr lang="en-US"/>
              <a:t> </a:t>
            </a:r>
            <a:r>
              <a:rPr lang="en-US" err="1"/>
              <a:t>reaksi</a:t>
            </a:r>
            <a:r>
              <a:rPr lang="en-US"/>
              <a:t> DCO2 (k</a:t>
            </a:r>
            <a:r>
              <a:rPr lang="en-US" baseline="-25000"/>
              <a:t>2</a:t>
            </a:r>
            <a:r>
              <a:rPr lang="en-US"/>
              <a:t>) </a:t>
            </a:r>
            <a:r>
              <a:rPr lang="en-US" err="1"/>
              <a:t>dihitung</a:t>
            </a:r>
            <a:r>
              <a:rPr lang="en-US"/>
              <a:t> </a:t>
            </a:r>
            <a:r>
              <a:rPr lang="en-US" err="1"/>
              <a:t>dengan</a:t>
            </a:r>
            <a:r>
              <a:rPr lang="en-US"/>
              <a:t> </a:t>
            </a:r>
            <a:r>
              <a:rPr lang="en-US" err="1"/>
              <a:t>menggunakan</a:t>
            </a:r>
            <a:r>
              <a:rPr lang="en-US"/>
              <a:t> </a:t>
            </a:r>
            <a:r>
              <a:rPr lang="en-US" err="1"/>
              <a:t>persamaan</a:t>
            </a:r>
            <a:r>
              <a:rPr lang="en-US"/>
              <a:t> (10) dan (11)</a:t>
            </a:r>
            <a:endParaRPr lang="en-ID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9D00CFF-76B2-4715-8507-E0398D9E08ED}"/>
              </a:ext>
            </a:extLst>
          </p:cNvPr>
          <p:cNvSpPr/>
          <p:nvPr/>
        </p:nvSpPr>
        <p:spPr>
          <a:xfrm>
            <a:off x="4248370" y="2965835"/>
            <a:ext cx="823593" cy="618311"/>
          </a:xfrm>
          <a:prstGeom prst="rect">
            <a:avLst/>
          </a:prstGeom>
          <a:noFill/>
          <a:ln>
            <a:solidFill>
              <a:srgbClr val="CE6A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(9)</a:t>
            </a:r>
            <a:endParaRPr lang="en-ID" sz="160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B1C55EF-9B93-406B-AAF8-BB7BD0F7A487}"/>
              </a:ext>
            </a:extLst>
          </p:cNvPr>
          <p:cNvSpPr/>
          <p:nvPr/>
        </p:nvSpPr>
        <p:spPr>
          <a:xfrm>
            <a:off x="684343" y="1061423"/>
            <a:ext cx="2971686" cy="384287"/>
          </a:xfrm>
          <a:prstGeom prst="rect">
            <a:avLst/>
          </a:prstGeom>
          <a:solidFill>
            <a:srgbClr val="DC40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err="1"/>
              <a:t>Menghitung</a:t>
            </a:r>
            <a:r>
              <a:rPr lang="en-US" b="1"/>
              <a:t> k</a:t>
            </a:r>
            <a:r>
              <a:rPr lang="en-US" b="1" baseline="-25000"/>
              <a:t>1</a:t>
            </a:r>
            <a:r>
              <a:rPr lang="en-US" b="1"/>
              <a:t> dan k</a:t>
            </a:r>
            <a:r>
              <a:rPr lang="en-US" b="1" baseline="-25000"/>
              <a:t>2</a:t>
            </a:r>
            <a:endParaRPr lang="en-ID" b="1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2ED83B1-861D-4011-BF77-801C2CEDE185}"/>
                  </a:ext>
                </a:extLst>
              </p:cNvPr>
              <p:cNvSpPr txBox="1"/>
              <p:nvPr/>
            </p:nvSpPr>
            <p:spPr>
              <a:xfrm>
                <a:off x="511405" y="3021198"/>
                <a:ext cx="258058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D" i="1" smtClean="0"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ID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D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ID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ID" i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ID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ID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ID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2ED83B1-861D-4011-BF77-801C2CEDE1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405" y="3021198"/>
                <a:ext cx="2580587" cy="369332"/>
              </a:xfrm>
              <a:prstGeom prst="rect">
                <a:avLst/>
              </a:prstGeom>
              <a:blipFill>
                <a:blip r:embed="rId2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D917167-F395-4225-A9EF-98E85DD14D62}"/>
                  </a:ext>
                </a:extLst>
              </p:cNvPr>
              <p:cNvSpPr txBox="1"/>
              <p:nvPr/>
            </p:nvSpPr>
            <p:spPr>
              <a:xfrm>
                <a:off x="511405" y="3902847"/>
                <a:ext cx="3233217" cy="6655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D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ID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D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𝑦𝑖𝑒𝑙</m:t>
                          </m:r>
                          <m:sSub>
                            <m:sSubPr>
                              <m:ctrlPr>
                                <a:rPr lang="en-ID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𝐷𝐷</m:t>
                              </m:r>
                            </m:sub>
                          </m:sSub>
                        </m:num>
                        <m:den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𝑦𝑖𝑒𝑙</m:t>
                          </m:r>
                          <m:sSub>
                            <m:sSubPr>
                              <m:ctrlPr>
                                <a:rPr lang="en-ID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𝑈𝐷</m:t>
                              </m:r>
                            </m:sub>
                          </m:sSub>
                          <m:r>
                            <a:rPr lang="en-ID" i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𝑦𝑖𝑒𝑙</m:t>
                          </m:r>
                          <m:sSub>
                            <m:sSubPr>
                              <m:ctrlPr>
                                <a:rPr lang="en-ID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𝐷𝐷</m:t>
                              </m:r>
                            </m:sub>
                          </m:sSub>
                        </m:den>
                      </m:f>
                      <m:r>
                        <a:rPr lang="en-ID" i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ID" i="1">
                          <a:latin typeface="Cambria Math" panose="02040503050406030204" pitchFamily="18" charset="0"/>
                        </a:rPr>
                        <m:t>𝐾</m:t>
                      </m:r>
                    </m:oMath>
                  </m:oMathPara>
                </a14:m>
                <a:endParaRPr lang="en-ID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D917167-F395-4225-A9EF-98E85DD14D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405" y="3902847"/>
                <a:ext cx="3233217" cy="66556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>
            <a:extLst>
              <a:ext uri="{FF2B5EF4-FFF2-40B4-BE49-F238E27FC236}">
                <a16:creationId xmlns:a16="http://schemas.microsoft.com/office/drawing/2014/main" id="{A90ECF87-A818-4896-8B3A-888A30A68B98}"/>
              </a:ext>
            </a:extLst>
          </p:cNvPr>
          <p:cNvSpPr/>
          <p:nvPr/>
        </p:nvSpPr>
        <p:spPr>
          <a:xfrm>
            <a:off x="4248370" y="3950103"/>
            <a:ext cx="823593" cy="618311"/>
          </a:xfrm>
          <a:prstGeom prst="rect">
            <a:avLst/>
          </a:prstGeom>
          <a:noFill/>
          <a:ln>
            <a:solidFill>
              <a:srgbClr val="CE6A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(10)</a:t>
            </a:r>
            <a:endParaRPr lang="en-ID" sz="160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D0C3E65-A825-4262-A2CF-012EE183B6F7}"/>
              </a:ext>
            </a:extLst>
          </p:cNvPr>
          <p:cNvSpPr/>
          <p:nvPr/>
        </p:nvSpPr>
        <p:spPr>
          <a:xfrm>
            <a:off x="4248370" y="4934371"/>
            <a:ext cx="823593" cy="618311"/>
          </a:xfrm>
          <a:prstGeom prst="rect">
            <a:avLst/>
          </a:prstGeom>
          <a:noFill/>
          <a:ln>
            <a:solidFill>
              <a:srgbClr val="CE6A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(11)</a:t>
            </a:r>
            <a:endParaRPr lang="en-ID" sz="160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3A2CEAA-92BA-4623-8387-A3E8E136C40B}"/>
                  </a:ext>
                </a:extLst>
              </p:cNvPr>
              <p:cNvSpPr txBox="1"/>
              <p:nvPr/>
            </p:nvSpPr>
            <p:spPr>
              <a:xfrm>
                <a:off x="511405" y="4900562"/>
                <a:ext cx="3377153" cy="6655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D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ID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ID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𝑦𝑖𝑒𝑙</m:t>
                          </m:r>
                          <m:sSub>
                            <m:sSubPr>
                              <m:ctrlPr>
                                <a:rPr lang="en-ID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𝑈𝐷</m:t>
                              </m:r>
                            </m:sub>
                          </m:sSub>
                        </m:num>
                        <m:den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𝑦𝑖𝑒𝑙</m:t>
                          </m:r>
                          <m:sSub>
                            <m:sSubPr>
                              <m:ctrlPr>
                                <a:rPr lang="en-ID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𝑈𝐷</m:t>
                              </m:r>
                            </m:sub>
                          </m:sSub>
                          <m:r>
                            <a:rPr lang="en-ID" i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𝑦𝑖𝑒𝑙</m:t>
                          </m:r>
                          <m:sSub>
                            <m:sSubPr>
                              <m:ctrlPr>
                                <a:rPr lang="en-ID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𝐷𝐷</m:t>
                              </m:r>
                            </m:sub>
                          </m:sSub>
                        </m:den>
                      </m:f>
                      <m:r>
                        <a:rPr lang="en-ID" i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ID" i="1">
                          <a:latin typeface="Cambria Math" panose="02040503050406030204" pitchFamily="18" charset="0"/>
                        </a:rPr>
                        <m:t>𝐾</m:t>
                      </m:r>
                    </m:oMath>
                  </m:oMathPara>
                </a14:m>
                <a:endParaRPr lang="en-ID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3A2CEAA-92BA-4623-8387-A3E8E136C4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405" y="4900562"/>
                <a:ext cx="3377153" cy="66556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97744DCF-4CBA-4B22-9B2A-B71F84315D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2545221"/>
              </p:ext>
            </p:extLst>
          </p:nvPr>
        </p:nvGraphicFramePr>
        <p:xfrm>
          <a:off x="5509462" y="4156798"/>
          <a:ext cx="5891005" cy="125349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41838">
                  <a:extLst>
                    <a:ext uri="{9D8B030D-6E8A-4147-A177-3AD203B41FA5}">
                      <a16:colId xmlns:a16="http://schemas.microsoft.com/office/drawing/2014/main" val="4231233399"/>
                    </a:ext>
                  </a:extLst>
                </a:gridCol>
                <a:gridCol w="524432">
                  <a:extLst>
                    <a:ext uri="{9D8B030D-6E8A-4147-A177-3AD203B41FA5}">
                      <a16:colId xmlns:a16="http://schemas.microsoft.com/office/drawing/2014/main" val="2665800756"/>
                    </a:ext>
                  </a:extLst>
                </a:gridCol>
                <a:gridCol w="655538">
                  <a:extLst>
                    <a:ext uri="{9D8B030D-6E8A-4147-A177-3AD203B41FA5}">
                      <a16:colId xmlns:a16="http://schemas.microsoft.com/office/drawing/2014/main" val="381743212"/>
                    </a:ext>
                  </a:extLst>
                </a:gridCol>
                <a:gridCol w="803035">
                  <a:extLst>
                    <a:ext uri="{9D8B030D-6E8A-4147-A177-3AD203B41FA5}">
                      <a16:colId xmlns:a16="http://schemas.microsoft.com/office/drawing/2014/main" val="4117481996"/>
                    </a:ext>
                  </a:extLst>
                </a:gridCol>
                <a:gridCol w="737481">
                  <a:extLst>
                    <a:ext uri="{9D8B030D-6E8A-4147-A177-3AD203B41FA5}">
                      <a16:colId xmlns:a16="http://schemas.microsoft.com/office/drawing/2014/main" val="2260006888"/>
                    </a:ext>
                  </a:extLst>
                </a:gridCol>
                <a:gridCol w="994147">
                  <a:extLst>
                    <a:ext uri="{9D8B030D-6E8A-4147-A177-3AD203B41FA5}">
                      <a16:colId xmlns:a16="http://schemas.microsoft.com/office/drawing/2014/main" val="3538962470"/>
                    </a:ext>
                  </a:extLst>
                </a:gridCol>
                <a:gridCol w="810705">
                  <a:extLst>
                    <a:ext uri="{9D8B030D-6E8A-4147-A177-3AD203B41FA5}">
                      <a16:colId xmlns:a16="http://schemas.microsoft.com/office/drawing/2014/main" val="2715784838"/>
                    </a:ext>
                  </a:extLst>
                </a:gridCol>
                <a:gridCol w="923829">
                  <a:extLst>
                    <a:ext uri="{9D8B030D-6E8A-4147-A177-3AD203B41FA5}">
                      <a16:colId xmlns:a16="http://schemas.microsoft.com/office/drawing/2014/main" val="17410201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T (</a:t>
                      </a:r>
                      <a:r>
                        <a:rPr lang="en-US" sz="1200" baseline="30000" err="1">
                          <a:effectLst/>
                        </a:rPr>
                        <a:t>o</a:t>
                      </a:r>
                      <a:r>
                        <a:rPr lang="en-US" sz="1200" err="1">
                          <a:effectLst/>
                        </a:rPr>
                        <a:t>C</a:t>
                      </a:r>
                      <a:r>
                        <a:rPr lang="en-US" sz="1200">
                          <a:effectLst/>
                        </a:rPr>
                        <a:t>)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t (jam)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X</a:t>
                      </a:r>
                      <a:r>
                        <a:rPr lang="en-US" sz="1200" baseline="-25000">
                          <a:effectLst/>
                        </a:rPr>
                        <a:t>LA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Yield C12 (%)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Yield C11 (%)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K (jam</a:t>
                      </a:r>
                      <a:r>
                        <a:rPr lang="en-US" sz="1200" baseline="30000">
                          <a:effectLst/>
                        </a:rPr>
                        <a:t>-1</a:t>
                      </a:r>
                      <a:r>
                        <a:rPr lang="en-US" sz="1200">
                          <a:effectLst/>
                        </a:rPr>
                        <a:t>)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k</a:t>
                      </a:r>
                      <a:r>
                        <a:rPr lang="en-US" sz="1200" baseline="-25000">
                          <a:effectLst/>
                        </a:rPr>
                        <a:t>1</a:t>
                      </a:r>
                      <a:r>
                        <a:rPr lang="en-US" sz="1200">
                          <a:effectLst/>
                        </a:rPr>
                        <a:t> (jam</a:t>
                      </a:r>
                      <a:r>
                        <a:rPr lang="en-US" sz="1200" baseline="30000">
                          <a:effectLst/>
                        </a:rPr>
                        <a:t>-1</a:t>
                      </a:r>
                      <a:r>
                        <a:rPr lang="en-US" sz="1200">
                          <a:effectLst/>
                        </a:rPr>
                        <a:t>)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k</a:t>
                      </a:r>
                      <a:r>
                        <a:rPr lang="en-US" sz="1200" baseline="-25000">
                          <a:effectLst/>
                        </a:rPr>
                        <a:t>2</a:t>
                      </a:r>
                      <a:r>
                        <a:rPr lang="en-US" sz="1200">
                          <a:effectLst/>
                        </a:rPr>
                        <a:t> (jam</a:t>
                      </a:r>
                      <a:r>
                        <a:rPr lang="en-US" sz="1200" baseline="30000">
                          <a:effectLst/>
                        </a:rPr>
                        <a:t>-1</a:t>
                      </a:r>
                      <a:r>
                        <a:rPr lang="en-US" sz="1200">
                          <a:effectLst/>
                        </a:rPr>
                        <a:t>)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08725574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400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1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0,9989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26,9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53,6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6,482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2,286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4,555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1358252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340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3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0,9989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35,2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61,5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2,519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0,915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1,604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1822707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280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6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0,9989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41,8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54,4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1,019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0,443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0,576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0916476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287537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1C5D6871-290E-4F91-9E83-86A7C62F2BBA}"/>
              </a:ext>
            </a:extLst>
          </p:cNvPr>
          <p:cNvSpPr/>
          <p:nvPr/>
        </p:nvSpPr>
        <p:spPr>
          <a:xfrm>
            <a:off x="3175246" y="223102"/>
            <a:ext cx="5841507" cy="630315"/>
          </a:xfrm>
          <a:prstGeom prst="rect">
            <a:avLst/>
          </a:prstGeom>
          <a:solidFill>
            <a:srgbClr val="0099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PENGOLAHAN DATA HDO (5)</a:t>
            </a:r>
            <a:endParaRPr lang="en-ID" sz="3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6CF446D-8C14-4342-816B-65C2F7F881AB}"/>
              </a:ext>
            </a:extLst>
          </p:cNvPr>
          <p:cNvSpPr/>
          <p:nvPr/>
        </p:nvSpPr>
        <p:spPr>
          <a:xfrm>
            <a:off x="684343" y="1136344"/>
            <a:ext cx="6374183" cy="377363"/>
          </a:xfrm>
          <a:prstGeom prst="rect">
            <a:avLst/>
          </a:prstGeom>
          <a:solidFill>
            <a:srgbClr val="DC40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err="1"/>
              <a:t>Mencari</a:t>
            </a:r>
            <a:r>
              <a:rPr lang="en-US" b="1"/>
              <a:t> </a:t>
            </a:r>
            <a:r>
              <a:rPr lang="en-US" b="1" err="1"/>
              <a:t>Energi</a:t>
            </a:r>
            <a:r>
              <a:rPr lang="en-US" b="1"/>
              <a:t> </a:t>
            </a:r>
            <a:r>
              <a:rPr lang="en-US" b="1" err="1"/>
              <a:t>Aktivasi</a:t>
            </a:r>
            <a:r>
              <a:rPr lang="en-US" b="1"/>
              <a:t> (</a:t>
            </a:r>
            <a:r>
              <a:rPr lang="en-US" b="1" err="1"/>
              <a:t>Ea</a:t>
            </a:r>
            <a:r>
              <a:rPr lang="en-US" b="1"/>
              <a:t>) dan </a:t>
            </a:r>
            <a:r>
              <a:rPr lang="en-US" b="1" err="1"/>
              <a:t>konstanta</a:t>
            </a:r>
            <a:r>
              <a:rPr lang="en-US" b="1"/>
              <a:t> Arrhenius</a:t>
            </a:r>
            <a:endParaRPr lang="en-ID" b="1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EFA5B68-6928-46B2-BDBA-F6305DD3E937}"/>
              </a:ext>
            </a:extLst>
          </p:cNvPr>
          <p:cNvSpPr/>
          <p:nvPr/>
        </p:nvSpPr>
        <p:spPr>
          <a:xfrm>
            <a:off x="684343" y="1720054"/>
            <a:ext cx="10716124" cy="630315"/>
          </a:xfrm>
          <a:prstGeom prst="rect">
            <a:avLst/>
          </a:prstGeom>
          <a:solidFill>
            <a:srgbClr val="CE6A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err="1"/>
              <a:t>Energi</a:t>
            </a:r>
            <a:r>
              <a:rPr lang="en-US"/>
              <a:t> </a:t>
            </a:r>
            <a:r>
              <a:rPr lang="en-US" err="1"/>
              <a:t>aktivasi</a:t>
            </a:r>
            <a:r>
              <a:rPr lang="en-US"/>
              <a:t> dan </a:t>
            </a:r>
            <a:r>
              <a:rPr lang="en-US" err="1"/>
              <a:t>konstanta</a:t>
            </a:r>
            <a:r>
              <a:rPr lang="en-US"/>
              <a:t> </a:t>
            </a:r>
            <a:r>
              <a:rPr lang="en-US" err="1"/>
              <a:t>Arhenius</a:t>
            </a:r>
            <a:r>
              <a:rPr lang="en-US"/>
              <a:t> </a:t>
            </a:r>
            <a:r>
              <a:rPr lang="en-US" err="1"/>
              <a:t>dapat</a:t>
            </a:r>
            <a:r>
              <a:rPr lang="en-US"/>
              <a:t> </a:t>
            </a:r>
            <a:r>
              <a:rPr lang="en-US" err="1"/>
              <a:t>dicari</a:t>
            </a:r>
            <a:r>
              <a:rPr lang="en-US"/>
              <a:t> </a:t>
            </a:r>
            <a:r>
              <a:rPr lang="en-US" err="1"/>
              <a:t>dari</a:t>
            </a:r>
            <a:r>
              <a:rPr lang="en-US"/>
              <a:t> </a:t>
            </a:r>
            <a:r>
              <a:rPr lang="en-US" err="1"/>
              <a:t>hubungan</a:t>
            </a:r>
            <a:r>
              <a:rPr lang="en-US"/>
              <a:t> </a:t>
            </a:r>
            <a:r>
              <a:rPr lang="en-US" err="1"/>
              <a:t>konstanta</a:t>
            </a:r>
            <a:r>
              <a:rPr lang="en-US"/>
              <a:t> </a:t>
            </a:r>
            <a:r>
              <a:rPr lang="en-US" err="1"/>
              <a:t>laju</a:t>
            </a:r>
            <a:r>
              <a:rPr lang="en-US"/>
              <a:t> </a:t>
            </a:r>
            <a:r>
              <a:rPr lang="en-US" err="1"/>
              <a:t>reakis</a:t>
            </a:r>
            <a:r>
              <a:rPr lang="en-US"/>
              <a:t> </a:t>
            </a:r>
            <a:r>
              <a:rPr lang="en-US" err="1"/>
              <a:t>dengan</a:t>
            </a:r>
            <a:r>
              <a:rPr lang="en-US"/>
              <a:t> </a:t>
            </a:r>
            <a:r>
              <a:rPr lang="en-US" err="1"/>
              <a:t>temperatur</a:t>
            </a:r>
            <a:r>
              <a:rPr lang="en-US"/>
              <a:t> </a:t>
            </a:r>
            <a:r>
              <a:rPr lang="en-US" err="1"/>
              <a:t>dengan</a:t>
            </a:r>
            <a:r>
              <a:rPr lang="en-US"/>
              <a:t> </a:t>
            </a:r>
            <a:r>
              <a:rPr lang="en-US" err="1"/>
              <a:t>menggunakan</a:t>
            </a:r>
            <a:r>
              <a:rPr lang="en-US"/>
              <a:t> </a:t>
            </a:r>
            <a:r>
              <a:rPr lang="en-US" err="1"/>
              <a:t>persamaan</a:t>
            </a:r>
            <a:r>
              <a:rPr lang="en-US"/>
              <a:t> 12 dan 13</a:t>
            </a:r>
            <a:endParaRPr lang="en-ID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5E128B6-3A80-4ACC-A8A4-D04193F560F8}"/>
                  </a:ext>
                </a:extLst>
              </p:cNvPr>
              <p:cNvSpPr txBox="1"/>
              <p:nvPr/>
            </p:nvSpPr>
            <p:spPr>
              <a:xfrm>
                <a:off x="833708" y="2530264"/>
                <a:ext cx="2567217" cy="7146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D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ID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ID" i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func>
                        <m:funcPr>
                          <m:ctrlPr>
                            <a:rPr lang="en-ID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ID" i="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ID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D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ID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D" i="1">
                                      <a:latin typeface="Cambria Math" panose="02040503050406030204" pitchFamily="18" charset="0"/>
                                    </a:rPr>
                                    <m:t>𝐸𝑎</m:t>
                                  </m:r>
                                </m:num>
                                <m:den>
                                  <m:r>
                                    <a:rPr lang="en-ID" i="1">
                                      <a:latin typeface="Cambria Math" panose="02040503050406030204" pitchFamily="18" charset="0"/>
                                    </a:rPr>
                                    <m:t>𝑅𝑇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ID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5E128B6-3A80-4ACC-A8A4-D04193F560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708" y="2530264"/>
                <a:ext cx="2567217" cy="71468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32C137B-20F0-4551-B50C-E6E762F6AC14}"/>
                  </a:ext>
                </a:extLst>
              </p:cNvPr>
              <p:cNvSpPr txBox="1"/>
              <p:nvPr/>
            </p:nvSpPr>
            <p:spPr>
              <a:xfrm>
                <a:off x="7105344" y="2556716"/>
                <a:ext cx="2245654" cy="6109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D" i="1" smtClean="0">
                          <a:latin typeface="Cambria Math" panose="02040503050406030204" pitchFamily="18" charset="0"/>
                        </a:rPr>
                        <m:t>𝑙𝑛𝑘</m:t>
                      </m:r>
                      <m:r>
                        <a:rPr lang="en-ID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D" i="1">
                          <a:latin typeface="Cambria Math" panose="02040503050406030204" pitchFamily="18" charset="0"/>
                        </a:rPr>
                        <m:t>𝑙𝑛</m:t>
                      </m:r>
                      <m:sSub>
                        <m:sSub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ID" i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ID" i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𝐸𝑎</m:t>
                          </m:r>
                        </m:num>
                        <m:den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𝑅</m:t>
                          </m:r>
                        </m:den>
                      </m:f>
                      <m:r>
                        <a:rPr lang="en-ID" i="0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D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</m:oMath>
                  </m:oMathPara>
                </a14:m>
                <a:endParaRPr lang="en-ID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32C137B-20F0-4551-B50C-E6E762F6AC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5344" y="2556716"/>
                <a:ext cx="2245654" cy="61093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ectangle 21">
            <a:extLst>
              <a:ext uri="{FF2B5EF4-FFF2-40B4-BE49-F238E27FC236}">
                <a16:creationId xmlns:a16="http://schemas.microsoft.com/office/drawing/2014/main" id="{B6F31E17-D1F1-4EC7-9338-E1234B6BC2E3}"/>
              </a:ext>
            </a:extLst>
          </p:cNvPr>
          <p:cNvSpPr/>
          <p:nvPr/>
        </p:nvSpPr>
        <p:spPr>
          <a:xfrm>
            <a:off x="4263064" y="2534401"/>
            <a:ext cx="823593" cy="618311"/>
          </a:xfrm>
          <a:prstGeom prst="rect">
            <a:avLst/>
          </a:prstGeom>
          <a:noFill/>
          <a:ln>
            <a:solidFill>
              <a:srgbClr val="CE6A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(12)</a:t>
            </a:r>
            <a:endParaRPr lang="en-ID" sz="160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1839172-9181-401E-A464-B87B0C8B835E}"/>
              </a:ext>
            </a:extLst>
          </p:cNvPr>
          <p:cNvSpPr/>
          <p:nvPr/>
        </p:nvSpPr>
        <p:spPr>
          <a:xfrm>
            <a:off x="10534699" y="2514474"/>
            <a:ext cx="823593" cy="618311"/>
          </a:xfrm>
          <a:prstGeom prst="rect">
            <a:avLst/>
          </a:prstGeom>
          <a:noFill/>
          <a:ln>
            <a:solidFill>
              <a:srgbClr val="CE6A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(13)</a:t>
            </a:r>
            <a:endParaRPr lang="en-ID" sz="1600">
              <a:solidFill>
                <a:schemeClr val="tx1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C110AEC-0B0A-4004-AC65-3581064CA718}"/>
              </a:ext>
            </a:extLst>
          </p:cNvPr>
          <p:cNvSpPr/>
          <p:nvPr/>
        </p:nvSpPr>
        <p:spPr>
          <a:xfrm>
            <a:off x="684343" y="3264658"/>
            <a:ext cx="10716124" cy="714682"/>
          </a:xfrm>
          <a:prstGeom prst="rect">
            <a:avLst/>
          </a:prstGeom>
          <a:solidFill>
            <a:srgbClr val="CE6A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1600" err="1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Dengan</a:t>
            </a:r>
            <a:r>
              <a:rPr lang="en-ID" sz="160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err="1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Ea</a:t>
            </a:r>
            <a:r>
              <a:rPr lang="en-ID" sz="160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err="1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adalah</a:t>
            </a:r>
            <a:r>
              <a:rPr lang="en-ID" sz="160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err="1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energi</a:t>
            </a:r>
            <a:r>
              <a:rPr lang="en-ID" sz="160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err="1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aktivasi</a:t>
            </a:r>
            <a:r>
              <a:rPr lang="en-ID" sz="160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(J/mol), A</a:t>
            </a:r>
            <a:r>
              <a:rPr lang="en-ID" sz="1600" baseline="-2500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ID" sz="160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err="1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adalah</a:t>
            </a:r>
            <a:r>
              <a:rPr lang="en-ID" sz="160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err="1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konstanta</a:t>
            </a:r>
            <a:r>
              <a:rPr lang="en-ID" sz="160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Arrhenius (s</a:t>
            </a:r>
            <a:r>
              <a:rPr lang="en-ID" sz="1600" baseline="3000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r>
              <a:rPr lang="en-ID" sz="160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), dan R </a:t>
            </a:r>
            <a:r>
              <a:rPr lang="en-ID" sz="1600" err="1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adalah</a:t>
            </a:r>
            <a:r>
              <a:rPr lang="en-ID" sz="160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err="1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konstanta</a:t>
            </a:r>
            <a:r>
              <a:rPr lang="en-ID" sz="160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gas ideal.</a:t>
            </a:r>
            <a:br>
              <a:rPr lang="en-ID" sz="160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D" sz="18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Dengan</a:t>
            </a:r>
            <a:r>
              <a:rPr lang="en-ID" sz="18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8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mengalurkan</a:t>
            </a:r>
            <a:r>
              <a:rPr lang="en-ID" sz="18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8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lnk</a:t>
            </a:r>
            <a:r>
              <a:rPr lang="en-ID" sz="18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8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terhadap</a:t>
            </a:r>
            <a:r>
              <a:rPr lang="en-ID" sz="18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1/T, </a:t>
            </a:r>
            <a:r>
              <a:rPr lang="en-ID" sz="18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lalu</a:t>
            </a:r>
            <a:r>
              <a:rPr lang="en-ID" sz="18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8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regresi</a:t>
            </a:r>
            <a:r>
              <a:rPr lang="en-ID" sz="18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linear data, </a:t>
            </a:r>
            <a:r>
              <a:rPr lang="en-ID" sz="18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diperoleh</a:t>
            </a:r>
            <a:r>
              <a:rPr lang="en-ID" sz="18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8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persamaan</a:t>
            </a:r>
            <a:r>
              <a:rPr lang="en-ID" sz="18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14 dan 15</a:t>
            </a:r>
            <a:endParaRPr lang="en-ID" sz="18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DB172E3-F667-4FC9-9A2F-E49901AFD84D}"/>
                  </a:ext>
                </a:extLst>
              </p:cNvPr>
              <p:cNvSpPr txBox="1"/>
              <p:nvPr/>
            </p:nvSpPr>
            <p:spPr>
              <a:xfrm>
                <a:off x="1152653" y="4245734"/>
                <a:ext cx="2292711" cy="3773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D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ID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D" i="1">
                          <a:latin typeface="Cambria Math" panose="02040503050406030204" pitchFamily="18" charset="0"/>
                        </a:rPr>
                        <m:t>𝑚𝑥</m:t>
                      </m:r>
                      <m:r>
                        <a:rPr lang="en-ID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D" i="1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ID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DB172E3-F667-4FC9-9A2F-E49901AFD8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2653" y="4245734"/>
                <a:ext cx="2292711" cy="377363"/>
              </a:xfrm>
              <a:prstGeom prst="rect">
                <a:avLst/>
              </a:prstGeom>
              <a:blipFill>
                <a:blip r:embed="rId4"/>
                <a:stretch>
                  <a:fillRect b="-6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74E668A-7514-4819-AF82-5AD858A32FFE}"/>
                  </a:ext>
                </a:extLst>
              </p:cNvPr>
              <p:cNvSpPr txBox="1"/>
              <p:nvPr/>
            </p:nvSpPr>
            <p:spPr>
              <a:xfrm>
                <a:off x="6844991" y="4162837"/>
                <a:ext cx="3048000" cy="6090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D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ID" i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𝐸𝑎</m:t>
                          </m:r>
                        </m:num>
                        <m:den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𝑅</m:t>
                          </m:r>
                        </m:den>
                      </m:f>
                      <m:r>
                        <a:rPr lang="en-ID" i="0">
                          <a:latin typeface="Cambria Math" panose="02040503050406030204" pitchFamily="18" charset="0"/>
                        </a:rPr>
                        <m:t> ;</m:t>
                      </m:r>
                      <m:r>
                        <a:rPr lang="en-ID" i="1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ID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D" i="1">
                          <a:latin typeface="Cambria Math" panose="02040503050406030204" pitchFamily="18" charset="0"/>
                        </a:rPr>
                        <m:t>𝑙𝑛</m:t>
                      </m:r>
                      <m:sSub>
                        <m:sSub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ID" i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ID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74E668A-7514-4819-AF82-5AD858A32F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4991" y="4162837"/>
                <a:ext cx="3048000" cy="6090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angle 28">
            <a:extLst>
              <a:ext uri="{FF2B5EF4-FFF2-40B4-BE49-F238E27FC236}">
                <a16:creationId xmlns:a16="http://schemas.microsoft.com/office/drawing/2014/main" id="{5CA8F489-0EA5-4A02-A8C3-FAC947F0F1FC}"/>
              </a:ext>
            </a:extLst>
          </p:cNvPr>
          <p:cNvSpPr/>
          <p:nvPr/>
        </p:nvSpPr>
        <p:spPr>
          <a:xfrm>
            <a:off x="642167" y="4910372"/>
            <a:ext cx="10716124" cy="377363"/>
          </a:xfrm>
          <a:prstGeom prst="rect">
            <a:avLst/>
          </a:prstGeom>
          <a:solidFill>
            <a:srgbClr val="CE6A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ID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Sehingga</a:t>
            </a:r>
            <a:r>
              <a:rPr lang="en-ID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ID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nilai</a:t>
            </a:r>
            <a:r>
              <a:rPr lang="en-ID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Konstanta</a:t>
            </a:r>
            <a:r>
              <a:rPr lang="en-ID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Arrhenius dan </a:t>
            </a:r>
            <a:r>
              <a:rPr lang="en-ID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energi</a:t>
            </a:r>
            <a:r>
              <a:rPr lang="en-ID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aktivasi</a:t>
            </a:r>
            <a:r>
              <a:rPr lang="en-ID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dapat</a:t>
            </a:r>
            <a:r>
              <a:rPr lang="en-ID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diperoleh</a:t>
            </a:r>
            <a:r>
              <a:rPr lang="en-ID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dengan</a:t>
            </a:r>
            <a:r>
              <a:rPr lang="en-ID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persamaan</a:t>
            </a:r>
            <a:r>
              <a:rPr lang="en-ID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16 dan 17 </a:t>
            </a:r>
            <a:endParaRPr lang="en-ID" sz="18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8EEF6A1-E629-486D-9C3C-981CAD83A116}"/>
              </a:ext>
            </a:extLst>
          </p:cNvPr>
          <p:cNvSpPr/>
          <p:nvPr/>
        </p:nvSpPr>
        <p:spPr>
          <a:xfrm>
            <a:off x="4263064" y="4162837"/>
            <a:ext cx="823593" cy="618311"/>
          </a:xfrm>
          <a:prstGeom prst="rect">
            <a:avLst/>
          </a:prstGeom>
          <a:noFill/>
          <a:ln>
            <a:solidFill>
              <a:srgbClr val="CE6A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(14)</a:t>
            </a:r>
            <a:endParaRPr lang="en-ID" sz="1600">
              <a:solidFill>
                <a:schemeClr val="tx1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FC71982-E3BB-4767-9E15-8E490FED512E}"/>
              </a:ext>
            </a:extLst>
          </p:cNvPr>
          <p:cNvSpPr/>
          <p:nvPr/>
        </p:nvSpPr>
        <p:spPr>
          <a:xfrm>
            <a:off x="10534698" y="4140796"/>
            <a:ext cx="823593" cy="618311"/>
          </a:xfrm>
          <a:prstGeom prst="rect">
            <a:avLst/>
          </a:prstGeom>
          <a:noFill/>
          <a:ln>
            <a:solidFill>
              <a:srgbClr val="CE6A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(15)</a:t>
            </a:r>
            <a:endParaRPr lang="en-ID" sz="160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02406D5-DA70-44B6-99FB-AC37DB64D63E}"/>
                  </a:ext>
                </a:extLst>
              </p:cNvPr>
              <p:cNvSpPr txBox="1"/>
              <p:nvPr/>
            </p:nvSpPr>
            <p:spPr>
              <a:xfrm>
                <a:off x="1039157" y="5575010"/>
                <a:ext cx="251970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D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ID" i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ID" i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ID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ID" i="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ID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ID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02406D5-DA70-44B6-99FB-AC37DB64D6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9157" y="5575010"/>
                <a:ext cx="2519701" cy="369332"/>
              </a:xfrm>
              <a:prstGeom prst="rect">
                <a:avLst/>
              </a:prstGeom>
              <a:blipFill>
                <a:blip r:embed="rId6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00D6F48-4352-43B3-B8B1-3F484DD4A778}"/>
                  </a:ext>
                </a:extLst>
              </p:cNvPr>
              <p:cNvSpPr txBox="1"/>
              <p:nvPr/>
            </p:nvSpPr>
            <p:spPr>
              <a:xfrm>
                <a:off x="7109140" y="5542989"/>
                <a:ext cx="251970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D" i="1" smtClean="0">
                          <a:latin typeface="Cambria Math" panose="02040503050406030204" pitchFamily="18" charset="0"/>
                        </a:rPr>
                        <m:t>𝐸𝑎</m:t>
                      </m:r>
                      <m:r>
                        <a:rPr lang="en-ID" i="0">
                          <a:latin typeface="Cambria Math" panose="02040503050406030204" pitchFamily="18" charset="0"/>
                        </a:rPr>
                        <m:t>= −</m:t>
                      </m:r>
                      <m:d>
                        <m:dPr>
                          <m:ctrlPr>
                            <a:rPr lang="en-ID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ID" i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d>
                    </m:oMath>
                  </m:oMathPara>
                </a14:m>
                <a:endParaRPr lang="en-ID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00D6F48-4352-43B3-B8B1-3F484DD4A7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9140" y="5542989"/>
                <a:ext cx="2519701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Rectangle 35">
            <a:extLst>
              <a:ext uri="{FF2B5EF4-FFF2-40B4-BE49-F238E27FC236}">
                <a16:creationId xmlns:a16="http://schemas.microsoft.com/office/drawing/2014/main" id="{DCBE589F-9C22-4D93-96E3-9973D9CEE9DA}"/>
              </a:ext>
            </a:extLst>
          </p:cNvPr>
          <p:cNvSpPr/>
          <p:nvPr/>
        </p:nvSpPr>
        <p:spPr>
          <a:xfrm>
            <a:off x="4263064" y="5450520"/>
            <a:ext cx="823593" cy="618311"/>
          </a:xfrm>
          <a:prstGeom prst="rect">
            <a:avLst/>
          </a:prstGeom>
          <a:noFill/>
          <a:ln>
            <a:solidFill>
              <a:srgbClr val="CE6A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(16)</a:t>
            </a:r>
            <a:endParaRPr lang="en-ID" sz="1600">
              <a:solidFill>
                <a:schemeClr val="tx1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44CD28E7-5753-4894-A847-A82143ACB295}"/>
              </a:ext>
            </a:extLst>
          </p:cNvPr>
          <p:cNvSpPr/>
          <p:nvPr/>
        </p:nvSpPr>
        <p:spPr>
          <a:xfrm>
            <a:off x="10509233" y="5451307"/>
            <a:ext cx="823593" cy="618311"/>
          </a:xfrm>
          <a:prstGeom prst="rect">
            <a:avLst/>
          </a:prstGeom>
          <a:noFill/>
          <a:ln>
            <a:solidFill>
              <a:srgbClr val="CE6A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(17)</a:t>
            </a:r>
            <a:endParaRPr lang="en-ID" sz="16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67713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47F1AE8-DE32-4BD7-B0A1-28DE75E36DCF}"/>
              </a:ext>
            </a:extLst>
          </p:cNvPr>
          <p:cNvSpPr/>
          <p:nvPr/>
        </p:nvSpPr>
        <p:spPr>
          <a:xfrm>
            <a:off x="219305" y="1971199"/>
            <a:ext cx="5797275" cy="3013962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723B990-C678-481F-B7A1-07E2F9B594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1516048"/>
              </p:ext>
            </p:extLst>
          </p:nvPr>
        </p:nvGraphicFramePr>
        <p:xfrm>
          <a:off x="6175421" y="2262964"/>
          <a:ext cx="5797274" cy="2142049"/>
        </p:xfrm>
        <a:graphic>
          <a:graphicData uri="http://schemas.openxmlformats.org/drawingml/2006/table">
            <a:tbl>
              <a:tblPr firstRow="1" firstCol="1" bandRow="1">
                <a:tableStyleId>{284E427A-3D55-4303-BF80-6455036E1DE7}</a:tableStyleId>
              </a:tblPr>
              <a:tblGrid>
                <a:gridCol w="2843479">
                  <a:extLst>
                    <a:ext uri="{9D8B030D-6E8A-4147-A177-3AD203B41FA5}">
                      <a16:colId xmlns:a16="http://schemas.microsoft.com/office/drawing/2014/main" val="2353659284"/>
                    </a:ext>
                  </a:extLst>
                </a:gridCol>
                <a:gridCol w="1042319">
                  <a:extLst>
                    <a:ext uri="{9D8B030D-6E8A-4147-A177-3AD203B41FA5}">
                      <a16:colId xmlns:a16="http://schemas.microsoft.com/office/drawing/2014/main" val="3678464259"/>
                    </a:ext>
                  </a:extLst>
                </a:gridCol>
                <a:gridCol w="906597">
                  <a:extLst>
                    <a:ext uri="{9D8B030D-6E8A-4147-A177-3AD203B41FA5}">
                      <a16:colId xmlns:a16="http://schemas.microsoft.com/office/drawing/2014/main" val="2876365571"/>
                    </a:ext>
                  </a:extLst>
                </a:gridCol>
                <a:gridCol w="1004879">
                  <a:extLst>
                    <a:ext uri="{9D8B030D-6E8A-4147-A177-3AD203B41FA5}">
                      <a16:colId xmlns:a16="http://schemas.microsoft.com/office/drawing/2014/main" val="577704540"/>
                    </a:ext>
                  </a:extLst>
                </a:gridCol>
              </a:tblGrid>
              <a:tr h="25554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 err="1">
                          <a:effectLst/>
                        </a:rPr>
                        <a:t>Properti</a:t>
                      </a:r>
                      <a:endParaRPr lang="en-ID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>
                          <a:effectLst/>
                        </a:rPr>
                        <a:t>Jet-A1</a:t>
                      </a:r>
                      <a:r>
                        <a:rPr lang="en-ID" sz="1500" baseline="30000">
                          <a:effectLst/>
                        </a:rPr>
                        <a:t>a</a:t>
                      </a:r>
                      <a:endParaRPr lang="en-ID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>
                          <a:effectLst/>
                        </a:rPr>
                        <a:t>Jet A</a:t>
                      </a:r>
                      <a:r>
                        <a:rPr lang="en-ID" sz="1500" baseline="30000">
                          <a:effectLst/>
                        </a:rPr>
                        <a:t>b</a:t>
                      </a:r>
                      <a:endParaRPr lang="en-ID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>
                          <a:effectLst/>
                        </a:rPr>
                        <a:t>JP-8</a:t>
                      </a:r>
                      <a:r>
                        <a:rPr lang="en-ID" sz="1500" baseline="30000">
                          <a:effectLst/>
                        </a:rPr>
                        <a:t>c</a:t>
                      </a:r>
                      <a:endParaRPr lang="en-ID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71926852"/>
                  </a:ext>
                </a:extLst>
              </a:tr>
              <a:tr h="255542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 err="1">
                          <a:solidFill>
                            <a:schemeClr val="bg1"/>
                          </a:solidFill>
                          <a:effectLst/>
                        </a:rPr>
                        <a:t>Densitas</a:t>
                      </a:r>
                      <a:r>
                        <a:rPr lang="en-ID" sz="1500">
                          <a:solidFill>
                            <a:schemeClr val="bg1"/>
                          </a:solidFill>
                          <a:effectLst/>
                        </a:rPr>
                        <a:t> pada 15 </a:t>
                      </a:r>
                      <a:r>
                        <a:rPr lang="en-ID" sz="1500" baseline="30000" err="1">
                          <a:solidFill>
                            <a:schemeClr val="bg1"/>
                          </a:solidFill>
                          <a:effectLst/>
                        </a:rPr>
                        <a:t>o</a:t>
                      </a:r>
                      <a:r>
                        <a:rPr lang="en-ID" sz="1500" err="1">
                          <a:solidFill>
                            <a:schemeClr val="bg1"/>
                          </a:solidFill>
                          <a:effectLst/>
                        </a:rPr>
                        <a:t>C</a:t>
                      </a:r>
                      <a:r>
                        <a:rPr lang="en-ID" sz="1500">
                          <a:solidFill>
                            <a:schemeClr val="bg1"/>
                          </a:solidFill>
                          <a:effectLst/>
                        </a:rPr>
                        <a:t>, (kg/m3)</a:t>
                      </a:r>
                      <a:endParaRPr lang="en-ID" sz="15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>
                          <a:solidFill>
                            <a:schemeClr val="bg1"/>
                          </a:solidFill>
                          <a:effectLst/>
                        </a:rPr>
                        <a:t>775-840</a:t>
                      </a:r>
                      <a:endParaRPr lang="en-ID" sz="15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>
                          <a:solidFill>
                            <a:schemeClr val="bg1"/>
                          </a:solidFill>
                          <a:effectLst/>
                        </a:rPr>
                        <a:t>775-840</a:t>
                      </a:r>
                      <a:endParaRPr lang="en-ID" sz="15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>
                          <a:solidFill>
                            <a:schemeClr val="bg1"/>
                          </a:solidFill>
                          <a:effectLst/>
                        </a:rPr>
                        <a:t>775-840</a:t>
                      </a:r>
                      <a:endParaRPr lang="en-ID" sz="15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15541425"/>
                  </a:ext>
                </a:extLst>
              </a:tr>
              <a:tr h="255542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>
                          <a:solidFill>
                            <a:schemeClr val="bg1"/>
                          </a:solidFill>
                          <a:effectLst/>
                        </a:rPr>
                        <a:t>Flash Point (</a:t>
                      </a:r>
                      <a:r>
                        <a:rPr lang="en-ID" sz="1500" baseline="30000" err="1">
                          <a:solidFill>
                            <a:schemeClr val="bg1"/>
                          </a:solidFill>
                          <a:effectLst/>
                        </a:rPr>
                        <a:t>o</a:t>
                      </a:r>
                      <a:r>
                        <a:rPr lang="en-ID" sz="1500" err="1">
                          <a:solidFill>
                            <a:schemeClr val="bg1"/>
                          </a:solidFill>
                          <a:effectLst/>
                        </a:rPr>
                        <a:t>C</a:t>
                      </a:r>
                      <a:r>
                        <a:rPr lang="en-ID" sz="1500">
                          <a:solidFill>
                            <a:schemeClr val="bg1"/>
                          </a:solidFill>
                          <a:effectLst/>
                        </a:rPr>
                        <a:t>)</a:t>
                      </a:r>
                      <a:endParaRPr lang="en-ID" sz="15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>
                          <a:solidFill>
                            <a:schemeClr val="bg1"/>
                          </a:solidFill>
                          <a:effectLst/>
                        </a:rPr>
                        <a:t>≥ 38</a:t>
                      </a:r>
                      <a:endParaRPr lang="en-ID" sz="15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>
                          <a:solidFill>
                            <a:schemeClr val="bg1"/>
                          </a:solidFill>
                          <a:effectLst/>
                        </a:rPr>
                        <a:t>≥ 38</a:t>
                      </a:r>
                      <a:endParaRPr lang="en-ID" sz="15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>
                          <a:solidFill>
                            <a:schemeClr val="bg1"/>
                          </a:solidFill>
                          <a:effectLst/>
                        </a:rPr>
                        <a:t>≥ 38</a:t>
                      </a:r>
                      <a:endParaRPr lang="en-ID" sz="15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28419280"/>
                  </a:ext>
                </a:extLst>
              </a:tr>
              <a:tr h="255542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 err="1">
                          <a:solidFill>
                            <a:schemeClr val="bg1"/>
                          </a:solidFill>
                          <a:effectLst/>
                        </a:rPr>
                        <a:t>Titik</a:t>
                      </a:r>
                      <a:r>
                        <a:rPr lang="en-ID" sz="150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lang="en-ID" sz="1500" err="1">
                          <a:solidFill>
                            <a:schemeClr val="bg1"/>
                          </a:solidFill>
                          <a:effectLst/>
                        </a:rPr>
                        <a:t>Beku</a:t>
                      </a:r>
                      <a:r>
                        <a:rPr lang="en-ID" sz="1500">
                          <a:solidFill>
                            <a:schemeClr val="bg1"/>
                          </a:solidFill>
                          <a:effectLst/>
                        </a:rPr>
                        <a:t> (</a:t>
                      </a:r>
                      <a:r>
                        <a:rPr lang="en-ID" sz="1500" baseline="30000" err="1">
                          <a:solidFill>
                            <a:schemeClr val="bg1"/>
                          </a:solidFill>
                          <a:effectLst/>
                        </a:rPr>
                        <a:t>o</a:t>
                      </a:r>
                      <a:r>
                        <a:rPr lang="en-ID" sz="1500" err="1">
                          <a:solidFill>
                            <a:schemeClr val="bg1"/>
                          </a:solidFill>
                          <a:effectLst/>
                        </a:rPr>
                        <a:t>C</a:t>
                      </a:r>
                      <a:r>
                        <a:rPr lang="en-ID" sz="1500">
                          <a:solidFill>
                            <a:schemeClr val="bg1"/>
                          </a:solidFill>
                          <a:effectLst/>
                        </a:rPr>
                        <a:t>)</a:t>
                      </a:r>
                      <a:endParaRPr lang="en-ID" sz="15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>
                          <a:solidFill>
                            <a:schemeClr val="bg1"/>
                          </a:solidFill>
                          <a:effectLst/>
                        </a:rPr>
                        <a:t>≤ -47</a:t>
                      </a:r>
                      <a:endParaRPr lang="en-ID" sz="15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>
                          <a:solidFill>
                            <a:schemeClr val="bg1"/>
                          </a:solidFill>
                          <a:effectLst/>
                        </a:rPr>
                        <a:t>≤ -40</a:t>
                      </a:r>
                      <a:endParaRPr lang="en-ID" sz="15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>
                          <a:solidFill>
                            <a:schemeClr val="bg1"/>
                          </a:solidFill>
                          <a:effectLst/>
                        </a:rPr>
                        <a:t>≤ -47</a:t>
                      </a:r>
                      <a:endParaRPr lang="en-ID" sz="15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61767979"/>
                  </a:ext>
                </a:extLst>
              </a:tr>
              <a:tr h="255542">
                <a:tc gridSpan="4"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 baseline="30000">
                          <a:solidFill>
                            <a:schemeClr val="bg1"/>
                          </a:solidFill>
                          <a:effectLst/>
                        </a:rPr>
                        <a:t>a</a:t>
                      </a:r>
                      <a:r>
                        <a:rPr lang="en-ID" sz="1500">
                          <a:solidFill>
                            <a:schemeClr val="bg1"/>
                          </a:solidFill>
                          <a:effectLst/>
                        </a:rPr>
                        <a:t> Spesifikasi dari DEF STAN 91-91</a:t>
                      </a:r>
                      <a:endParaRPr lang="en-ID" sz="15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n-ID" sz="15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n-ID" sz="15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n-ID" sz="15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16922753"/>
                  </a:ext>
                </a:extLst>
              </a:tr>
              <a:tr h="255542">
                <a:tc gridSpan="4"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 baseline="30000">
                          <a:solidFill>
                            <a:schemeClr val="bg1"/>
                          </a:solidFill>
                          <a:effectLst/>
                        </a:rPr>
                        <a:t>b </a:t>
                      </a:r>
                      <a:r>
                        <a:rPr lang="en-ID" sz="1500">
                          <a:solidFill>
                            <a:schemeClr val="bg1"/>
                          </a:solidFill>
                          <a:effectLst/>
                        </a:rPr>
                        <a:t>Spesifikasi dari ASTM D</a:t>
                      </a:r>
                      <a:endParaRPr lang="en-ID" sz="15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n-ID" sz="15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n-ID" sz="15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n-ID" sz="15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18310190"/>
                  </a:ext>
                </a:extLst>
              </a:tr>
              <a:tr h="255542">
                <a:tc gridSpan="4"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 baseline="30000">
                          <a:solidFill>
                            <a:schemeClr val="bg1"/>
                          </a:solidFill>
                          <a:effectLst/>
                        </a:rPr>
                        <a:t>c </a:t>
                      </a:r>
                      <a:r>
                        <a:rPr lang="en-ID" sz="1500" err="1">
                          <a:solidFill>
                            <a:schemeClr val="bg1"/>
                          </a:solidFill>
                          <a:effectLst/>
                        </a:rPr>
                        <a:t>Spesifikasi</a:t>
                      </a:r>
                      <a:r>
                        <a:rPr lang="en-ID" sz="150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lang="en-ID" sz="1500" err="1">
                          <a:solidFill>
                            <a:schemeClr val="bg1"/>
                          </a:solidFill>
                          <a:effectLst/>
                        </a:rPr>
                        <a:t>dari</a:t>
                      </a:r>
                      <a:r>
                        <a:rPr lang="en-ID" sz="1500">
                          <a:solidFill>
                            <a:schemeClr val="bg1"/>
                          </a:solidFill>
                          <a:effectLst/>
                        </a:rPr>
                        <a:t> MIL-DTL-83133E</a:t>
                      </a:r>
                      <a:endParaRPr lang="en-ID" sz="15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n-ID" sz="15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n-ID" sz="15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n-ID" sz="15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44564702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7D5D0C3C-F12F-4078-94A1-0A9CDD214199}"/>
              </a:ext>
            </a:extLst>
          </p:cNvPr>
          <p:cNvSpPr/>
          <p:nvPr/>
        </p:nvSpPr>
        <p:spPr>
          <a:xfrm>
            <a:off x="6175418" y="1925862"/>
            <a:ext cx="5506085" cy="2943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err="1">
                <a:solidFill>
                  <a:schemeClr val="tx1"/>
                </a:solidFill>
              </a:rPr>
              <a:t>Tabel</a:t>
            </a:r>
            <a:r>
              <a:rPr lang="en-US" sz="1600" b="1">
                <a:solidFill>
                  <a:schemeClr val="tx1"/>
                </a:solidFill>
              </a:rPr>
              <a:t> 1.1  </a:t>
            </a:r>
            <a:r>
              <a:rPr lang="en-US" sz="1600" err="1">
                <a:solidFill>
                  <a:schemeClr val="tx1"/>
                </a:solidFill>
              </a:rPr>
              <a:t>Spesifikasi</a:t>
            </a:r>
            <a:r>
              <a:rPr lang="en-US" sz="1600">
                <a:solidFill>
                  <a:schemeClr val="tx1"/>
                </a:solidFill>
              </a:rPr>
              <a:t> </a:t>
            </a:r>
            <a:r>
              <a:rPr lang="en-US" sz="1600" err="1">
                <a:solidFill>
                  <a:schemeClr val="tx1"/>
                </a:solidFill>
              </a:rPr>
              <a:t>avtur</a:t>
            </a:r>
            <a:r>
              <a:rPr lang="en-US" sz="1600" baseline="30000">
                <a:solidFill>
                  <a:schemeClr val="tx1"/>
                </a:solidFill>
              </a:rPr>
              <a:t>[2]</a:t>
            </a:r>
            <a:endParaRPr lang="en-ID" sz="160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64BA849-04A5-4637-AB6F-52C9BB1BFA26}"/>
              </a:ext>
            </a:extLst>
          </p:cNvPr>
          <p:cNvSpPr/>
          <p:nvPr/>
        </p:nvSpPr>
        <p:spPr>
          <a:xfrm>
            <a:off x="340955" y="3991741"/>
            <a:ext cx="5553974" cy="79899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err="1">
                <a:solidFill>
                  <a:schemeClr val="tx1"/>
                </a:solidFill>
              </a:rPr>
              <a:t>Jenis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avtur</a:t>
            </a:r>
            <a:r>
              <a:rPr lang="en-US">
                <a:solidFill>
                  <a:schemeClr val="tx1"/>
                </a:solidFill>
              </a:rPr>
              <a:t> : Jet-A (AS), Jet-A1 (di </a:t>
            </a:r>
            <a:r>
              <a:rPr lang="en-US" err="1">
                <a:solidFill>
                  <a:schemeClr val="tx1"/>
                </a:solidFill>
              </a:rPr>
              <a:t>luar</a:t>
            </a:r>
            <a:r>
              <a:rPr lang="en-US">
                <a:solidFill>
                  <a:schemeClr val="tx1"/>
                </a:solidFill>
              </a:rPr>
              <a:t> AS), JP-8 (</a:t>
            </a:r>
            <a:r>
              <a:rPr lang="en-US" err="1">
                <a:solidFill>
                  <a:schemeClr val="tx1"/>
                </a:solidFill>
              </a:rPr>
              <a:t>militer</a:t>
            </a:r>
            <a:r>
              <a:rPr lang="en-US">
                <a:solidFill>
                  <a:schemeClr val="tx1"/>
                </a:solidFill>
              </a:rPr>
              <a:t>)</a:t>
            </a:r>
            <a:endParaRPr lang="en-ID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C7ED337-2BA8-4F57-92A0-31991707297E}"/>
              </a:ext>
            </a:extLst>
          </p:cNvPr>
          <p:cNvSpPr/>
          <p:nvPr/>
        </p:nvSpPr>
        <p:spPr>
          <a:xfrm>
            <a:off x="340956" y="2101677"/>
            <a:ext cx="5553973" cy="169563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err="1">
                <a:solidFill>
                  <a:schemeClr val="tx1"/>
                </a:solidFill>
              </a:rPr>
              <a:t>Karakteristik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umum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avtur</a:t>
            </a:r>
            <a:r>
              <a:rPr lang="en-US" baseline="30000">
                <a:solidFill>
                  <a:schemeClr val="tx1"/>
                </a:solidFill>
              </a:rPr>
              <a:t>[1] </a:t>
            </a:r>
            <a:r>
              <a:rPr lang="en-US">
                <a:solidFill>
                  <a:schemeClr val="tx1"/>
                </a:solidFill>
              </a:rPr>
              <a:t>: </a:t>
            </a:r>
          </a:p>
          <a:p>
            <a:pPr marL="285750" indent="-285750">
              <a:buFontTx/>
              <a:buChar char="-"/>
            </a:pPr>
            <a:r>
              <a:rPr lang="en-US" err="1">
                <a:solidFill>
                  <a:schemeClr val="tx1"/>
                </a:solidFill>
              </a:rPr>
              <a:t>Tidak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berwarna</a:t>
            </a:r>
            <a:endParaRPr lang="en-US">
              <a:solidFill>
                <a:schemeClr val="tx1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err="1">
                <a:solidFill>
                  <a:schemeClr val="tx1"/>
                </a:solidFill>
              </a:rPr>
              <a:t>Relatif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tidak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volatil</a:t>
            </a:r>
            <a:endParaRPr lang="en-US">
              <a:solidFill>
                <a:schemeClr val="tx1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err="1">
                <a:solidFill>
                  <a:schemeClr val="tx1"/>
                </a:solidFill>
              </a:rPr>
              <a:t>Komposisi</a:t>
            </a:r>
            <a:r>
              <a:rPr lang="en-US">
                <a:solidFill>
                  <a:schemeClr val="tx1"/>
                </a:solidFill>
              </a:rPr>
              <a:t> rata </a:t>
            </a:r>
            <a:r>
              <a:rPr lang="en-US" err="1">
                <a:solidFill>
                  <a:schemeClr val="tx1"/>
                </a:solidFill>
              </a:rPr>
              <a:t>rata</a:t>
            </a:r>
            <a:r>
              <a:rPr lang="en-US">
                <a:solidFill>
                  <a:schemeClr val="tx1"/>
                </a:solidFill>
              </a:rPr>
              <a:t> C</a:t>
            </a:r>
            <a:r>
              <a:rPr lang="en-US" baseline="-25000">
                <a:solidFill>
                  <a:schemeClr val="tx1"/>
                </a:solidFill>
              </a:rPr>
              <a:t>12,5</a:t>
            </a:r>
            <a:r>
              <a:rPr lang="en-US">
                <a:solidFill>
                  <a:schemeClr val="tx1"/>
                </a:solidFill>
              </a:rPr>
              <a:t>H</a:t>
            </a:r>
            <a:r>
              <a:rPr lang="en-US" baseline="-25000">
                <a:solidFill>
                  <a:schemeClr val="tx1"/>
                </a:solidFill>
              </a:rPr>
              <a:t>24,4</a:t>
            </a:r>
            <a:r>
              <a:rPr lang="en-US">
                <a:solidFill>
                  <a:schemeClr val="tx1"/>
                </a:solidFill>
              </a:rPr>
              <a:t> ,BM = 175 g/mol</a:t>
            </a:r>
          </a:p>
          <a:p>
            <a:pPr marL="285750" indent="-285750">
              <a:buFontTx/>
              <a:buChar char="-"/>
            </a:pPr>
            <a:r>
              <a:rPr lang="en-US" err="1">
                <a:solidFill>
                  <a:schemeClr val="tx1"/>
                </a:solidFill>
              </a:rPr>
              <a:t>Rentang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rantai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karbon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avtur</a:t>
            </a:r>
            <a:r>
              <a:rPr lang="en-US">
                <a:solidFill>
                  <a:schemeClr val="tx1"/>
                </a:solidFill>
              </a:rPr>
              <a:t> C</a:t>
            </a:r>
            <a:r>
              <a:rPr lang="en-US" baseline="-25000">
                <a:solidFill>
                  <a:schemeClr val="tx1"/>
                </a:solidFill>
              </a:rPr>
              <a:t>9</a:t>
            </a:r>
            <a:r>
              <a:rPr lang="en-US">
                <a:solidFill>
                  <a:schemeClr val="tx1"/>
                </a:solidFill>
              </a:rPr>
              <a:t>-C</a:t>
            </a:r>
            <a:r>
              <a:rPr lang="en-US" baseline="-25000">
                <a:solidFill>
                  <a:schemeClr val="tx1"/>
                </a:solidFill>
              </a:rPr>
              <a:t>15</a:t>
            </a:r>
            <a:endParaRPr lang="en-ID" baseline="-2500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4F39F07-B1F0-490C-9307-C62A42E76910}"/>
              </a:ext>
            </a:extLst>
          </p:cNvPr>
          <p:cNvSpPr/>
          <p:nvPr/>
        </p:nvSpPr>
        <p:spPr>
          <a:xfrm>
            <a:off x="499458" y="6114850"/>
            <a:ext cx="11085899" cy="58935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>
                <a:solidFill>
                  <a:schemeClr val="tx1"/>
                </a:solidFill>
                <a:cs typeface="Times New Roman" panose="02020603050405020304" pitchFamily="18" charset="0"/>
              </a:rPr>
              <a:t>[1] </a:t>
            </a:r>
            <a:r>
              <a:rPr lang="en-ID" sz="120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Goodger</a:t>
            </a:r>
            <a:r>
              <a:rPr lang="en-ID" sz="120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, E., dan Vere, R. (1985): </a:t>
            </a:r>
            <a:r>
              <a:rPr lang="en-ID" sz="1200" i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Aviation Fuels Technology</a:t>
            </a:r>
            <a:r>
              <a:rPr lang="en-ID" sz="120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, Macmillan Publishers Ltd, Hampshire and London.</a:t>
            </a:r>
            <a:endParaRPr lang="en-US" sz="1200">
              <a:solidFill>
                <a:schemeClr val="tx1"/>
              </a:solidFill>
              <a:cs typeface="Times New Roman" panose="02020603050405020304" pitchFamily="18" charset="0"/>
            </a:endParaRPr>
          </a:p>
          <a:p>
            <a:r>
              <a:rPr lang="en-US" sz="1200">
                <a:solidFill>
                  <a:schemeClr val="tx1"/>
                </a:solidFill>
                <a:cs typeface="Times New Roman" panose="02020603050405020304" pitchFamily="18" charset="0"/>
              </a:rPr>
              <a:t>[2] </a:t>
            </a:r>
            <a:r>
              <a:rPr lang="en-ID" sz="120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Nelson, E. S., dan Reddy, D. R. (2017): </a:t>
            </a:r>
            <a:r>
              <a:rPr lang="en-ID" sz="1200" i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Sustainable Energy Developments</a:t>
            </a:r>
            <a:r>
              <a:rPr lang="en-ID" sz="120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, Taylor &amp; Francis Group, London.</a:t>
            </a:r>
          </a:p>
        </p:txBody>
      </p:sp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3DC23356-161E-7C78-9FED-A19532D263A6}"/>
              </a:ext>
            </a:extLst>
          </p:cNvPr>
          <p:cNvSpPr txBox="1">
            <a:spLocks/>
          </p:cNvSpPr>
          <p:nvPr/>
        </p:nvSpPr>
        <p:spPr>
          <a:xfrm>
            <a:off x="143684" y="117264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err="1"/>
              <a:t>Avtur</a:t>
            </a:r>
            <a:endParaRPr lang="en-US" sz="440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B2B3AF0-98A7-13F2-7A12-8BE3379B49F6}"/>
              </a:ext>
            </a:extLst>
          </p:cNvPr>
          <p:cNvCxnSpPr>
            <a:cxnSpLocks/>
          </p:cNvCxnSpPr>
          <p:nvPr/>
        </p:nvCxnSpPr>
        <p:spPr>
          <a:xfrm>
            <a:off x="400311" y="819916"/>
            <a:ext cx="1139137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541176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1C5D6871-290E-4F91-9E83-86A7C62F2BBA}"/>
              </a:ext>
            </a:extLst>
          </p:cNvPr>
          <p:cNvSpPr/>
          <p:nvPr/>
        </p:nvSpPr>
        <p:spPr>
          <a:xfrm>
            <a:off x="3175246" y="223102"/>
            <a:ext cx="5841507" cy="630315"/>
          </a:xfrm>
          <a:prstGeom prst="rect">
            <a:avLst/>
          </a:prstGeom>
          <a:solidFill>
            <a:srgbClr val="0099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PENGOLAHAN DATA HDO (6)</a:t>
            </a:r>
            <a:endParaRPr lang="en-ID" sz="3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5E71D71-D96D-4816-916E-37A184F1EBD3}"/>
              </a:ext>
            </a:extLst>
          </p:cNvPr>
          <p:cNvSpPr/>
          <p:nvPr/>
        </p:nvSpPr>
        <p:spPr>
          <a:xfrm>
            <a:off x="684343" y="1796634"/>
            <a:ext cx="4741682" cy="618310"/>
          </a:xfrm>
          <a:prstGeom prst="rect">
            <a:avLst/>
          </a:prstGeom>
          <a:solidFill>
            <a:srgbClr val="71CD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500" err="1">
                <a:solidFill>
                  <a:schemeClr val="tx1"/>
                </a:solidFill>
                <a:cs typeface="Times New Roman" panose="02020603050405020304" pitchFamily="18" charset="0"/>
              </a:rPr>
              <a:t>Tabel</a:t>
            </a:r>
            <a:r>
              <a:rPr lang="en-US" sz="1500">
                <a:solidFill>
                  <a:schemeClr val="tx1"/>
                </a:solidFill>
                <a:cs typeface="Times New Roman" panose="02020603050405020304" pitchFamily="18" charset="0"/>
              </a:rPr>
              <a:t> 12. </a:t>
            </a:r>
            <a:r>
              <a:rPr lang="en-ID" sz="1500">
                <a:solidFill>
                  <a:schemeClr val="tx1"/>
                </a:solidFill>
                <a:cs typeface="Times New Roman" panose="02020603050405020304" pitchFamily="18" charset="0"/>
              </a:rPr>
              <a:t>Data </a:t>
            </a:r>
            <a:r>
              <a:rPr lang="en-ID" sz="1500" err="1">
                <a:solidFill>
                  <a:schemeClr val="tx1"/>
                </a:solidFill>
                <a:cs typeface="Times New Roman" panose="02020603050405020304" pitchFamily="18" charset="0"/>
              </a:rPr>
              <a:t>pengolahan</a:t>
            </a:r>
            <a:r>
              <a:rPr lang="en-ID" sz="150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ID" sz="1500" err="1">
                <a:solidFill>
                  <a:schemeClr val="tx1"/>
                </a:solidFill>
                <a:cs typeface="Times New Roman" panose="02020603050405020304" pitchFamily="18" charset="0"/>
              </a:rPr>
              <a:t>untuk</a:t>
            </a:r>
            <a:r>
              <a:rPr lang="en-ID" sz="150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ID" sz="1500" err="1">
                <a:solidFill>
                  <a:schemeClr val="tx1"/>
                </a:solidFill>
                <a:cs typeface="Times New Roman" panose="02020603050405020304" pitchFamily="18" charset="0"/>
              </a:rPr>
              <a:t>mencari</a:t>
            </a:r>
            <a:r>
              <a:rPr lang="en-ID" sz="150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ID" sz="1500" err="1">
                <a:solidFill>
                  <a:schemeClr val="tx1"/>
                </a:solidFill>
                <a:cs typeface="Times New Roman" panose="02020603050405020304" pitchFamily="18" charset="0"/>
              </a:rPr>
              <a:t>Ea</a:t>
            </a:r>
            <a:r>
              <a:rPr lang="en-ID" sz="1500">
                <a:solidFill>
                  <a:schemeClr val="tx1"/>
                </a:solidFill>
                <a:cs typeface="Times New Roman" panose="02020603050405020304" pitchFamily="18" charset="0"/>
              </a:rPr>
              <a:t> dan A</a:t>
            </a:r>
            <a:r>
              <a:rPr lang="en-ID" sz="1500" baseline="-25000">
                <a:solidFill>
                  <a:schemeClr val="tx1"/>
                </a:solidFill>
                <a:cs typeface="Times New Roman" panose="02020603050405020304" pitchFamily="18" charset="0"/>
              </a:rPr>
              <a:t>0</a:t>
            </a:r>
            <a:endParaRPr lang="en-ID" sz="1500"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365CC2C-8116-4DD9-9EC3-39E59136B5BA}"/>
              </a:ext>
            </a:extLst>
          </p:cNvPr>
          <p:cNvSpPr/>
          <p:nvPr/>
        </p:nvSpPr>
        <p:spPr>
          <a:xfrm>
            <a:off x="684343" y="1136344"/>
            <a:ext cx="6374183" cy="377363"/>
          </a:xfrm>
          <a:prstGeom prst="rect">
            <a:avLst/>
          </a:prstGeom>
          <a:solidFill>
            <a:srgbClr val="DC40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err="1"/>
              <a:t>Mencari</a:t>
            </a:r>
            <a:r>
              <a:rPr lang="en-US" b="1"/>
              <a:t> </a:t>
            </a:r>
            <a:r>
              <a:rPr lang="en-US" b="1" err="1"/>
              <a:t>Energi</a:t>
            </a:r>
            <a:r>
              <a:rPr lang="en-US" b="1"/>
              <a:t> </a:t>
            </a:r>
            <a:r>
              <a:rPr lang="en-US" b="1" err="1"/>
              <a:t>Aktivasi</a:t>
            </a:r>
            <a:r>
              <a:rPr lang="en-US" b="1"/>
              <a:t> (</a:t>
            </a:r>
            <a:r>
              <a:rPr lang="en-US" b="1" err="1"/>
              <a:t>Ea</a:t>
            </a:r>
            <a:r>
              <a:rPr lang="en-US" b="1"/>
              <a:t>) dan </a:t>
            </a:r>
            <a:r>
              <a:rPr lang="en-US" b="1" err="1"/>
              <a:t>konstanta</a:t>
            </a:r>
            <a:r>
              <a:rPr lang="en-US" b="1"/>
              <a:t> Arrhenius (2)</a:t>
            </a:r>
            <a:endParaRPr lang="en-ID" b="1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399ABC27-EF4B-4C40-A7DA-4D3B6CA1BF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8504878"/>
              </p:ext>
            </p:extLst>
          </p:nvPr>
        </p:nvGraphicFramePr>
        <p:xfrm>
          <a:off x="684343" y="2561706"/>
          <a:ext cx="4741683" cy="97917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15068">
                  <a:extLst>
                    <a:ext uri="{9D8B030D-6E8A-4147-A177-3AD203B41FA5}">
                      <a16:colId xmlns:a16="http://schemas.microsoft.com/office/drawing/2014/main" val="4236891363"/>
                    </a:ext>
                  </a:extLst>
                </a:gridCol>
                <a:gridCol w="705852">
                  <a:extLst>
                    <a:ext uri="{9D8B030D-6E8A-4147-A177-3AD203B41FA5}">
                      <a16:colId xmlns:a16="http://schemas.microsoft.com/office/drawing/2014/main" val="2225919905"/>
                    </a:ext>
                  </a:extLst>
                </a:gridCol>
                <a:gridCol w="850232">
                  <a:extLst>
                    <a:ext uri="{9D8B030D-6E8A-4147-A177-3AD203B41FA5}">
                      <a16:colId xmlns:a16="http://schemas.microsoft.com/office/drawing/2014/main" val="518223227"/>
                    </a:ext>
                  </a:extLst>
                </a:gridCol>
                <a:gridCol w="818147">
                  <a:extLst>
                    <a:ext uri="{9D8B030D-6E8A-4147-A177-3AD203B41FA5}">
                      <a16:colId xmlns:a16="http://schemas.microsoft.com/office/drawing/2014/main" val="2910988298"/>
                    </a:ext>
                  </a:extLst>
                </a:gridCol>
                <a:gridCol w="834190">
                  <a:extLst>
                    <a:ext uri="{9D8B030D-6E8A-4147-A177-3AD203B41FA5}">
                      <a16:colId xmlns:a16="http://schemas.microsoft.com/office/drawing/2014/main" val="3660319221"/>
                    </a:ext>
                  </a:extLst>
                </a:gridCol>
                <a:gridCol w="918194">
                  <a:extLst>
                    <a:ext uri="{9D8B030D-6E8A-4147-A177-3AD203B41FA5}">
                      <a16:colId xmlns:a16="http://schemas.microsoft.com/office/drawing/2014/main" val="552565930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T (</a:t>
                      </a:r>
                      <a:r>
                        <a:rPr lang="en-US" sz="1200" baseline="30000" err="1">
                          <a:effectLst/>
                        </a:rPr>
                        <a:t>o</a:t>
                      </a:r>
                      <a:r>
                        <a:rPr lang="en-US" sz="1200" err="1">
                          <a:effectLst/>
                        </a:rPr>
                        <a:t>C</a:t>
                      </a:r>
                      <a:r>
                        <a:rPr lang="en-US" sz="1200">
                          <a:effectLst/>
                        </a:rPr>
                        <a:t>)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t (jam)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k</a:t>
                      </a:r>
                      <a:r>
                        <a:rPr lang="en-US" sz="1200" baseline="-25000">
                          <a:effectLst/>
                        </a:rPr>
                        <a:t>1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k</a:t>
                      </a:r>
                      <a:r>
                        <a:rPr lang="en-US" sz="1200" baseline="-25000">
                          <a:effectLst/>
                        </a:rPr>
                        <a:t>2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984466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lnk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1/T x 10</a:t>
                      </a:r>
                      <a:r>
                        <a:rPr lang="en-US" sz="1200" baseline="30000">
                          <a:effectLst/>
                        </a:rPr>
                        <a:t>3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lnk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1/T x 10</a:t>
                      </a:r>
                      <a:r>
                        <a:rPr lang="en-US" sz="1200" baseline="30000">
                          <a:effectLst/>
                        </a:rPr>
                        <a:t>3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095743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340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3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-8,28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1,63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-7,72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</a:rPr>
                        <a:t>1,63</a:t>
                      </a:r>
                      <a:endParaRPr lang="en-ID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359694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280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6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-9,00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1,81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-8,74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</a:rPr>
                        <a:t>1,81</a:t>
                      </a:r>
                      <a:endParaRPr lang="en-ID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9183916"/>
                  </a:ext>
                </a:extLst>
              </a:tr>
            </a:tbl>
          </a:graphicData>
        </a:graphic>
      </p:graphicFrame>
      <p:sp>
        <p:nvSpPr>
          <p:cNvPr id="16" name="Rectangle 15">
            <a:extLst>
              <a:ext uri="{FF2B5EF4-FFF2-40B4-BE49-F238E27FC236}">
                <a16:creationId xmlns:a16="http://schemas.microsoft.com/office/drawing/2014/main" id="{6AF59D29-1842-463B-BB3F-1033AC32CC7C}"/>
              </a:ext>
            </a:extLst>
          </p:cNvPr>
          <p:cNvSpPr/>
          <p:nvPr/>
        </p:nvSpPr>
        <p:spPr>
          <a:xfrm>
            <a:off x="6919273" y="6278308"/>
            <a:ext cx="4588383" cy="377363"/>
          </a:xfrm>
          <a:prstGeom prst="rect">
            <a:avLst/>
          </a:prstGeom>
          <a:noFill/>
          <a:ln>
            <a:solidFill>
              <a:srgbClr val="CE6A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Gambar 8 </a:t>
            </a:r>
            <a:r>
              <a:rPr lang="en-US" sz="1200" b="0" i="0" u="none" strike="noStrike" baseline="0" err="1">
                <a:solidFill>
                  <a:schemeClr val="tx1"/>
                </a:solidFill>
                <a:effectLst/>
              </a:rPr>
              <a:t>grafik</a:t>
            </a:r>
            <a:r>
              <a:rPr lang="en-US" sz="1200" b="0" i="0" u="none" strike="noStrike" baseline="0">
                <a:solidFill>
                  <a:schemeClr val="tx1"/>
                </a:solidFill>
                <a:effectLst/>
              </a:rPr>
              <a:t> </a:t>
            </a:r>
            <a:r>
              <a:rPr lang="en-US" sz="1200" b="0" i="0" u="none" strike="noStrike" baseline="0" err="1">
                <a:solidFill>
                  <a:schemeClr val="tx1"/>
                </a:solidFill>
                <a:effectLst/>
              </a:rPr>
              <a:t>hubungan</a:t>
            </a:r>
            <a:r>
              <a:rPr lang="en-US" sz="1200" b="0" i="0" u="none" strike="noStrike" baseline="0">
                <a:solidFill>
                  <a:schemeClr val="tx1"/>
                </a:solidFill>
                <a:effectLst/>
              </a:rPr>
              <a:t> lnk</a:t>
            </a:r>
            <a:r>
              <a:rPr lang="en-US" sz="1200" b="0" i="0" u="none" strike="noStrike" baseline="-25000">
                <a:solidFill>
                  <a:schemeClr val="tx1"/>
                </a:solidFill>
                <a:effectLst/>
              </a:rPr>
              <a:t>2</a:t>
            </a:r>
            <a:r>
              <a:rPr lang="en-US" sz="1200" b="0" i="0" u="none" strike="noStrike" baseline="0">
                <a:solidFill>
                  <a:schemeClr val="tx1"/>
                </a:solidFill>
                <a:effectLst/>
              </a:rPr>
              <a:t> </a:t>
            </a:r>
            <a:r>
              <a:rPr lang="en-US" sz="1200" b="0" i="0" u="none" strike="noStrike" baseline="0" err="1">
                <a:solidFill>
                  <a:schemeClr val="tx1"/>
                </a:solidFill>
                <a:effectLst/>
              </a:rPr>
              <a:t>terhadap</a:t>
            </a:r>
            <a:r>
              <a:rPr lang="en-US" sz="1200" b="0" i="0" u="none" strike="noStrike" baseline="0">
                <a:solidFill>
                  <a:schemeClr val="tx1"/>
                </a:solidFill>
                <a:effectLst/>
              </a:rPr>
              <a:t> 1/T</a:t>
            </a:r>
            <a:endParaRPr lang="en-ID" sz="120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2F22561-7410-481F-B590-74CEF1A7CDED}"/>
              </a:ext>
            </a:extLst>
          </p:cNvPr>
          <p:cNvSpPr/>
          <p:nvPr/>
        </p:nvSpPr>
        <p:spPr>
          <a:xfrm>
            <a:off x="6919273" y="3622348"/>
            <a:ext cx="4588383" cy="377363"/>
          </a:xfrm>
          <a:prstGeom prst="rect">
            <a:avLst/>
          </a:prstGeom>
          <a:noFill/>
          <a:ln>
            <a:solidFill>
              <a:srgbClr val="CE6A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Gambar 7 </a:t>
            </a:r>
            <a:r>
              <a:rPr lang="en-US" sz="1200" b="0" i="0" u="none" strike="noStrike" baseline="0" err="1">
                <a:solidFill>
                  <a:schemeClr val="tx1"/>
                </a:solidFill>
                <a:effectLst/>
              </a:rPr>
              <a:t>grafik</a:t>
            </a:r>
            <a:r>
              <a:rPr lang="en-US" sz="1200" b="0" i="0" u="none" strike="noStrike" baseline="0">
                <a:solidFill>
                  <a:schemeClr val="tx1"/>
                </a:solidFill>
                <a:effectLst/>
              </a:rPr>
              <a:t> </a:t>
            </a:r>
            <a:r>
              <a:rPr lang="en-US" sz="1200" b="0" i="0" u="none" strike="noStrike" baseline="0" err="1">
                <a:solidFill>
                  <a:schemeClr val="tx1"/>
                </a:solidFill>
                <a:effectLst/>
              </a:rPr>
              <a:t>hubungan</a:t>
            </a:r>
            <a:r>
              <a:rPr lang="en-US" sz="1200" b="0" i="0" u="none" strike="noStrike" baseline="0">
                <a:solidFill>
                  <a:schemeClr val="tx1"/>
                </a:solidFill>
                <a:effectLst/>
              </a:rPr>
              <a:t> lnk</a:t>
            </a:r>
            <a:r>
              <a:rPr lang="en-US" sz="1200" b="0" i="0" u="none" strike="noStrike" baseline="-25000">
                <a:solidFill>
                  <a:schemeClr val="tx1"/>
                </a:solidFill>
                <a:effectLst/>
              </a:rPr>
              <a:t>1</a:t>
            </a:r>
            <a:r>
              <a:rPr lang="en-US" sz="1200" b="0" i="0" u="none" strike="noStrike" baseline="0">
                <a:solidFill>
                  <a:schemeClr val="tx1"/>
                </a:solidFill>
                <a:effectLst/>
              </a:rPr>
              <a:t> </a:t>
            </a:r>
            <a:r>
              <a:rPr lang="en-US" sz="1200" b="0" i="0" u="none" strike="noStrike" baseline="0" err="1">
                <a:solidFill>
                  <a:schemeClr val="tx1"/>
                </a:solidFill>
                <a:effectLst/>
              </a:rPr>
              <a:t>terhadap</a:t>
            </a:r>
            <a:r>
              <a:rPr lang="en-US" sz="1200" b="0" i="0" u="none" strike="noStrike" baseline="0">
                <a:solidFill>
                  <a:schemeClr val="tx1"/>
                </a:solidFill>
                <a:effectLst/>
              </a:rPr>
              <a:t> 1/T</a:t>
            </a:r>
            <a:endParaRPr lang="en-ID" sz="1200">
              <a:solidFill>
                <a:schemeClr val="tx1"/>
              </a:solidFill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DB752A9C-0C41-4535-BEBC-788D5B7499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5752224"/>
              </p:ext>
            </p:extLst>
          </p:nvPr>
        </p:nvGraphicFramePr>
        <p:xfrm>
          <a:off x="684343" y="4990401"/>
          <a:ext cx="3663315" cy="122396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83590">
                  <a:extLst>
                    <a:ext uri="{9D8B030D-6E8A-4147-A177-3AD203B41FA5}">
                      <a16:colId xmlns:a16="http://schemas.microsoft.com/office/drawing/2014/main" val="2249542179"/>
                    </a:ext>
                  </a:extLst>
                </a:gridCol>
                <a:gridCol w="989965">
                  <a:extLst>
                    <a:ext uri="{9D8B030D-6E8A-4147-A177-3AD203B41FA5}">
                      <a16:colId xmlns:a16="http://schemas.microsoft.com/office/drawing/2014/main" val="1087193345"/>
                    </a:ext>
                  </a:extLst>
                </a:gridCol>
                <a:gridCol w="989965">
                  <a:extLst>
                    <a:ext uri="{9D8B030D-6E8A-4147-A177-3AD203B41FA5}">
                      <a16:colId xmlns:a16="http://schemas.microsoft.com/office/drawing/2014/main" val="48740233"/>
                    </a:ext>
                  </a:extLst>
                </a:gridCol>
                <a:gridCol w="899795">
                  <a:extLst>
                    <a:ext uri="{9D8B030D-6E8A-4147-A177-3AD203B41FA5}">
                      <a16:colId xmlns:a16="http://schemas.microsoft.com/office/drawing/2014/main" val="4228137963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Parameter kinetika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Satuan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Nilai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19315523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k</a:t>
                      </a:r>
                      <a:r>
                        <a:rPr lang="en-US" sz="1200" baseline="-25000">
                          <a:effectLst/>
                        </a:rPr>
                        <a:t>1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A</a:t>
                      </a:r>
                      <a:r>
                        <a:rPr lang="en-US" sz="1200" baseline="-25000">
                          <a:effectLst/>
                        </a:rPr>
                        <a:t>1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s</a:t>
                      </a:r>
                      <a:r>
                        <a:rPr lang="en-US" sz="1200" baseline="30000">
                          <a:effectLst/>
                        </a:rPr>
                        <a:t>-1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1,0909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012874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Ea</a:t>
                      </a:r>
                      <a:r>
                        <a:rPr lang="en-US" sz="1200" baseline="-25000">
                          <a:effectLst/>
                        </a:rPr>
                        <a:t>1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J/mol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42036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21209254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k</a:t>
                      </a:r>
                      <a:r>
                        <a:rPr lang="en-US" sz="1200" baseline="-25000">
                          <a:effectLst/>
                        </a:rPr>
                        <a:t>2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A</a:t>
                      </a:r>
                      <a:r>
                        <a:rPr lang="en-US" sz="1200" baseline="-25000">
                          <a:effectLst/>
                        </a:rPr>
                        <a:t>2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s</a:t>
                      </a:r>
                      <a:r>
                        <a:rPr lang="en-US" sz="1200" baseline="30000">
                          <a:effectLst/>
                        </a:rPr>
                        <a:t>-1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16,145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0986452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Ea</a:t>
                      </a:r>
                      <a:r>
                        <a:rPr lang="en-US" sz="1200" baseline="-25000">
                          <a:effectLst/>
                        </a:rPr>
                        <a:t>2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J/mol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53126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05312269"/>
                  </a:ext>
                </a:extLst>
              </a:tr>
            </a:tbl>
          </a:graphicData>
        </a:graphic>
      </p:graphicFrame>
      <p:sp>
        <p:nvSpPr>
          <p:cNvPr id="18" name="Rectangle 17">
            <a:extLst>
              <a:ext uri="{FF2B5EF4-FFF2-40B4-BE49-F238E27FC236}">
                <a16:creationId xmlns:a16="http://schemas.microsoft.com/office/drawing/2014/main" id="{42D08BD3-A80C-48C3-B197-165921D615E9}"/>
              </a:ext>
            </a:extLst>
          </p:cNvPr>
          <p:cNvSpPr/>
          <p:nvPr/>
        </p:nvSpPr>
        <p:spPr>
          <a:xfrm>
            <a:off x="684343" y="4215360"/>
            <a:ext cx="4741682" cy="618310"/>
          </a:xfrm>
          <a:prstGeom prst="rect">
            <a:avLst/>
          </a:prstGeom>
          <a:solidFill>
            <a:srgbClr val="71CD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500" err="1">
                <a:solidFill>
                  <a:schemeClr val="tx1"/>
                </a:solidFill>
                <a:cs typeface="Times New Roman" panose="02020603050405020304" pitchFamily="18" charset="0"/>
              </a:rPr>
              <a:t>Tabel</a:t>
            </a:r>
            <a:r>
              <a:rPr lang="en-US" sz="1500">
                <a:solidFill>
                  <a:schemeClr val="tx1"/>
                </a:solidFill>
                <a:cs typeface="Times New Roman" panose="02020603050405020304" pitchFamily="18" charset="0"/>
              </a:rPr>
              <a:t> 13. </a:t>
            </a:r>
            <a:r>
              <a:rPr lang="en-ID" sz="15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Parameter </a:t>
            </a:r>
            <a:r>
              <a:rPr lang="en-ID" sz="150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kinetika</a:t>
            </a:r>
            <a:r>
              <a:rPr lang="en-ID" sz="15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ID" sz="150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reaksi</a:t>
            </a:r>
            <a:r>
              <a:rPr lang="en-ID" sz="15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HDO </a:t>
            </a:r>
            <a:r>
              <a:rPr lang="en-ID" sz="150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asam</a:t>
            </a:r>
            <a:r>
              <a:rPr lang="en-ID" sz="15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ID" sz="150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laurat</a:t>
            </a:r>
            <a:endParaRPr lang="en-ID" sz="1500"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  <p:graphicFrame>
        <p:nvGraphicFramePr>
          <p:cNvPr id="19" name="Chart 18">
            <a:extLst>
              <a:ext uri="{FF2B5EF4-FFF2-40B4-BE49-F238E27FC236}">
                <a16:creationId xmlns:a16="http://schemas.microsoft.com/office/drawing/2014/main" id="{F4D63AF5-7ABD-48B8-ADEB-97A05C0E0E3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3177029"/>
              </p:ext>
            </p:extLst>
          </p:nvPr>
        </p:nvGraphicFramePr>
        <p:xfrm>
          <a:off x="7058527" y="1342416"/>
          <a:ext cx="4449130" cy="22331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20" name="Chart 19">
            <a:extLst>
              <a:ext uri="{FF2B5EF4-FFF2-40B4-BE49-F238E27FC236}">
                <a16:creationId xmlns:a16="http://schemas.microsoft.com/office/drawing/2014/main" id="{55D1C19C-0841-472D-ABCA-57528119BDE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3651356"/>
              </p:ext>
            </p:extLst>
          </p:nvPr>
        </p:nvGraphicFramePr>
        <p:xfrm>
          <a:off x="7058527" y="4046461"/>
          <a:ext cx="4449130" cy="216790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47713043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1C5D6871-290E-4F91-9E83-86A7C62F2BBA}"/>
              </a:ext>
            </a:extLst>
          </p:cNvPr>
          <p:cNvSpPr/>
          <p:nvPr/>
        </p:nvSpPr>
        <p:spPr>
          <a:xfrm>
            <a:off x="3175246" y="223102"/>
            <a:ext cx="5841507" cy="630315"/>
          </a:xfrm>
          <a:prstGeom prst="rect">
            <a:avLst/>
          </a:prstGeom>
          <a:solidFill>
            <a:srgbClr val="0099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PERSAMAAN DI REAKTOR</a:t>
            </a:r>
            <a:endParaRPr lang="en-ID" sz="3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71F396A-572B-4631-B925-05FFF1353D97}"/>
              </a:ext>
            </a:extLst>
          </p:cNvPr>
          <p:cNvSpPr/>
          <p:nvPr/>
        </p:nvSpPr>
        <p:spPr>
          <a:xfrm>
            <a:off x="684343" y="1762812"/>
            <a:ext cx="10716124" cy="395926"/>
          </a:xfrm>
          <a:prstGeom prst="rect">
            <a:avLst/>
          </a:prstGeom>
          <a:solidFill>
            <a:srgbClr val="CE6A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err="1"/>
              <a:t>Neraca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reactor </a:t>
            </a:r>
            <a:r>
              <a:rPr lang="en-US" err="1"/>
              <a:t>ditunjukkan</a:t>
            </a:r>
            <a:r>
              <a:rPr lang="en-US"/>
              <a:t> </a:t>
            </a:r>
            <a:r>
              <a:rPr lang="en-US" err="1"/>
              <a:t>dengan</a:t>
            </a:r>
            <a:r>
              <a:rPr lang="en-US"/>
              <a:t> </a:t>
            </a:r>
            <a:r>
              <a:rPr lang="en-US" err="1"/>
              <a:t>persamaan</a:t>
            </a:r>
            <a:r>
              <a:rPr lang="en-US"/>
              <a:t> 18-23 </a:t>
            </a:r>
            <a:endParaRPr lang="en-ID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9D00CFF-76B2-4715-8507-E0398D9E08ED}"/>
              </a:ext>
            </a:extLst>
          </p:cNvPr>
          <p:cNvSpPr/>
          <p:nvPr/>
        </p:nvSpPr>
        <p:spPr>
          <a:xfrm>
            <a:off x="8960192" y="2311376"/>
            <a:ext cx="823593" cy="618311"/>
          </a:xfrm>
          <a:prstGeom prst="rect">
            <a:avLst/>
          </a:prstGeom>
          <a:noFill/>
          <a:ln>
            <a:solidFill>
              <a:srgbClr val="CE6A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(18)</a:t>
            </a:r>
            <a:endParaRPr lang="en-ID" sz="160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B1C55EF-9B93-406B-AAF8-BB7BD0F7A487}"/>
              </a:ext>
            </a:extLst>
          </p:cNvPr>
          <p:cNvSpPr/>
          <p:nvPr/>
        </p:nvSpPr>
        <p:spPr>
          <a:xfrm>
            <a:off x="684343" y="1061423"/>
            <a:ext cx="2971686" cy="384287"/>
          </a:xfrm>
          <a:prstGeom prst="rect">
            <a:avLst/>
          </a:prstGeom>
          <a:solidFill>
            <a:srgbClr val="DC40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err="1"/>
              <a:t>Neraca</a:t>
            </a:r>
            <a:r>
              <a:rPr lang="en-US" b="1"/>
              <a:t> Massa </a:t>
            </a:r>
            <a:r>
              <a:rPr lang="en-US" b="1" err="1"/>
              <a:t>Reaktor</a:t>
            </a:r>
            <a:endParaRPr lang="en-ID" b="1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07A56C8-954C-4F8F-9D62-4EF7A1158230}"/>
                  </a:ext>
                </a:extLst>
              </p:cNvPr>
              <p:cNvSpPr txBox="1"/>
              <p:nvPr/>
            </p:nvSpPr>
            <p:spPr>
              <a:xfrm>
                <a:off x="4235905" y="2215004"/>
                <a:ext cx="3612999" cy="7146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D" smtClean="0">
                          <a:latin typeface="Cambria Math" panose="02040503050406030204" pitchFamily="18" charset="0"/>
                        </a:rPr>
                        <m:t>u</m:t>
                      </m:r>
                      <m:d>
                        <m:d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ID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ID" i="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  <m:sSub>
                                <m:sSubPr>
                                  <m:ctrlPr>
                                    <a:rPr lang="en-ID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D" i="0">
                                      <a:latin typeface="Cambria Math" panose="02040503050406030204" pitchFamily="18" charset="0"/>
                                    </a:rPr>
                                    <m:t>P</m:t>
                                  </m:r>
                                </m:e>
                                <m:sub>
                                  <m:r>
                                    <a:rPr lang="en-ID" i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ID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D" i="0"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e>
                                <m:sub>
                                  <m:r>
                                    <a:rPr lang="en-ID" i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en-ID" i="0">
                                  <a:latin typeface="Cambria Math" panose="02040503050406030204" pitchFamily="18" charset="0"/>
                                </a:rPr>
                                <m:t>P</m:t>
                              </m:r>
                            </m:den>
                          </m:f>
                        </m:e>
                      </m:d>
                      <m:f>
                        <m:f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ID" i="0">
                              <a:latin typeface="Cambria Math" panose="02040503050406030204" pitchFamily="18" charset="0"/>
                            </a:rPr>
                            <m:t>d</m:t>
                          </m:r>
                          <m:sSub>
                            <m:sSubPr>
                              <m:ctrlPr>
                                <a:rPr lang="en-ID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D" i="0"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ID" i="0">
                                  <a:latin typeface="Cambria Math" panose="02040503050406030204" pitchFamily="18" charset="0"/>
                                </a:rPr>
                                <m:t>LA</m:t>
                              </m:r>
                            </m:sub>
                          </m:sSub>
                        </m:num>
                        <m:den>
                          <m:r>
                            <m:rPr>
                              <m:sty m:val="p"/>
                            </m:rPr>
                            <a:rPr lang="en-ID" i="0">
                              <a:latin typeface="Cambria Math" panose="02040503050406030204" pitchFamily="18" charset="0"/>
                            </a:rPr>
                            <m:t>dz</m:t>
                          </m:r>
                        </m:den>
                      </m:f>
                      <m:r>
                        <a:rPr lang="en-ID" i="0">
                          <a:latin typeface="Cambria Math" panose="02040503050406030204" pitchFamily="18" charset="0"/>
                        </a:rPr>
                        <m:t>=−</m:t>
                      </m:r>
                      <m:d>
                        <m:d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D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D" i="0">
                                  <a:latin typeface="Cambria Math" panose="02040503050406030204" pitchFamily="18" charset="0"/>
                                </a:rPr>
                                <m:t>k</m:t>
                              </m:r>
                            </m:e>
                            <m:sub>
                              <m:r>
                                <a:rPr lang="en-ID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ID" i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ID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D" i="0">
                                  <a:latin typeface="Cambria Math" panose="02040503050406030204" pitchFamily="18" charset="0"/>
                                </a:rPr>
                                <m:t>k</m:t>
                              </m:r>
                            </m:e>
                            <m:sub>
                              <m:r>
                                <a:rPr lang="en-ID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D" i="0"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ID" i="0">
                              <a:latin typeface="Cambria Math" panose="02040503050406030204" pitchFamily="18" charset="0"/>
                            </a:rPr>
                            <m:t>LA</m:t>
                          </m:r>
                        </m:sub>
                      </m:sSub>
                    </m:oMath>
                  </m:oMathPara>
                </a14:m>
                <a:endParaRPr lang="en-ID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07A56C8-954C-4F8F-9D62-4EF7A11582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5905" y="2215004"/>
                <a:ext cx="3612999" cy="71468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04EBB1F-3AB9-4444-9283-E6EE4B92B616}"/>
                  </a:ext>
                </a:extLst>
              </p:cNvPr>
              <p:cNvSpPr txBox="1"/>
              <p:nvPr/>
            </p:nvSpPr>
            <p:spPr>
              <a:xfrm>
                <a:off x="4344312" y="2929687"/>
                <a:ext cx="3396182" cy="7146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D" smtClean="0">
                          <a:latin typeface="Cambria Math" panose="02040503050406030204" pitchFamily="18" charset="0"/>
                        </a:rPr>
                        <m:t>u</m:t>
                      </m:r>
                      <m:d>
                        <m:d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ID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ID" i="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  <m:sSub>
                                <m:sSubPr>
                                  <m:ctrlPr>
                                    <a:rPr lang="en-ID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D" i="0">
                                      <a:latin typeface="Cambria Math" panose="02040503050406030204" pitchFamily="18" charset="0"/>
                                    </a:rPr>
                                    <m:t>P</m:t>
                                  </m:r>
                                </m:e>
                                <m:sub>
                                  <m:r>
                                    <a:rPr lang="en-ID" i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ID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D" i="0"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e>
                                <m:sub>
                                  <m:r>
                                    <a:rPr lang="en-ID" i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en-ID" i="0">
                                  <a:latin typeface="Cambria Math" panose="02040503050406030204" pitchFamily="18" charset="0"/>
                                </a:rPr>
                                <m:t>P</m:t>
                              </m:r>
                            </m:den>
                          </m:f>
                        </m:e>
                      </m:d>
                      <m:f>
                        <m:f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ID" i="0">
                              <a:latin typeface="Cambria Math" panose="02040503050406030204" pitchFamily="18" charset="0"/>
                            </a:rPr>
                            <m:t>d</m:t>
                          </m:r>
                          <m:sSub>
                            <m:sSubPr>
                              <m:ctrlPr>
                                <a:rPr lang="en-ID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D" i="0"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ID" i="0">
                                  <a:latin typeface="Cambria Math" panose="02040503050406030204" pitchFamily="18" charset="0"/>
                                </a:rPr>
                                <m:t>DD</m:t>
                              </m:r>
                            </m:sub>
                          </m:sSub>
                        </m:num>
                        <m:den>
                          <m:r>
                            <m:rPr>
                              <m:sty m:val="p"/>
                            </m:rPr>
                            <a:rPr lang="en-ID" i="0">
                              <a:latin typeface="Cambria Math" panose="02040503050406030204" pitchFamily="18" charset="0"/>
                            </a:rPr>
                            <m:t>dz</m:t>
                          </m:r>
                        </m:den>
                      </m:f>
                      <m:r>
                        <a:rPr lang="en-ID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D" i="0">
                              <a:latin typeface="Cambria Math" panose="02040503050406030204" pitchFamily="18" charset="0"/>
                            </a:rPr>
                            <m:t>k</m:t>
                          </m:r>
                        </m:e>
                        <m:sub>
                          <m:r>
                            <a:rPr lang="en-ID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D" i="0"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ID" i="0">
                              <a:latin typeface="Cambria Math" panose="02040503050406030204" pitchFamily="18" charset="0"/>
                            </a:rPr>
                            <m:t>LA</m:t>
                          </m:r>
                        </m:sub>
                      </m:sSub>
                    </m:oMath>
                  </m:oMathPara>
                </a14:m>
                <a:endParaRPr lang="en-ID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04EBB1F-3AB9-4444-9283-E6EE4B92B6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4312" y="2929687"/>
                <a:ext cx="3396182" cy="71468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D7DC911-014F-4FAA-BBE2-AD0B5F9027E3}"/>
                  </a:ext>
                </a:extLst>
              </p:cNvPr>
              <p:cNvSpPr txBox="1"/>
              <p:nvPr/>
            </p:nvSpPr>
            <p:spPr>
              <a:xfrm>
                <a:off x="4451237" y="3570972"/>
                <a:ext cx="3182333" cy="7146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D" smtClean="0">
                          <a:latin typeface="Cambria Math" panose="02040503050406030204" pitchFamily="18" charset="0"/>
                        </a:rPr>
                        <m:t>u</m:t>
                      </m:r>
                      <m:d>
                        <m:d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ID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ID" i="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  <m:sSub>
                                <m:sSubPr>
                                  <m:ctrlPr>
                                    <a:rPr lang="en-ID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D" i="0">
                                      <a:latin typeface="Cambria Math" panose="02040503050406030204" pitchFamily="18" charset="0"/>
                                    </a:rPr>
                                    <m:t>P</m:t>
                                  </m:r>
                                </m:e>
                                <m:sub>
                                  <m:r>
                                    <a:rPr lang="en-ID" i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ID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D" i="0"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e>
                                <m:sub>
                                  <m:r>
                                    <a:rPr lang="en-ID" i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en-ID" i="0">
                                  <a:latin typeface="Cambria Math" panose="02040503050406030204" pitchFamily="18" charset="0"/>
                                </a:rPr>
                                <m:t>P</m:t>
                              </m:r>
                            </m:den>
                          </m:f>
                        </m:e>
                      </m:d>
                      <m:f>
                        <m:f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ID" i="0">
                              <a:latin typeface="Cambria Math" panose="02040503050406030204" pitchFamily="18" charset="0"/>
                            </a:rPr>
                            <m:t>d</m:t>
                          </m:r>
                          <m:sSub>
                            <m:sSubPr>
                              <m:ctrlPr>
                                <a:rPr lang="en-ID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D" i="0"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ID" i="0">
                                  <a:latin typeface="Cambria Math" panose="02040503050406030204" pitchFamily="18" charset="0"/>
                                </a:rPr>
                                <m:t>UD</m:t>
                              </m:r>
                            </m:sub>
                          </m:sSub>
                        </m:num>
                        <m:den>
                          <m:r>
                            <m:rPr>
                              <m:sty m:val="p"/>
                            </m:rPr>
                            <a:rPr lang="en-ID" i="0">
                              <a:latin typeface="Cambria Math" panose="02040503050406030204" pitchFamily="18" charset="0"/>
                            </a:rPr>
                            <m:t>dz</m:t>
                          </m:r>
                        </m:den>
                      </m:f>
                      <m:r>
                        <a:rPr lang="en-ID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D" i="0">
                              <a:latin typeface="Cambria Math" panose="02040503050406030204" pitchFamily="18" charset="0"/>
                            </a:rPr>
                            <m:t>k</m:t>
                          </m:r>
                        </m:e>
                        <m:sub>
                          <m:r>
                            <a:rPr lang="en-ID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D" i="0"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ID" i="0">
                              <a:latin typeface="Cambria Math" panose="02040503050406030204" pitchFamily="18" charset="0"/>
                            </a:rPr>
                            <m:t>LA</m:t>
                          </m:r>
                        </m:sub>
                      </m:sSub>
                    </m:oMath>
                  </m:oMathPara>
                </a14:m>
                <a:endParaRPr lang="en-ID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D7DC911-014F-4FAA-BBE2-AD0B5F9027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1237" y="3570972"/>
                <a:ext cx="3182333" cy="71468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12C9F94-2128-47CD-B6CE-12A7BC325165}"/>
                  </a:ext>
                </a:extLst>
              </p:cNvPr>
              <p:cNvSpPr txBox="1"/>
              <p:nvPr/>
            </p:nvSpPr>
            <p:spPr>
              <a:xfrm>
                <a:off x="4414493" y="4285655"/>
                <a:ext cx="3363012" cy="7146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D" smtClean="0">
                          <a:latin typeface="Cambria Math" panose="02040503050406030204" pitchFamily="18" charset="0"/>
                        </a:rPr>
                        <m:t>u</m:t>
                      </m:r>
                      <m:d>
                        <m:d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ID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ID" i="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  <m:sSub>
                                <m:sSubPr>
                                  <m:ctrlPr>
                                    <a:rPr lang="en-ID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D" i="0">
                                      <a:latin typeface="Cambria Math" panose="02040503050406030204" pitchFamily="18" charset="0"/>
                                    </a:rPr>
                                    <m:t>P</m:t>
                                  </m:r>
                                </m:e>
                                <m:sub>
                                  <m:r>
                                    <a:rPr lang="en-ID" i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ID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D" i="0"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e>
                                <m:sub>
                                  <m:r>
                                    <a:rPr lang="en-ID" i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en-ID" i="0">
                                  <a:latin typeface="Cambria Math" panose="02040503050406030204" pitchFamily="18" charset="0"/>
                                </a:rPr>
                                <m:t>P</m:t>
                              </m:r>
                            </m:den>
                          </m:f>
                        </m:e>
                      </m:d>
                      <m:f>
                        <m:f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ID" i="0">
                              <a:latin typeface="Cambria Math" panose="02040503050406030204" pitchFamily="18" charset="0"/>
                            </a:rPr>
                            <m:t>d</m:t>
                          </m:r>
                          <m:sSub>
                            <m:sSubPr>
                              <m:ctrlPr>
                                <a:rPr lang="en-ID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D" i="0"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ID" i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ID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m:rPr>
                              <m:sty m:val="p"/>
                            </m:rPr>
                            <a:rPr lang="en-ID" i="0">
                              <a:latin typeface="Cambria Math" panose="02040503050406030204" pitchFamily="18" charset="0"/>
                            </a:rPr>
                            <m:t>dz</m:t>
                          </m:r>
                        </m:den>
                      </m:f>
                      <m:r>
                        <a:rPr lang="en-ID" i="0">
                          <a:latin typeface="Cambria Math" panose="02040503050406030204" pitchFamily="18" charset="0"/>
                        </a:rPr>
                        <m:t>=−</m:t>
                      </m:r>
                      <m:d>
                        <m:d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D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D" i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m:rPr>
                                  <m:sty m:val="p"/>
                                </m:rPr>
                                <a:rPr lang="en-ID" i="0">
                                  <a:latin typeface="Cambria Math" panose="02040503050406030204" pitchFamily="18" charset="0"/>
                                </a:rPr>
                                <m:t>k</m:t>
                              </m:r>
                            </m:e>
                            <m:sub>
                              <m:r>
                                <a:rPr lang="en-ID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D" i="0"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ID" i="0">
                              <a:latin typeface="Cambria Math" panose="02040503050406030204" pitchFamily="18" charset="0"/>
                            </a:rPr>
                            <m:t>LA</m:t>
                          </m:r>
                        </m:sub>
                      </m:sSub>
                    </m:oMath>
                  </m:oMathPara>
                </a14:m>
                <a:endParaRPr lang="en-ID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12C9F94-2128-47CD-B6CE-12A7BC3251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4493" y="4285655"/>
                <a:ext cx="3363012" cy="71468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57CEF35-F2AF-4216-B48E-E48B9ECA939D}"/>
                  </a:ext>
                </a:extLst>
              </p:cNvPr>
              <p:cNvSpPr txBox="1"/>
              <p:nvPr/>
            </p:nvSpPr>
            <p:spPr>
              <a:xfrm>
                <a:off x="4451237" y="4977879"/>
                <a:ext cx="3047215" cy="7146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D" smtClean="0">
                          <a:latin typeface="Cambria Math" panose="02040503050406030204" pitchFamily="18" charset="0"/>
                        </a:rPr>
                        <m:t>u</m:t>
                      </m:r>
                      <m:d>
                        <m:d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ID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ID" i="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  <m:sSub>
                                <m:sSubPr>
                                  <m:ctrlPr>
                                    <a:rPr lang="en-ID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D" i="0">
                                      <a:latin typeface="Cambria Math" panose="02040503050406030204" pitchFamily="18" charset="0"/>
                                    </a:rPr>
                                    <m:t>P</m:t>
                                  </m:r>
                                </m:e>
                                <m:sub>
                                  <m:r>
                                    <a:rPr lang="en-ID" i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ID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D" i="0"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e>
                                <m:sub>
                                  <m:r>
                                    <a:rPr lang="en-ID" i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en-ID" i="0">
                                  <a:latin typeface="Cambria Math" panose="02040503050406030204" pitchFamily="18" charset="0"/>
                                </a:rPr>
                                <m:t>P</m:t>
                              </m:r>
                            </m:den>
                          </m:f>
                        </m:e>
                      </m:d>
                      <m:f>
                        <m:f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ID" i="0">
                              <a:latin typeface="Cambria Math" panose="02040503050406030204" pitchFamily="18" charset="0"/>
                            </a:rPr>
                            <m:t>d</m:t>
                          </m:r>
                          <m:sSub>
                            <m:sSubPr>
                              <m:ctrlPr>
                                <a:rPr lang="en-ID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D" i="0"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ID" i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ID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m:rPr>
                                  <m:sty m:val="p"/>
                                </m:rPr>
                                <a:rPr lang="en-ID" i="0">
                                  <a:latin typeface="Cambria Math" panose="02040503050406030204" pitchFamily="18" charset="0"/>
                                </a:rPr>
                                <m:t>O</m:t>
                              </m:r>
                            </m:sub>
                          </m:sSub>
                        </m:num>
                        <m:den>
                          <m:r>
                            <m:rPr>
                              <m:sty m:val="p"/>
                            </m:rPr>
                            <a:rPr lang="en-ID" i="0">
                              <a:latin typeface="Cambria Math" panose="02040503050406030204" pitchFamily="18" charset="0"/>
                            </a:rPr>
                            <m:t>dz</m:t>
                          </m:r>
                        </m:den>
                      </m:f>
                      <m:r>
                        <a:rPr lang="en-ID" i="0">
                          <a:latin typeface="Cambria Math" panose="02040503050406030204" pitchFamily="18" charset="0"/>
                        </a:rPr>
                        <m:t>=2</m:t>
                      </m:r>
                      <m:sSub>
                        <m:sSub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D" i="0">
                              <a:latin typeface="Cambria Math" panose="02040503050406030204" pitchFamily="18" charset="0"/>
                            </a:rPr>
                            <m:t>k</m:t>
                          </m:r>
                        </m:e>
                        <m:sub>
                          <m:r>
                            <a:rPr lang="en-ID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D" i="0"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ID" i="0">
                              <a:latin typeface="Cambria Math" panose="02040503050406030204" pitchFamily="18" charset="0"/>
                            </a:rPr>
                            <m:t>LA</m:t>
                          </m:r>
                        </m:sub>
                      </m:sSub>
                    </m:oMath>
                  </m:oMathPara>
                </a14:m>
                <a:endParaRPr lang="en-ID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57CEF35-F2AF-4216-B48E-E48B9ECA93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1237" y="4977879"/>
                <a:ext cx="3047215" cy="71468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506A9DA-6B36-41D6-AA83-993D7BB3996E}"/>
                  </a:ext>
                </a:extLst>
              </p:cNvPr>
              <p:cNvSpPr txBox="1"/>
              <p:nvPr/>
            </p:nvSpPr>
            <p:spPr>
              <a:xfrm>
                <a:off x="4424439" y="5692562"/>
                <a:ext cx="3235927" cy="7146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D" smtClean="0">
                          <a:latin typeface="Cambria Math" panose="02040503050406030204" pitchFamily="18" charset="0"/>
                        </a:rPr>
                        <m:t>u</m:t>
                      </m:r>
                      <m:d>
                        <m:d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ID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ID" i="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  <m:sSub>
                                <m:sSubPr>
                                  <m:ctrlPr>
                                    <a:rPr lang="en-ID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D" i="0">
                                      <a:latin typeface="Cambria Math" panose="02040503050406030204" pitchFamily="18" charset="0"/>
                                    </a:rPr>
                                    <m:t>P</m:t>
                                  </m:r>
                                </m:e>
                                <m:sub>
                                  <m:r>
                                    <a:rPr lang="en-ID" i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ID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D" i="0"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e>
                                <m:sub>
                                  <m:r>
                                    <a:rPr lang="en-ID" i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en-ID" i="0">
                                  <a:latin typeface="Cambria Math" panose="02040503050406030204" pitchFamily="18" charset="0"/>
                                </a:rPr>
                                <m:t>P</m:t>
                              </m:r>
                            </m:den>
                          </m:f>
                        </m:e>
                      </m:d>
                      <m:f>
                        <m:f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ID" i="0">
                              <a:latin typeface="Cambria Math" panose="02040503050406030204" pitchFamily="18" charset="0"/>
                            </a:rPr>
                            <m:t>d</m:t>
                          </m:r>
                          <m:sSub>
                            <m:sSubPr>
                              <m:ctrlPr>
                                <a:rPr lang="en-ID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D" i="0"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ID" i="0">
                                  <a:latin typeface="Cambria Math" panose="02040503050406030204" pitchFamily="18" charset="0"/>
                                </a:rPr>
                                <m:t>CO</m:t>
                              </m:r>
                              <m:r>
                                <a:rPr lang="en-ID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m:rPr>
                              <m:sty m:val="p"/>
                            </m:rPr>
                            <a:rPr lang="en-ID" i="0">
                              <a:latin typeface="Cambria Math" panose="02040503050406030204" pitchFamily="18" charset="0"/>
                            </a:rPr>
                            <m:t>dz</m:t>
                          </m:r>
                        </m:den>
                      </m:f>
                      <m:r>
                        <a:rPr lang="en-ID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D" i="0">
                              <a:latin typeface="Cambria Math" panose="02040503050406030204" pitchFamily="18" charset="0"/>
                            </a:rPr>
                            <m:t>k</m:t>
                          </m:r>
                        </m:e>
                        <m:sub>
                          <m:r>
                            <a:rPr lang="en-ID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D" i="0"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ID" i="0">
                              <a:latin typeface="Cambria Math" panose="02040503050406030204" pitchFamily="18" charset="0"/>
                            </a:rPr>
                            <m:t>LA</m:t>
                          </m:r>
                        </m:sub>
                      </m:sSub>
                    </m:oMath>
                  </m:oMathPara>
                </a14:m>
                <a:endParaRPr lang="en-ID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506A9DA-6B36-41D6-AA83-993D7BB399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4439" y="5692562"/>
                <a:ext cx="3235927" cy="71468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ectangle 21">
            <a:extLst>
              <a:ext uri="{FF2B5EF4-FFF2-40B4-BE49-F238E27FC236}">
                <a16:creationId xmlns:a16="http://schemas.microsoft.com/office/drawing/2014/main" id="{DA1632B8-AF4F-4414-A3CD-53814A1F843B}"/>
              </a:ext>
            </a:extLst>
          </p:cNvPr>
          <p:cNvSpPr/>
          <p:nvPr/>
        </p:nvSpPr>
        <p:spPr>
          <a:xfrm>
            <a:off x="8960190" y="5026064"/>
            <a:ext cx="823593" cy="618311"/>
          </a:xfrm>
          <a:prstGeom prst="rect">
            <a:avLst/>
          </a:prstGeom>
          <a:noFill/>
          <a:ln>
            <a:solidFill>
              <a:srgbClr val="CE6A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(22)</a:t>
            </a:r>
            <a:endParaRPr lang="en-ID" sz="1600">
              <a:solidFill>
                <a:schemeClr val="tx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EBB5744-736B-4678-8140-D9B7EFA78F88}"/>
              </a:ext>
            </a:extLst>
          </p:cNvPr>
          <p:cNvSpPr/>
          <p:nvPr/>
        </p:nvSpPr>
        <p:spPr>
          <a:xfrm>
            <a:off x="8960191" y="3657677"/>
            <a:ext cx="823593" cy="618311"/>
          </a:xfrm>
          <a:prstGeom prst="rect">
            <a:avLst/>
          </a:prstGeom>
          <a:noFill/>
          <a:ln>
            <a:solidFill>
              <a:srgbClr val="CE6A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(20)</a:t>
            </a:r>
            <a:endParaRPr lang="en-ID" sz="160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EC85E8E-4C44-44C6-A7B8-010CF2F158C9}"/>
              </a:ext>
            </a:extLst>
          </p:cNvPr>
          <p:cNvSpPr/>
          <p:nvPr/>
        </p:nvSpPr>
        <p:spPr>
          <a:xfrm>
            <a:off x="8960191" y="4332477"/>
            <a:ext cx="823593" cy="618311"/>
          </a:xfrm>
          <a:prstGeom prst="rect">
            <a:avLst/>
          </a:prstGeom>
          <a:noFill/>
          <a:ln>
            <a:solidFill>
              <a:srgbClr val="CE6A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(21)</a:t>
            </a:r>
            <a:endParaRPr lang="en-ID" sz="1600">
              <a:solidFill>
                <a:schemeClr val="tx1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25D6920-60F5-4E34-81A7-EFA9380A2265}"/>
              </a:ext>
            </a:extLst>
          </p:cNvPr>
          <p:cNvSpPr/>
          <p:nvPr/>
        </p:nvSpPr>
        <p:spPr>
          <a:xfrm>
            <a:off x="8960189" y="2973006"/>
            <a:ext cx="823593" cy="618311"/>
          </a:xfrm>
          <a:prstGeom prst="rect">
            <a:avLst/>
          </a:prstGeom>
          <a:noFill/>
          <a:ln>
            <a:solidFill>
              <a:srgbClr val="CE6A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(19)</a:t>
            </a:r>
            <a:endParaRPr lang="en-ID" sz="1600">
              <a:solidFill>
                <a:schemeClr val="tx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D4CCF54-E716-43C2-8F46-5E12BF43374C}"/>
              </a:ext>
            </a:extLst>
          </p:cNvPr>
          <p:cNvSpPr/>
          <p:nvPr/>
        </p:nvSpPr>
        <p:spPr>
          <a:xfrm>
            <a:off x="8960190" y="5740747"/>
            <a:ext cx="823593" cy="618311"/>
          </a:xfrm>
          <a:prstGeom prst="rect">
            <a:avLst/>
          </a:prstGeom>
          <a:noFill/>
          <a:ln>
            <a:solidFill>
              <a:srgbClr val="CE6A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(23)</a:t>
            </a:r>
            <a:endParaRPr lang="en-ID" sz="16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278250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1C5D6871-290E-4F91-9E83-86A7C62F2BBA}"/>
              </a:ext>
            </a:extLst>
          </p:cNvPr>
          <p:cNvSpPr/>
          <p:nvPr/>
        </p:nvSpPr>
        <p:spPr>
          <a:xfrm>
            <a:off x="3175246" y="223102"/>
            <a:ext cx="5841507" cy="630315"/>
          </a:xfrm>
          <a:prstGeom prst="rect">
            <a:avLst/>
          </a:prstGeom>
          <a:solidFill>
            <a:srgbClr val="0099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PERSAMAAN DI REAKTOR (2)</a:t>
            </a:r>
            <a:endParaRPr lang="en-ID" sz="3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71F396A-572B-4631-B925-05FFF1353D97}"/>
              </a:ext>
            </a:extLst>
          </p:cNvPr>
          <p:cNvSpPr/>
          <p:nvPr/>
        </p:nvSpPr>
        <p:spPr>
          <a:xfrm>
            <a:off x="684343" y="1762812"/>
            <a:ext cx="10716124" cy="395926"/>
          </a:xfrm>
          <a:prstGeom prst="rect">
            <a:avLst/>
          </a:prstGeom>
          <a:solidFill>
            <a:srgbClr val="CE6A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err="1"/>
              <a:t>Neraca</a:t>
            </a:r>
            <a:r>
              <a:rPr lang="en-US"/>
              <a:t> </a:t>
            </a:r>
            <a:r>
              <a:rPr lang="en-US" err="1"/>
              <a:t>energi</a:t>
            </a:r>
            <a:r>
              <a:rPr lang="en-US"/>
              <a:t> reactor </a:t>
            </a:r>
            <a:r>
              <a:rPr lang="en-US" err="1"/>
              <a:t>ditunjukkan</a:t>
            </a:r>
            <a:r>
              <a:rPr lang="en-US"/>
              <a:t> </a:t>
            </a:r>
            <a:r>
              <a:rPr lang="en-US" err="1"/>
              <a:t>dengan</a:t>
            </a:r>
            <a:r>
              <a:rPr lang="en-US"/>
              <a:t> </a:t>
            </a:r>
            <a:r>
              <a:rPr lang="en-US" err="1"/>
              <a:t>persamaan</a:t>
            </a:r>
            <a:r>
              <a:rPr lang="en-US"/>
              <a:t> 24 </a:t>
            </a:r>
            <a:endParaRPr lang="en-ID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9D00CFF-76B2-4715-8507-E0398D9E08ED}"/>
              </a:ext>
            </a:extLst>
          </p:cNvPr>
          <p:cNvSpPr/>
          <p:nvPr/>
        </p:nvSpPr>
        <p:spPr>
          <a:xfrm>
            <a:off x="10576873" y="2311375"/>
            <a:ext cx="823593" cy="618311"/>
          </a:xfrm>
          <a:prstGeom prst="rect">
            <a:avLst/>
          </a:prstGeom>
          <a:noFill/>
          <a:ln>
            <a:solidFill>
              <a:srgbClr val="CE6A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(24)</a:t>
            </a:r>
            <a:endParaRPr lang="en-ID" sz="160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B1C55EF-9B93-406B-AAF8-BB7BD0F7A487}"/>
              </a:ext>
            </a:extLst>
          </p:cNvPr>
          <p:cNvSpPr/>
          <p:nvPr/>
        </p:nvSpPr>
        <p:spPr>
          <a:xfrm>
            <a:off x="684343" y="1061423"/>
            <a:ext cx="2971686" cy="384287"/>
          </a:xfrm>
          <a:prstGeom prst="rect">
            <a:avLst/>
          </a:prstGeom>
          <a:solidFill>
            <a:srgbClr val="DC40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err="1"/>
              <a:t>Neraca</a:t>
            </a:r>
            <a:r>
              <a:rPr lang="en-US" b="1"/>
              <a:t> </a:t>
            </a:r>
            <a:r>
              <a:rPr lang="en-US" b="1" err="1"/>
              <a:t>Energi</a:t>
            </a:r>
            <a:r>
              <a:rPr lang="en-US" b="1"/>
              <a:t> </a:t>
            </a:r>
            <a:r>
              <a:rPr lang="en-US" b="1" err="1"/>
              <a:t>Reaktor</a:t>
            </a:r>
            <a:endParaRPr lang="en-ID" b="1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EBB5744-736B-4678-8140-D9B7EFA78F88}"/>
              </a:ext>
            </a:extLst>
          </p:cNvPr>
          <p:cNvSpPr/>
          <p:nvPr/>
        </p:nvSpPr>
        <p:spPr>
          <a:xfrm>
            <a:off x="10576873" y="3843734"/>
            <a:ext cx="823593" cy="618311"/>
          </a:xfrm>
          <a:prstGeom prst="rect">
            <a:avLst/>
          </a:prstGeom>
          <a:noFill/>
          <a:ln>
            <a:solidFill>
              <a:srgbClr val="CE6A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(26)</a:t>
            </a:r>
            <a:endParaRPr lang="en-ID" sz="1600">
              <a:solidFill>
                <a:schemeClr val="tx1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25D6920-60F5-4E34-81A7-EFA9380A2265}"/>
              </a:ext>
            </a:extLst>
          </p:cNvPr>
          <p:cNvSpPr/>
          <p:nvPr/>
        </p:nvSpPr>
        <p:spPr>
          <a:xfrm>
            <a:off x="10576873" y="3119844"/>
            <a:ext cx="823593" cy="618311"/>
          </a:xfrm>
          <a:prstGeom prst="rect">
            <a:avLst/>
          </a:prstGeom>
          <a:noFill/>
          <a:ln>
            <a:solidFill>
              <a:srgbClr val="CE6A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(25)</a:t>
            </a:r>
            <a:endParaRPr lang="en-ID" sz="160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BDD73A1-4B39-4BC6-B824-C6E718780555}"/>
                  </a:ext>
                </a:extLst>
              </p:cNvPr>
              <p:cNvSpPr txBox="1"/>
              <p:nvPr/>
            </p:nvSpPr>
            <p:spPr>
              <a:xfrm>
                <a:off x="2736131" y="2230232"/>
                <a:ext cx="6094428" cy="7805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D" i="1" smtClean="0">
                          <a:latin typeface="Cambria Math" panose="02040503050406030204" pitchFamily="18" charset="0"/>
                        </a:rPr>
                        <m:t>𝜌</m:t>
                      </m:r>
                      <m:sSub>
                        <m:sSub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ID" i="1"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ID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sSub>
                                <m:sSubPr>
                                  <m:ctrlPr>
                                    <a:rPr lang="en-ID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D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ID" i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ID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D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ID" i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den>
                          </m:f>
                        </m:e>
                      </m:d>
                      <m:f>
                        <m:f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𝑑𝑇</m:t>
                          </m:r>
                        </m:num>
                        <m:den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𝑑𝑧</m:t>
                          </m:r>
                        </m:den>
                      </m:f>
                      <m:r>
                        <a:rPr lang="en-ID" i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ID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ctrlPr>
                                <a:rPr lang="en-ID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D" i="0">
                                  <a:latin typeface="Cambria Math" panose="02040503050406030204" pitchFamily="18" charset="0"/>
                                </a:rPr>
                                <m:t>−∆</m:t>
                              </m:r>
                              <m:sSub>
                                <m:sSubPr>
                                  <m:ctrlPr>
                                    <a:rPr lang="en-ID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D" i="1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ID" i="1">
                                      <a:latin typeface="Cambria Math" panose="02040503050406030204" pitchFamily="18" charset="0"/>
                                    </a:rPr>
                                    <m:t>𝑟𝑖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begChr m:val="|"/>
                              <m:endChr m:val="|"/>
                              <m:ctrlPr>
                                <a:rPr lang="en-ID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ID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D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ID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ID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BDD73A1-4B39-4BC6-B824-C6E7187805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6131" y="2230232"/>
                <a:ext cx="6094428" cy="78059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F8AE1B2-72B7-4C4C-87F6-AC0DA6A5625F}"/>
                  </a:ext>
                </a:extLst>
              </p:cNvPr>
              <p:cNvSpPr txBox="1"/>
              <p:nvPr/>
            </p:nvSpPr>
            <p:spPr>
              <a:xfrm>
                <a:off x="2736131" y="3086214"/>
                <a:ext cx="6094428" cy="6855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ctrlPr>
                            <a:rPr lang="en-ID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𝜌</m:t>
                          </m:r>
                          <m:r>
                            <a:rPr lang="en-ID" i="0"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ID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ID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D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ID" i="1">
                                      <a:latin typeface="Cambria Math" panose="02040503050406030204" pitchFamily="18" charset="0"/>
                                    </a:rPr>
                                    <m:t>𝐿𝐴</m:t>
                                  </m:r>
                                </m:sub>
                              </m:sSub>
                              <m:r>
                                <a:rPr lang="en-ID" i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sSub>
                                <m:sSubPr>
                                  <m:ctrlPr>
                                    <a:rPr lang="en-ID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D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ID" i="1">
                                      <a:latin typeface="Cambria Math" panose="02040503050406030204" pitchFamily="18" charset="0"/>
                                    </a:rPr>
                                    <m:t>𝐿𝐴</m:t>
                                  </m:r>
                                </m:sub>
                              </m:sSub>
                            </m:e>
                          </m:d>
                          <m:r>
                            <a:rPr lang="en-ID" i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ID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endChr m:val=""/>
                                  <m:ctrlPr>
                                    <a:rPr lang="en-ID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ID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</m:e>
                            <m:sub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  <m:r>
                                <a:rPr lang="en-ID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ID" i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𝑀</m:t>
                          </m:r>
                          <m:sSub>
                            <m:sSubPr>
                              <m:ctrlPr>
                                <a:rPr lang="en-ID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  <m:r>
                                <a:rPr lang="en-ID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ID" i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D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𝐷𝐷</m:t>
                              </m:r>
                            </m:sub>
                          </m:sSub>
                          <m:r>
                            <a:rPr lang="en-ID" i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𝑀</m:t>
                          </m:r>
                          <m:sSub>
                            <m:sSubPr>
                              <m:ctrlPr>
                                <a:rPr lang="en-ID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𝐷𝐷</m:t>
                              </m:r>
                            </m:sub>
                          </m:sSub>
                        </m:e>
                      </m:d>
                      <m:r>
                        <a:rPr lang="en-ID" i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D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𝑈𝐷</m:t>
                              </m:r>
                            </m:sub>
                          </m:sSub>
                          <m:r>
                            <a:rPr lang="en-ID" i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𝑀</m:t>
                          </m:r>
                          <m:sSub>
                            <m:sSubPr>
                              <m:ctrlPr>
                                <a:rPr lang="en-ID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𝑈𝐷</m:t>
                              </m:r>
                            </m:sub>
                          </m:sSub>
                        </m:e>
                      </m:d>
                      <m:r>
                        <a:rPr lang="en-ID" i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D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  <m:r>
                                <a:rPr lang="en-ID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sub>
                          </m:sSub>
                          <m:r>
                            <a:rPr lang="en-ID" i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𝑀</m:t>
                          </m:r>
                          <m:sSub>
                            <m:sSubPr>
                              <m:ctrlPr>
                                <a:rPr lang="en-ID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  <m:r>
                                <a:rPr lang="en-ID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sub>
                          </m:sSub>
                        </m:e>
                      </m:d>
                      <m:r>
                        <a:rPr lang="en-ID" i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ID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D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𝐶𝑂</m:t>
                              </m:r>
                              <m:r>
                                <a:rPr lang="en-ID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ID" i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𝑀</m:t>
                          </m:r>
                          <m:sSub>
                            <m:sSubPr>
                              <m:ctrlPr>
                                <a:rPr lang="en-ID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𝐶𝑂</m:t>
                              </m:r>
                              <m:r>
                                <a:rPr lang="en-ID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ID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F8AE1B2-72B7-4C4C-87F6-AC0DA6A562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6131" y="3086214"/>
                <a:ext cx="6094428" cy="685572"/>
              </a:xfrm>
              <a:prstGeom prst="rect">
                <a:avLst/>
              </a:prstGeom>
              <a:blipFill>
                <a:blip r:embed="rId3"/>
                <a:stretch>
                  <a:fillRect t="-91150" b="-946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3BCCA16-17E8-453C-A806-583914B8A925}"/>
                  </a:ext>
                </a:extLst>
              </p:cNvPr>
              <p:cNvSpPr txBox="1"/>
              <p:nvPr/>
            </p:nvSpPr>
            <p:spPr>
              <a:xfrm>
                <a:off x="2670143" y="3968224"/>
                <a:ext cx="609442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D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𝑡𝑜𝑡𝑎𝑙</m:t>
                          </m:r>
                        </m:sub>
                      </m:sSub>
                      <m:r>
                        <a:rPr lang="en-ID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ID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𝐿𝐴</m:t>
                              </m:r>
                            </m:sub>
                          </m:sSub>
                          <m:r>
                            <a:rPr lang="en-ID" i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ID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ID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𝐷𝐷</m:t>
                          </m:r>
                        </m:sub>
                      </m:sSub>
                      <m:r>
                        <a:rPr lang="en-ID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𝑈𝐷</m:t>
                          </m:r>
                        </m:sub>
                      </m:sSub>
                      <m:r>
                        <a:rPr lang="en-ID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ID" i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𝑂</m:t>
                          </m:r>
                        </m:sub>
                      </m:sSub>
                      <m:r>
                        <a:rPr lang="en-ID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𝐶𝑂</m:t>
                          </m:r>
                          <m:r>
                            <a:rPr lang="en-ID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ID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3BCCA16-17E8-453C-A806-583914B8A9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0143" y="3968224"/>
                <a:ext cx="6094428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E488650-41C6-47EF-BDD7-DC3FC4F41B99}"/>
                  </a:ext>
                </a:extLst>
              </p:cNvPr>
              <p:cNvSpPr txBox="1"/>
              <p:nvPr/>
            </p:nvSpPr>
            <p:spPr>
              <a:xfrm>
                <a:off x="1022809" y="4685834"/>
                <a:ext cx="9389096" cy="9840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D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ID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f>
                            <m:fPr>
                              <m:type m:val="lin"/>
                              <m:ctrlPr>
                                <a:rPr lang="en-ID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ctrlPr>
                                    <a:rPr lang="en-ID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en-ID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d>
                                        <m:dPr>
                                          <m:ctrlPr>
                                            <a:rPr lang="en-ID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ID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ID" i="1">
                                                  <a:latin typeface="Cambria Math" panose="02040503050406030204" pitchFamily="18" charset="0"/>
                                                </a:rPr>
                                                <m:t>𝐶</m:t>
                                              </m:r>
                                            </m:e>
                                            <m:sub>
                                              <m:r>
                                                <a:rPr lang="en-ID" i="1">
                                                  <a:latin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  <m:r>
                                                <a:rPr lang="en-ID" i="0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ID" i="1">
                                                  <a:latin typeface="Cambria Math" panose="02040503050406030204" pitchFamily="18" charset="0"/>
                                                </a:rPr>
                                                <m:t>𝐿𝐴</m:t>
                                              </m:r>
                                            </m:sub>
                                          </m:sSub>
                                          <m:r>
                                            <a:rPr lang="en-ID" i="0">
                                              <a:latin typeface="Cambria Math" panose="02040503050406030204" pitchFamily="18" charset="0"/>
                                            </a:rPr>
                                            <m:t>⋅</m:t>
                                          </m:r>
                                          <m:f>
                                            <m:fPr>
                                              <m:type m:val="lin"/>
                                              <m:ctrlPr>
                                                <a:rPr lang="en-ID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sSub>
                                                <m:sSubPr>
                                                  <m:ctrlPr>
                                                    <a:rPr lang="en-ID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ID" i="1">
                                                      <a:latin typeface="Cambria Math" panose="02040503050406030204" pitchFamily="18" charset="0"/>
                                                    </a:rPr>
                                                    <m:t>𝐶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ID" i="1">
                                                      <a:latin typeface="Cambria Math" panose="02040503050406030204" pitchFamily="18" charset="0"/>
                                                    </a:rPr>
                                                    <m:t>𝐿𝐴</m:t>
                                                  </m:r>
                                                </m:sub>
                                              </m:sSub>
                                            </m:num>
                                            <m:den>
                                              <m:r>
                                                <a:rPr lang="en-ID" i="1">
                                                  <a:latin typeface="Cambria Math" panose="02040503050406030204" pitchFamily="18" charset="0"/>
                                                </a:rPr>
                                                <m:t>𝑀</m:t>
                                              </m:r>
                                            </m:den>
                                          </m:f>
                                          <m:sSub>
                                            <m:sSubPr>
                                              <m:ctrlPr>
                                                <a:rPr lang="en-ID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ID" i="1"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e>
                                            <m:sub>
                                              <m:r>
                                                <a:rPr lang="en-ID" i="1">
                                                  <a:latin typeface="Cambria Math" panose="02040503050406030204" pitchFamily="18" charset="0"/>
                                                </a:rPr>
                                                <m:t>𝐿𝐴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en-ID" i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d>
                                        <m:dPr>
                                          <m:ctrlPr>
                                            <a:rPr lang="en-ID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ID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ID" i="1">
                                                  <a:latin typeface="Cambria Math" panose="02040503050406030204" pitchFamily="18" charset="0"/>
                                                </a:rPr>
                                                <m:t>𝐶</m:t>
                                              </m:r>
                                            </m:e>
                                            <m:sub>
                                              <m:r>
                                                <a:rPr lang="en-ID" i="1">
                                                  <a:latin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  <m:r>
                                                <a:rPr lang="en-ID" i="0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ID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ID" i="1">
                                                      <a:latin typeface="Cambria Math" panose="02040503050406030204" pitchFamily="18" charset="0"/>
                                                    </a:rPr>
                                                    <m:t>𝐻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ID" i="0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b>
                                              </m:sSub>
                                            </m:sub>
                                          </m:sSub>
                                          <m:r>
                                            <a:rPr lang="en-ID" i="0">
                                              <a:latin typeface="Cambria Math" panose="02040503050406030204" pitchFamily="18" charset="0"/>
                                            </a:rPr>
                                            <m:t>⋅</m:t>
                                          </m:r>
                                          <m:f>
                                            <m:fPr>
                                              <m:type m:val="lin"/>
                                              <m:ctrlPr>
                                                <a:rPr lang="en-ID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sSub>
                                                <m:sSubPr>
                                                  <m:ctrlPr>
                                                    <a:rPr lang="en-ID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ID" i="1">
                                                      <a:latin typeface="Cambria Math" panose="02040503050406030204" pitchFamily="18" charset="0"/>
                                                    </a:rPr>
                                                    <m:t>𝐶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ID" i="1">
                                                      <a:latin typeface="Cambria Math" panose="02040503050406030204" pitchFamily="18" charset="0"/>
                                                    </a:rPr>
                                                    <m:t>𝐻</m:t>
                                                  </m:r>
                                                  <m:r>
                                                    <a:rPr lang="en-ID" i="0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b>
                                              </m:sSub>
                                            </m:num>
                                            <m:den>
                                              <m:r>
                                                <a:rPr lang="en-ID" i="1">
                                                  <a:latin typeface="Cambria Math" panose="02040503050406030204" pitchFamily="18" charset="0"/>
                                                </a:rPr>
                                                <m:t>𝑀</m:t>
                                              </m:r>
                                            </m:den>
                                          </m:f>
                                          <m:sSub>
                                            <m:sSubPr>
                                              <m:ctrlPr>
                                                <a:rPr lang="en-ID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ID" i="1"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e>
                                            <m:sub>
                                              <m:r>
                                                <a:rPr lang="en-ID" i="1">
                                                  <a:latin typeface="Cambria Math" panose="02040503050406030204" pitchFamily="18" charset="0"/>
                                                </a:rPr>
                                                <m:t>𝐻</m:t>
                                              </m:r>
                                              <m:r>
                                                <a:rPr lang="en-ID" i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en-ID" i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d>
                                        <m:dPr>
                                          <m:ctrlPr>
                                            <a:rPr lang="en-ID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ID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ID" i="1">
                                                  <a:latin typeface="Cambria Math" panose="02040503050406030204" pitchFamily="18" charset="0"/>
                                                </a:rPr>
                                                <m:t>𝐶</m:t>
                                              </m:r>
                                            </m:e>
                                            <m:sub>
                                              <m:r>
                                                <a:rPr lang="en-ID" i="1">
                                                  <a:latin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  <m:r>
                                                <a:rPr lang="en-ID" i="0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ID" i="1">
                                                  <a:latin typeface="Cambria Math" panose="02040503050406030204" pitchFamily="18" charset="0"/>
                                                </a:rPr>
                                                <m:t>𝐷𝐷</m:t>
                                              </m:r>
                                            </m:sub>
                                          </m:sSub>
                                          <m:r>
                                            <a:rPr lang="en-ID" i="0">
                                              <a:latin typeface="Cambria Math" panose="02040503050406030204" pitchFamily="18" charset="0"/>
                                            </a:rPr>
                                            <m:t>⋅</m:t>
                                          </m:r>
                                          <m:f>
                                            <m:fPr>
                                              <m:type m:val="lin"/>
                                              <m:ctrlPr>
                                                <a:rPr lang="en-ID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sSub>
                                                <m:sSubPr>
                                                  <m:ctrlPr>
                                                    <a:rPr lang="en-ID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ID" i="1">
                                                      <a:latin typeface="Cambria Math" panose="02040503050406030204" pitchFamily="18" charset="0"/>
                                                    </a:rPr>
                                                    <m:t>𝐶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ID" i="1">
                                                      <a:latin typeface="Cambria Math" panose="02040503050406030204" pitchFamily="18" charset="0"/>
                                                    </a:rPr>
                                                    <m:t>𝐷𝐷</m:t>
                                                  </m:r>
                                                </m:sub>
                                              </m:sSub>
                                            </m:num>
                                            <m:den>
                                              <m:r>
                                                <a:rPr lang="en-ID" i="1">
                                                  <a:latin typeface="Cambria Math" panose="02040503050406030204" pitchFamily="18" charset="0"/>
                                                </a:rPr>
                                                <m:t>𝑀</m:t>
                                              </m:r>
                                            </m:den>
                                          </m:f>
                                          <m:sSub>
                                            <m:sSubPr>
                                              <m:ctrlPr>
                                                <a:rPr lang="en-ID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ID" i="1"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e>
                                            <m:sub>
                                              <m:r>
                                                <a:rPr lang="en-ID" i="1">
                                                  <a:latin typeface="Cambria Math" panose="02040503050406030204" pitchFamily="18" charset="0"/>
                                                </a:rPr>
                                                <m:t>𝐷𝐷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en-ID" i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</m:e>
                                    <m:e>
                                      <m:d>
                                        <m:dPr>
                                          <m:ctrlPr>
                                            <a:rPr lang="en-ID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ID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ID" i="1">
                                                  <a:latin typeface="Cambria Math" panose="02040503050406030204" pitchFamily="18" charset="0"/>
                                                </a:rPr>
                                                <m:t>𝐶</m:t>
                                              </m:r>
                                            </m:e>
                                            <m:sub>
                                              <m:r>
                                                <a:rPr lang="en-ID" i="1">
                                                  <a:latin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  <m:r>
                                                <a:rPr lang="en-ID" i="0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ID" i="1">
                                                  <a:latin typeface="Cambria Math" panose="02040503050406030204" pitchFamily="18" charset="0"/>
                                                </a:rPr>
                                                <m:t>𝑈𝐷</m:t>
                                              </m:r>
                                            </m:sub>
                                          </m:sSub>
                                          <m:r>
                                            <a:rPr lang="en-ID" i="0">
                                              <a:latin typeface="Cambria Math" panose="02040503050406030204" pitchFamily="18" charset="0"/>
                                            </a:rPr>
                                            <m:t>⋅</m:t>
                                          </m:r>
                                          <m:f>
                                            <m:fPr>
                                              <m:type m:val="lin"/>
                                              <m:ctrlPr>
                                                <a:rPr lang="en-ID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sSub>
                                                <m:sSubPr>
                                                  <m:ctrlPr>
                                                    <a:rPr lang="en-ID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ID" i="1">
                                                      <a:latin typeface="Cambria Math" panose="02040503050406030204" pitchFamily="18" charset="0"/>
                                                    </a:rPr>
                                                    <m:t>𝐶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ID" i="1">
                                                      <a:latin typeface="Cambria Math" panose="02040503050406030204" pitchFamily="18" charset="0"/>
                                                    </a:rPr>
                                                    <m:t>𝑈𝐷</m:t>
                                                  </m:r>
                                                </m:sub>
                                              </m:sSub>
                                            </m:num>
                                            <m:den>
                                              <m:r>
                                                <a:rPr lang="en-ID" i="1">
                                                  <a:latin typeface="Cambria Math" panose="02040503050406030204" pitchFamily="18" charset="0"/>
                                                </a:rPr>
                                                <m:t>𝑀</m:t>
                                              </m:r>
                                            </m:den>
                                          </m:f>
                                          <m:sSub>
                                            <m:sSubPr>
                                              <m:ctrlPr>
                                                <a:rPr lang="en-ID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ID" i="1"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e>
                                            <m:sub>
                                              <m:r>
                                                <a:rPr lang="en-ID" i="1">
                                                  <a:latin typeface="Cambria Math" panose="02040503050406030204" pitchFamily="18" charset="0"/>
                                                </a:rPr>
                                                <m:t>𝑈𝐷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en-ID" i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d>
                                        <m:dPr>
                                          <m:ctrlPr>
                                            <a:rPr lang="en-ID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ID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ID" i="1">
                                                  <a:latin typeface="Cambria Math" panose="02040503050406030204" pitchFamily="18" charset="0"/>
                                                </a:rPr>
                                                <m:t>𝐶</m:t>
                                              </m:r>
                                            </m:e>
                                            <m:sub>
                                              <m:r>
                                                <a:rPr lang="en-ID" i="1">
                                                  <a:latin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  <m:r>
                                                <a:rPr lang="en-ID" i="0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ID" i="1">
                                                  <a:latin typeface="Cambria Math" panose="02040503050406030204" pitchFamily="18" charset="0"/>
                                                </a:rPr>
                                                <m:t>𝐻</m:t>
                                              </m:r>
                                              <m:r>
                                                <a:rPr lang="en-ID" i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  <m:r>
                                                <a:rPr lang="en-ID" i="1">
                                                  <a:latin typeface="Cambria Math" panose="02040503050406030204" pitchFamily="18" charset="0"/>
                                                </a:rPr>
                                                <m:t>𝑂</m:t>
                                              </m:r>
                                            </m:sub>
                                          </m:sSub>
                                          <m:r>
                                            <a:rPr lang="en-ID" i="0">
                                              <a:latin typeface="Cambria Math" panose="02040503050406030204" pitchFamily="18" charset="0"/>
                                            </a:rPr>
                                            <m:t>⋅</m:t>
                                          </m:r>
                                          <m:f>
                                            <m:fPr>
                                              <m:type m:val="lin"/>
                                              <m:ctrlPr>
                                                <a:rPr lang="en-ID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sSub>
                                                <m:sSubPr>
                                                  <m:ctrlPr>
                                                    <a:rPr lang="en-ID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ID" i="1">
                                                      <a:latin typeface="Cambria Math" panose="02040503050406030204" pitchFamily="18" charset="0"/>
                                                    </a:rPr>
                                                    <m:t>𝐶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ID" i="1">
                                                      <a:latin typeface="Cambria Math" panose="02040503050406030204" pitchFamily="18" charset="0"/>
                                                    </a:rPr>
                                                    <m:t>𝐻</m:t>
                                                  </m:r>
                                                  <m:r>
                                                    <a:rPr lang="en-ID" i="0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  <m:r>
                                                    <a:rPr lang="en-ID" i="1">
                                                      <a:latin typeface="Cambria Math" panose="02040503050406030204" pitchFamily="18" charset="0"/>
                                                    </a:rPr>
                                                    <m:t>𝑂</m:t>
                                                  </m:r>
                                                </m:sub>
                                              </m:sSub>
                                            </m:num>
                                            <m:den>
                                              <m:r>
                                                <a:rPr lang="en-ID" i="1">
                                                  <a:latin typeface="Cambria Math" panose="02040503050406030204" pitchFamily="18" charset="0"/>
                                                </a:rPr>
                                                <m:t>𝑀</m:t>
                                              </m:r>
                                            </m:den>
                                          </m:f>
                                          <m:sSub>
                                            <m:sSubPr>
                                              <m:ctrlPr>
                                                <a:rPr lang="en-ID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ID" i="1"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e>
                                            <m:sub>
                                              <m:r>
                                                <a:rPr lang="en-ID" i="1">
                                                  <a:latin typeface="Cambria Math" panose="02040503050406030204" pitchFamily="18" charset="0"/>
                                                </a:rPr>
                                                <m:t>𝐻</m:t>
                                              </m:r>
                                              <m:r>
                                                <a:rPr lang="en-ID" i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  <m:r>
                                                <a:rPr lang="en-ID" i="1">
                                                  <a:latin typeface="Cambria Math" panose="02040503050406030204" pitchFamily="18" charset="0"/>
                                                </a:rPr>
                                                <m:t>𝑂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en-ID" i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d>
                                        <m:dPr>
                                          <m:ctrlPr>
                                            <a:rPr lang="en-ID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ID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ID" i="1">
                                                  <a:latin typeface="Cambria Math" panose="02040503050406030204" pitchFamily="18" charset="0"/>
                                                </a:rPr>
                                                <m:t>𝐶</m:t>
                                              </m:r>
                                            </m:e>
                                            <m:sub>
                                              <m:r>
                                                <a:rPr lang="en-ID" i="1">
                                                  <a:latin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  <m:r>
                                                <a:rPr lang="en-ID" i="0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ID" i="1">
                                                  <a:latin typeface="Cambria Math" panose="02040503050406030204" pitchFamily="18" charset="0"/>
                                                </a:rPr>
                                                <m:t>𝐶𝑂</m:t>
                                              </m:r>
                                              <m:r>
                                                <a:rPr lang="en-ID" i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  <m:r>
                                            <a:rPr lang="en-ID" i="0">
                                              <a:latin typeface="Cambria Math" panose="02040503050406030204" pitchFamily="18" charset="0"/>
                                            </a:rPr>
                                            <m:t>⋅</m:t>
                                          </m:r>
                                          <m:f>
                                            <m:fPr>
                                              <m:type m:val="lin"/>
                                              <m:ctrlPr>
                                                <a:rPr lang="en-ID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sSub>
                                                <m:sSubPr>
                                                  <m:ctrlPr>
                                                    <a:rPr lang="en-ID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ID" i="1">
                                                      <a:latin typeface="Cambria Math" panose="02040503050406030204" pitchFamily="18" charset="0"/>
                                                    </a:rPr>
                                                    <m:t>𝐶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ID" i="1">
                                                      <a:latin typeface="Cambria Math" panose="02040503050406030204" pitchFamily="18" charset="0"/>
                                                    </a:rPr>
                                                    <m:t>𝐶𝑂</m:t>
                                                  </m:r>
                                                  <m:r>
                                                    <a:rPr lang="en-ID" i="0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b>
                                              </m:sSub>
                                            </m:num>
                                            <m:den>
                                              <m:r>
                                                <a:rPr lang="en-ID" i="1">
                                                  <a:latin typeface="Cambria Math" panose="02040503050406030204" pitchFamily="18" charset="0"/>
                                                </a:rPr>
                                                <m:t>𝑀</m:t>
                                              </m:r>
                                            </m:den>
                                          </m:f>
                                          <m:sSub>
                                            <m:sSubPr>
                                              <m:ctrlPr>
                                                <a:rPr lang="en-ID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ID" i="1"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e>
                                            <m:sub>
                                              <m:r>
                                                <a:rPr lang="en-ID" i="1">
                                                  <a:latin typeface="Cambria Math" panose="02040503050406030204" pitchFamily="18" charset="0"/>
                                                </a:rPr>
                                                <m:t>𝐶𝑂</m:t>
                                              </m:r>
                                              <m:r>
                                                <a:rPr lang="en-ID" i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eqArr>
                                </m:e>
                              </m:d>
                            </m:num>
                            <m:den>
                              <m:sSub>
                                <m:sSubPr>
                                  <m:ctrlPr>
                                    <a:rPr lang="en-ID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D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ID" i="1">
                                      <a:latin typeface="Cambria Math" panose="02040503050406030204" pitchFamily="18" charset="0"/>
                                    </a:rPr>
                                    <m:t>𝑡𝑜𝑡𝑎𝑙</m:t>
                                  </m:r>
                                </m:sub>
                              </m:sSub>
                            </m:den>
                          </m:f>
                          <m:r>
                            <a:rPr lang="en-ID" i="0">
                              <a:latin typeface="Cambria Math" panose="02040503050406030204" pitchFamily="18" charset="0"/>
                            </a:rPr>
                            <m:t>   </m:t>
                          </m:r>
                        </m:e>
                        <m:sub>
                          <m:r>
                            <a:rPr lang="en-ID" i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en-ID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E488650-41C6-47EF-BDD7-DC3FC4F41B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2809" y="4685834"/>
                <a:ext cx="9389096" cy="98405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ectangle 29">
            <a:extLst>
              <a:ext uri="{FF2B5EF4-FFF2-40B4-BE49-F238E27FC236}">
                <a16:creationId xmlns:a16="http://schemas.microsoft.com/office/drawing/2014/main" id="{45E06AD2-48BD-48FC-99CE-D9FA37E2F488}"/>
              </a:ext>
            </a:extLst>
          </p:cNvPr>
          <p:cNvSpPr/>
          <p:nvPr/>
        </p:nvSpPr>
        <p:spPr>
          <a:xfrm>
            <a:off x="10576872" y="4868704"/>
            <a:ext cx="823593" cy="618311"/>
          </a:xfrm>
          <a:prstGeom prst="rect">
            <a:avLst/>
          </a:prstGeom>
          <a:noFill/>
          <a:ln>
            <a:solidFill>
              <a:srgbClr val="CE6A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(27)</a:t>
            </a:r>
            <a:endParaRPr lang="en-ID" sz="16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242744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1C5D6871-290E-4F91-9E83-86A7C62F2BBA}"/>
              </a:ext>
            </a:extLst>
          </p:cNvPr>
          <p:cNvSpPr/>
          <p:nvPr/>
        </p:nvSpPr>
        <p:spPr>
          <a:xfrm>
            <a:off x="3175246" y="223102"/>
            <a:ext cx="5841507" cy="630315"/>
          </a:xfrm>
          <a:prstGeom prst="rect">
            <a:avLst/>
          </a:prstGeom>
          <a:solidFill>
            <a:srgbClr val="0099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PERSAMAAN DI REAKTOR (3)</a:t>
            </a:r>
            <a:endParaRPr lang="en-ID" sz="3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B1C55EF-9B93-406B-AAF8-BB7BD0F7A487}"/>
              </a:ext>
            </a:extLst>
          </p:cNvPr>
          <p:cNvSpPr/>
          <p:nvPr/>
        </p:nvSpPr>
        <p:spPr>
          <a:xfrm>
            <a:off x="684343" y="1061423"/>
            <a:ext cx="2971686" cy="384287"/>
          </a:xfrm>
          <a:prstGeom prst="rect">
            <a:avLst/>
          </a:prstGeom>
          <a:solidFill>
            <a:srgbClr val="DC40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err="1"/>
              <a:t>Keterangan</a:t>
            </a:r>
            <a:endParaRPr lang="en-ID" b="1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A43356C-B928-4890-91B2-A589F69437C0}"/>
              </a:ext>
            </a:extLst>
          </p:cNvPr>
          <p:cNvSpPr/>
          <p:nvPr/>
        </p:nvSpPr>
        <p:spPr>
          <a:xfrm>
            <a:off x="8093711" y="2460332"/>
            <a:ext cx="2845324" cy="3089146"/>
          </a:xfrm>
          <a:prstGeom prst="rect">
            <a:avLst/>
          </a:prstGeom>
          <a:noFill/>
          <a:ln w="28575">
            <a:solidFill>
              <a:srgbClr val="CE6A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err="1">
                <a:solidFill>
                  <a:schemeClr val="tx1"/>
                </a:solidFill>
              </a:rPr>
              <a:t>Keterangan</a:t>
            </a:r>
            <a:r>
              <a:rPr lang="en-US" sz="1600">
                <a:solidFill>
                  <a:schemeClr val="tx1"/>
                </a:solidFill>
              </a:rPr>
              <a:t> </a:t>
            </a:r>
            <a:r>
              <a:rPr lang="en-US" sz="1600" err="1">
                <a:solidFill>
                  <a:schemeClr val="tx1"/>
                </a:solidFill>
              </a:rPr>
              <a:t>subskrip</a:t>
            </a:r>
            <a:r>
              <a:rPr lang="en-US" sz="1600">
                <a:solidFill>
                  <a:schemeClr val="tx1"/>
                </a:solidFill>
              </a:rPr>
              <a:t> :</a:t>
            </a: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ID" sz="16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LA 	= </a:t>
            </a:r>
            <a:r>
              <a:rPr lang="en-ID" sz="16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Asam</a:t>
            </a:r>
            <a:r>
              <a:rPr lang="en-ID" sz="16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Laurat</a:t>
            </a:r>
            <a:endParaRPr lang="en-ID" sz="160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ID" sz="16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DD	= </a:t>
            </a:r>
            <a:r>
              <a:rPr lang="en-ID" sz="16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Dodekana</a:t>
            </a:r>
            <a:endParaRPr lang="en-ID" sz="160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ID" sz="16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UD	= </a:t>
            </a:r>
            <a:r>
              <a:rPr lang="en-ID" sz="16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Undekana</a:t>
            </a:r>
            <a:endParaRPr lang="en-ID" sz="160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ID" sz="16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H2	= hydrogen</a:t>
            </a:r>
            <a:endParaRPr lang="en-ID" sz="160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ID" sz="16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CO2	= Karbon </a:t>
            </a:r>
            <a:r>
              <a:rPr lang="en-ID" sz="16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dioksida</a:t>
            </a:r>
            <a:endParaRPr lang="en-ID" sz="160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ID" sz="16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H2O	= Air</a:t>
            </a:r>
            <a:endParaRPr lang="en-ID" sz="160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7C545C01-1391-4BBF-810C-1B0D5DF09AF2}"/>
                  </a:ext>
                </a:extLst>
              </p:cNvPr>
              <p:cNvSpPr/>
              <p:nvPr/>
            </p:nvSpPr>
            <p:spPr>
              <a:xfrm>
                <a:off x="684343" y="2286838"/>
                <a:ext cx="6451748" cy="3436133"/>
              </a:xfrm>
              <a:prstGeom prst="rect">
                <a:avLst/>
              </a:prstGeom>
              <a:noFill/>
              <a:ln w="28575">
                <a:solidFill>
                  <a:srgbClr val="CE6A5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ID" sz="1800">
                    <a:solidFill>
                      <a:schemeClr val="tx1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Keterangan :</a:t>
                </a:r>
              </a:p>
              <a:p>
                <a14:m>
                  <m:oMath xmlns:m="http://schemas.openxmlformats.org/officeDocument/2006/math">
                    <m:r>
                      <a:rPr lang="en-ID" sz="18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𝜌</m:t>
                    </m:r>
                  </m:oMath>
                </a14:m>
                <a:r>
                  <a:rPr lang="en-ID" sz="1800">
                    <a:solidFill>
                      <a:schemeClr val="tx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	= Massa </a:t>
                </a:r>
                <a:r>
                  <a:rPr lang="en-ID" sz="1800" err="1">
                    <a:solidFill>
                      <a:schemeClr val="tx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jenis</a:t>
                </a:r>
                <a:r>
                  <a:rPr lang="en-ID" sz="1800">
                    <a:solidFill>
                      <a:schemeClr val="tx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ID" sz="1800" err="1">
                    <a:solidFill>
                      <a:schemeClr val="tx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campuran</a:t>
                </a:r>
                <a:r>
                  <a:rPr lang="en-ID" sz="1800">
                    <a:solidFill>
                      <a:schemeClr val="tx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ID" sz="1800" err="1">
                    <a:solidFill>
                      <a:schemeClr val="tx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senyawa</a:t>
                </a:r>
                <a:r>
                  <a:rPr lang="en-ID" sz="1800">
                    <a:solidFill>
                      <a:schemeClr val="tx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di </a:t>
                </a:r>
                <a:r>
                  <a:rPr lang="en-ID" sz="1800" err="1">
                    <a:solidFill>
                      <a:schemeClr val="tx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reaktor</a:t>
                </a:r>
                <a:r>
                  <a:rPr lang="en-ID" sz="1800">
                    <a:solidFill>
                      <a:schemeClr val="tx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(kg/m</a:t>
                </a:r>
                <a:r>
                  <a:rPr lang="en-ID" sz="1800" baseline="30000">
                    <a:solidFill>
                      <a:schemeClr val="tx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  <a:r>
                  <a:rPr lang="en-ID" sz="1800">
                    <a:solidFill>
                      <a:schemeClr val="tx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endParaRPr lang="en-ID" sz="1800">
                  <a:solidFill>
                    <a:schemeClr val="tx1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ID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D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𝐶</m:t>
                        </m:r>
                      </m:e>
                      <m:sub>
                        <m:r>
                          <a:rPr lang="en-ID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ID" sz="1800">
                    <a:solidFill>
                      <a:schemeClr val="tx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	= </a:t>
                </a:r>
                <a:r>
                  <a:rPr lang="en-ID" sz="1800" err="1">
                    <a:solidFill>
                      <a:schemeClr val="tx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Kapasitas</a:t>
                </a:r>
                <a:r>
                  <a:rPr lang="en-ID" sz="1800">
                    <a:solidFill>
                      <a:schemeClr val="tx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ID" sz="1800" err="1">
                    <a:solidFill>
                      <a:schemeClr val="tx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panas</a:t>
                </a:r>
                <a:r>
                  <a:rPr lang="en-ID" sz="1800">
                    <a:solidFill>
                      <a:schemeClr val="tx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(J/kg K)</a:t>
                </a:r>
                <a:endParaRPr lang="en-ID" sz="1800">
                  <a:solidFill>
                    <a:schemeClr val="tx1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r>
                  <a:rPr lang="en-ID" sz="1800">
                    <a:solidFill>
                      <a:schemeClr val="tx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u	= </a:t>
                </a:r>
                <a:r>
                  <a:rPr lang="en-ID" sz="1800" err="1">
                    <a:solidFill>
                      <a:schemeClr val="tx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Laju</a:t>
                </a:r>
                <a:r>
                  <a:rPr lang="en-ID" sz="1800">
                    <a:solidFill>
                      <a:schemeClr val="tx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ID" sz="1800" err="1">
                    <a:solidFill>
                      <a:schemeClr val="tx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alir</a:t>
                </a:r>
                <a:r>
                  <a:rPr lang="en-ID" sz="1800">
                    <a:solidFill>
                      <a:schemeClr val="tx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linear </a:t>
                </a:r>
                <a:r>
                  <a:rPr lang="en-ID" sz="1800" err="1">
                    <a:solidFill>
                      <a:schemeClr val="tx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fluida</a:t>
                </a:r>
                <a:r>
                  <a:rPr lang="en-ID" sz="1800">
                    <a:solidFill>
                      <a:schemeClr val="tx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ID" sz="1800" err="1">
                    <a:solidFill>
                      <a:schemeClr val="tx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dalam</a:t>
                </a:r>
                <a:r>
                  <a:rPr lang="en-ID" sz="1800">
                    <a:solidFill>
                      <a:schemeClr val="tx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ID" sz="1800" err="1">
                    <a:solidFill>
                      <a:schemeClr val="tx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reaktor</a:t>
                </a:r>
                <a:r>
                  <a:rPr lang="en-ID" sz="1800">
                    <a:solidFill>
                      <a:schemeClr val="tx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(m/s)</a:t>
                </a:r>
                <a:endParaRPr lang="en-ID" sz="1800">
                  <a:solidFill>
                    <a:schemeClr val="tx1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r>
                  <a:rPr lang="en-ID" sz="1800">
                    <a:solidFill>
                      <a:schemeClr val="tx1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T</a:t>
                </a:r>
                <a:r>
                  <a:rPr lang="en-ID" sz="1800" baseline="-25000">
                    <a:solidFill>
                      <a:schemeClr val="tx1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0</a:t>
                </a:r>
                <a:r>
                  <a:rPr lang="en-ID" sz="1800">
                    <a:solidFill>
                      <a:schemeClr val="tx1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	= </a:t>
                </a:r>
                <a:r>
                  <a:rPr lang="en-ID" sz="1800" err="1">
                    <a:solidFill>
                      <a:schemeClr val="tx1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Temperatur</a:t>
                </a:r>
                <a:r>
                  <a:rPr lang="en-ID" sz="1800">
                    <a:solidFill>
                      <a:schemeClr val="tx1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ID" sz="1800" err="1">
                    <a:solidFill>
                      <a:schemeClr val="tx1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umpan</a:t>
                </a:r>
                <a:r>
                  <a:rPr lang="en-ID" sz="1800">
                    <a:solidFill>
                      <a:schemeClr val="tx1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ID" sz="1800" err="1">
                    <a:solidFill>
                      <a:schemeClr val="tx1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masuk</a:t>
                </a:r>
                <a:r>
                  <a:rPr lang="en-ID" sz="1800">
                    <a:solidFill>
                      <a:schemeClr val="tx1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ID" sz="1800" err="1">
                    <a:solidFill>
                      <a:schemeClr val="tx1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reaktor</a:t>
                </a:r>
                <a:r>
                  <a:rPr lang="en-ID" sz="1800">
                    <a:solidFill>
                      <a:schemeClr val="tx1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(K)</a:t>
                </a:r>
              </a:p>
              <a:p>
                <a:r>
                  <a:rPr lang="en-ID" sz="1800">
                    <a:solidFill>
                      <a:schemeClr val="tx1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T	= </a:t>
                </a:r>
                <a:r>
                  <a:rPr lang="en-ID" sz="1800" err="1">
                    <a:solidFill>
                      <a:schemeClr val="tx1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Temperatur</a:t>
                </a:r>
                <a:r>
                  <a:rPr lang="en-ID" sz="1800">
                    <a:solidFill>
                      <a:schemeClr val="tx1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ID" sz="1800" err="1">
                    <a:solidFill>
                      <a:schemeClr val="tx1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reaktor</a:t>
                </a:r>
                <a:r>
                  <a:rPr lang="en-ID" sz="1800">
                    <a:solidFill>
                      <a:schemeClr val="tx1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pada </a:t>
                </a:r>
                <a:r>
                  <a:rPr lang="en-ID" sz="1800" err="1">
                    <a:solidFill>
                      <a:schemeClr val="tx1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posisi</a:t>
                </a:r>
                <a:r>
                  <a:rPr lang="en-ID" sz="1800">
                    <a:solidFill>
                      <a:schemeClr val="tx1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z (K)</a:t>
                </a:r>
              </a:p>
              <a:p>
                <a:r>
                  <a:rPr lang="en-ID" sz="1800">
                    <a:solidFill>
                      <a:schemeClr val="tx1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P</a:t>
                </a:r>
                <a:r>
                  <a:rPr lang="en-ID" sz="1800" baseline="-25000">
                    <a:solidFill>
                      <a:schemeClr val="tx1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0</a:t>
                </a:r>
                <a:r>
                  <a:rPr lang="en-ID" sz="1800">
                    <a:solidFill>
                      <a:schemeClr val="tx1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	= </a:t>
                </a:r>
                <a:r>
                  <a:rPr lang="en-ID" sz="1800" err="1">
                    <a:solidFill>
                      <a:schemeClr val="tx1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Tekanan</a:t>
                </a:r>
                <a:r>
                  <a:rPr lang="en-ID" sz="1800">
                    <a:solidFill>
                      <a:schemeClr val="tx1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ID" sz="1800" err="1">
                    <a:solidFill>
                      <a:schemeClr val="tx1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umpan</a:t>
                </a:r>
                <a:r>
                  <a:rPr lang="en-ID" sz="1800">
                    <a:solidFill>
                      <a:schemeClr val="tx1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ID" sz="1800" err="1">
                    <a:solidFill>
                      <a:schemeClr val="tx1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masuk</a:t>
                </a:r>
                <a:r>
                  <a:rPr lang="en-ID" sz="1800">
                    <a:solidFill>
                      <a:schemeClr val="tx1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ID" sz="1800" err="1">
                    <a:solidFill>
                      <a:schemeClr val="tx1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reaktor</a:t>
                </a:r>
                <a:r>
                  <a:rPr lang="en-ID" sz="1800">
                    <a:solidFill>
                      <a:schemeClr val="tx1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(Pa)</a:t>
                </a:r>
              </a:p>
              <a:p>
                <a:r>
                  <a:rPr lang="en-ID" sz="1800">
                    <a:solidFill>
                      <a:schemeClr val="tx1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P	= </a:t>
                </a:r>
                <a:r>
                  <a:rPr lang="en-ID" sz="1800" err="1">
                    <a:solidFill>
                      <a:schemeClr val="tx1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Tekanan</a:t>
                </a:r>
                <a:r>
                  <a:rPr lang="en-ID" sz="1800">
                    <a:solidFill>
                      <a:schemeClr val="tx1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ID" sz="1800" err="1">
                    <a:solidFill>
                      <a:schemeClr val="tx1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reaktor</a:t>
                </a:r>
                <a:r>
                  <a:rPr lang="en-ID" sz="1800">
                    <a:solidFill>
                      <a:schemeClr val="tx1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pada </a:t>
                </a:r>
                <a:r>
                  <a:rPr lang="en-ID" sz="1800" err="1">
                    <a:solidFill>
                      <a:schemeClr val="tx1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posisi</a:t>
                </a:r>
                <a:r>
                  <a:rPr lang="en-ID" sz="1800">
                    <a:solidFill>
                      <a:schemeClr val="tx1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z (Pa)</a:t>
                </a:r>
              </a:p>
              <a:p>
                <a14:m>
                  <m:oMath xmlns:m="http://schemas.openxmlformats.org/officeDocument/2006/math">
                    <m:r>
                      <a:rPr lang="en-ID" sz="18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∆</m:t>
                    </m:r>
                    <m:sSub>
                      <m:sSubPr>
                        <m:ctrlPr>
                          <a:rPr lang="en-ID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D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𝐻</m:t>
                        </m:r>
                      </m:e>
                      <m:sub>
                        <m:r>
                          <a:rPr lang="en-ID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𝑟𝑖</m:t>
                        </m:r>
                      </m:sub>
                    </m:sSub>
                  </m:oMath>
                </a14:m>
                <a:r>
                  <a:rPr lang="en-ID" sz="1800">
                    <a:solidFill>
                      <a:schemeClr val="tx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	= </a:t>
                </a:r>
                <a:r>
                  <a:rPr lang="en-ID" sz="1800" err="1">
                    <a:solidFill>
                      <a:schemeClr val="tx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Perubahan</a:t>
                </a:r>
                <a:r>
                  <a:rPr lang="en-ID" sz="1800">
                    <a:solidFill>
                      <a:schemeClr val="tx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ID" sz="1800" err="1">
                    <a:solidFill>
                      <a:schemeClr val="tx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entalpi</a:t>
                </a:r>
                <a:r>
                  <a:rPr lang="en-ID" sz="1800">
                    <a:solidFill>
                      <a:schemeClr val="tx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ID" sz="1800" err="1">
                    <a:solidFill>
                      <a:schemeClr val="tx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reaksi</a:t>
                </a:r>
                <a:r>
                  <a:rPr lang="en-ID" sz="1800">
                    <a:solidFill>
                      <a:schemeClr val="tx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ID" sz="1800" err="1">
                    <a:solidFill>
                      <a:schemeClr val="tx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ID" sz="1800">
                    <a:solidFill>
                      <a:schemeClr val="tx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(J/mol)</a:t>
                </a:r>
                <a:endParaRPr lang="en-ID" sz="1800">
                  <a:solidFill>
                    <a:schemeClr val="tx1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r>
                  <a:rPr lang="en-ID" sz="1800" err="1">
                    <a:solidFill>
                      <a:schemeClr val="tx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r</a:t>
                </a:r>
                <a:r>
                  <a:rPr lang="en-ID" sz="1800" baseline="-25000" err="1">
                    <a:solidFill>
                      <a:schemeClr val="tx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ID" sz="1800">
                    <a:solidFill>
                      <a:schemeClr val="tx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	= </a:t>
                </a:r>
                <a:r>
                  <a:rPr lang="en-ID" sz="1800" err="1">
                    <a:solidFill>
                      <a:schemeClr val="tx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Laju</a:t>
                </a:r>
                <a:r>
                  <a:rPr lang="en-ID" sz="1800">
                    <a:solidFill>
                      <a:schemeClr val="tx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ID" sz="1800" err="1">
                    <a:solidFill>
                      <a:schemeClr val="tx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reaksi</a:t>
                </a:r>
                <a:r>
                  <a:rPr lang="en-ID" sz="1800">
                    <a:solidFill>
                      <a:schemeClr val="tx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ID" sz="1800" err="1">
                    <a:solidFill>
                      <a:schemeClr val="tx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ID" sz="1800">
                    <a:solidFill>
                      <a:schemeClr val="tx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(mol/L.s)</a:t>
                </a:r>
                <a:endParaRPr lang="en-ID" sz="1800">
                  <a:solidFill>
                    <a:schemeClr val="tx1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7C545C01-1391-4BBF-810C-1B0D5DF09A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343" y="2286838"/>
                <a:ext cx="6451748" cy="3436133"/>
              </a:xfrm>
              <a:prstGeom prst="rect">
                <a:avLst/>
              </a:prstGeom>
              <a:blipFill>
                <a:blip r:embed="rId2"/>
                <a:stretch>
                  <a:fillRect l="-564"/>
                </a:stretch>
              </a:blipFill>
              <a:ln w="28575">
                <a:solidFill>
                  <a:srgbClr val="CE6A56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8985264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1C5D6871-290E-4F91-9E83-86A7C62F2BBA}"/>
              </a:ext>
            </a:extLst>
          </p:cNvPr>
          <p:cNvSpPr/>
          <p:nvPr/>
        </p:nvSpPr>
        <p:spPr>
          <a:xfrm>
            <a:off x="3175246" y="223102"/>
            <a:ext cx="5841507" cy="630315"/>
          </a:xfrm>
          <a:prstGeom prst="rect">
            <a:avLst/>
          </a:prstGeom>
          <a:solidFill>
            <a:srgbClr val="0099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MODEL REAKTOR PIPA BERDAUR ULANG YANG BEROPERASI SECARA ADIABATIK</a:t>
            </a:r>
            <a:endParaRPr lang="en-ID" sz="2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B1C55EF-9B93-406B-AAF8-BB7BD0F7A487}"/>
              </a:ext>
            </a:extLst>
          </p:cNvPr>
          <p:cNvSpPr/>
          <p:nvPr/>
        </p:nvSpPr>
        <p:spPr>
          <a:xfrm>
            <a:off x="684343" y="1061423"/>
            <a:ext cx="2971686" cy="384287"/>
          </a:xfrm>
          <a:prstGeom prst="rect">
            <a:avLst/>
          </a:prstGeom>
          <a:solidFill>
            <a:srgbClr val="DC40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Model </a:t>
            </a:r>
            <a:r>
              <a:rPr lang="en-US" b="1" err="1"/>
              <a:t>Reaktor</a:t>
            </a:r>
            <a:endParaRPr lang="en-ID" b="1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A722FC7-6AE3-4B7D-9B27-C1D645C4916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761897" y="1840235"/>
            <a:ext cx="8668204" cy="239498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B68FE5C-D222-448B-B442-89176D0EFA23}"/>
              </a:ext>
            </a:extLst>
          </p:cNvPr>
          <p:cNvSpPr/>
          <p:nvPr/>
        </p:nvSpPr>
        <p:spPr>
          <a:xfrm>
            <a:off x="3175246" y="4316841"/>
            <a:ext cx="5615828" cy="39553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Gambar 9. Skema reactor pipa </a:t>
            </a:r>
            <a:r>
              <a:rPr lang="en-US" err="1">
                <a:solidFill>
                  <a:schemeClr val="tx1"/>
                </a:solidFill>
              </a:rPr>
              <a:t>daur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ulang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adiabatik</a:t>
            </a:r>
            <a:endParaRPr lang="en-ID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8B67919-5E35-480D-9488-0D4D53B04B24}"/>
              </a:ext>
            </a:extLst>
          </p:cNvPr>
          <p:cNvSpPr/>
          <p:nvPr/>
        </p:nvSpPr>
        <p:spPr>
          <a:xfrm>
            <a:off x="684343" y="5106903"/>
            <a:ext cx="10716124" cy="737937"/>
          </a:xfrm>
          <a:prstGeom prst="rect">
            <a:avLst/>
          </a:prstGeom>
          <a:solidFill>
            <a:srgbClr val="CE6A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1800" err="1">
                <a:effectLst/>
                <a:ea typeface="Yu Mincho" panose="02020400000000000000" pitchFamily="18" charset="-128"/>
              </a:rPr>
              <a:t>Dengan</a:t>
            </a:r>
            <a:r>
              <a:rPr lang="en-ID" sz="1800">
                <a:effectLst/>
                <a:ea typeface="Yu Mincho" panose="02020400000000000000" pitchFamily="18" charset="-128"/>
              </a:rPr>
              <a:t> RR </a:t>
            </a:r>
            <a:r>
              <a:rPr lang="en-ID" sz="1800" err="1">
                <a:effectLst/>
                <a:ea typeface="Yu Mincho" panose="02020400000000000000" pitchFamily="18" charset="-128"/>
              </a:rPr>
              <a:t>adalah</a:t>
            </a:r>
            <a:r>
              <a:rPr lang="en-ID" sz="1800">
                <a:effectLst/>
                <a:ea typeface="Yu Mincho" panose="02020400000000000000" pitchFamily="18" charset="-128"/>
              </a:rPr>
              <a:t> </a:t>
            </a:r>
            <a:r>
              <a:rPr lang="en-ID" sz="1800" err="1">
                <a:effectLst/>
                <a:ea typeface="Yu Mincho" panose="02020400000000000000" pitchFamily="18" charset="-128"/>
              </a:rPr>
              <a:t>rasio</a:t>
            </a:r>
            <a:r>
              <a:rPr lang="en-ID" sz="1800">
                <a:effectLst/>
                <a:ea typeface="Yu Mincho" panose="02020400000000000000" pitchFamily="18" charset="-128"/>
              </a:rPr>
              <a:t> </a:t>
            </a:r>
            <a:r>
              <a:rPr lang="en-ID" sz="1800" err="1">
                <a:effectLst/>
                <a:ea typeface="Yu Mincho" panose="02020400000000000000" pitchFamily="18" charset="-128"/>
              </a:rPr>
              <a:t>daur</a:t>
            </a:r>
            <a:r>
              <a:rPr lang="en-ID" sz="1800">
                <a:effectLst/>
                <a:ea typeface="Yu Mincho" panose="02020400000000000000" pitchFamily="18" charset="-128"/>
              </a:rPr>
              <a:t> </a:t>
            </a:r>
            <a:r>
              <a:rPr lang="en-ID" sz="1800" err="1">
                <a:effectLst/>
                <a:ea typeface="Yu Mincho" panose="02020400000000000000" pitchFamily="18" charset="-128"/>
              </a:rPr>
              <a:t>ulang</a:t>
            </a:r>
            <a:r>
              <a:rPr lang="en-ID" sz="1800">
                <a:effectLst/>
                <a:ea typeface="Yu Mincho" panose="02020400000000000000" pitchFamily="18" charset="-128"/>
              </a:rPr>
              <a:t>. </a:t>
            </a:r>
            <a:r>
              <a:rPr lang="en-ID" sz="1800" err="1">
                <a:effectLst/>
                <a:ea typeface="Yu Mincho" panose="02020400000000000000" pitchFamily="18" charset="-128"/>
              </a:rPr>
              <a:t>Rasio</a:t>
            </a:r>
            <a:r>
              <a:rPr lang="en-ID" sz="1800">
                <a:effectLst/>
                <a:ea typeface="Yu Mincho" panose="02020400000000000000" pitchFamily="18" charset="-128"/>
              </a:rPr>
              <a:t> </a:t>
            </a:r>
            <a:r>
              <a:rPr lang="en-ID" sz="1800" err="1">
                <a:effectLst/>
                <a:ea typeface="Yu Mincho" panose="02020400000000000000" pitchFamily="18" charset="-128"/>
              </a:rPr>
              <a:t>umpan</a:t>
            </a:r>
            <a:r>
              <a:rPr lang="en-ID" sz="1800">
                <a:effectLst/>
                <a:ea typeface="Yu Mincho" panose="02020400000000000000" pitchFamily="18" charset="-128"/>
              </a:rPr>
              <a:t> = Nm</a:t>
            </a:r>
            <a:r>
              <a:rPr lang="en-ID" sz="1800" baseline="30000">
                <a:effectLst/>
                <a:ea typeface="Yu Mincho" panose="02020400000000000000" pitchFamily="18" charset="-128"/>
              </a:rPr>
              <a:t>3</a:t>
            </a:r>
            <a:r>
              <a:rPr lang="en-ID" sz="1800">
                <a:effectLst/>
                <a:ea typeface="Yu Mincho" panose="02020400000000000000" pitchFamily="18" charset="-128"/>
              </a:rPr>
              <a:t> H</a:t>
            </a:r>
            <a:r>
              <a:rPr lang="en-ID" sz="1800" baseline="-25000">
                <a:effectLst/>
                <a:ea typeface="Yu Mincho" panose="02020400000000000000" pitchFamily="18" charset="-128"/>
              </a:rPr>
              <a:t>2</a:t>
            </a:r>
            <a:r>
              <a:rPr lang="en-ID" sz="1800">
                <a:effectLst/>
                <a:ea typeface="Yu Mincho" panose="02020400000000000000" pitchFamily="18" charset="-128"/>
              </a:rPr>
              <a:t> / m</a:t>
            </a:r>
            <a:r>
              <a:rPr lang="en-ID" sz="1800" baseline="30000">
                <a:effectLst/>
                <a:ea typeface="Yu Mincho" panose="02020400000000000000" pitchFamily="18" charset="-128"/>
              </a:rPr>
              <a:t>3</a:t>
            </a:r>
            <a:r>
              <a:rPr lang="en-ID" sz="1800">
                <a:effectLst/>
                <a:ea typeface="Yu Mincho" panose="02020400000000000000" pitchFamily="18" charset="-128"/>
              </a:rPr>
              <a:t> </a:t>
            </a:r>
            <a:r>
              <a:rPr lang="en-ID" sz="1800" err="1">
                <a:effectLst/>
                <a:ea typeface="Yu Mincho" panose="02020400000000000000" pitchFamily="18" charset="-128"/>
              </a:rPr>
              <a:t>Asam</a:t>
            </a:r>
            <a:r>
              <a:rPr lang="en-ID" sz="1800">
                <a:effectLst/>
                <a:ea typeface="Yu Mincho" panose="02020400000000000000" pitchFamily="18" charset="-128"/>
              </a:rPr>
              <a:t> </a:t>
            </a:r>
            <a:r>
              <a:rPr lang="en-ID" sz="1800" err="1">
                <a:effectLst/>
                <a:ea typeface="Yu Mincho" panose="02020400000000000000" pitchFamily="18" charset="-128"/>
              </a:rPr>
              <a:t>Laurat</a:t>
            </a:r>
            <a:r>
              <a:rPr lang="en-ID" sz="1800">
                <a:effectLst/>
                <a:ea typeface="Yu Mincho" panose="02020400000000000000" pitchFamily="18" charset="-128"/>
              </a:rPr>
              <a:t>. </a:t>
            </a:r>
            <a:r>
              <a:rPr lang="en-ID" sz="1800" err="1">
                <a:effectLst/>
                <a:ea typeface="Yu Mincho" panose="02020400000000000000" pitchFamily="18" charset="-128"/>
              </a:rPr>
              <a:t>Dengan</a:t>
            </a:r>
            <a:r>
              <a:rPr lang="en-ID" sz="1800">
                <a:effectLst/>
                <a:ea typeface="Yu Mincho" panose="02020400000000000000" pitchFamily="18" charset="-128"/>
              </a:rPr>
              <a:t> </a:t>
            </a:r>
            <a:r>
              <a:rPr lang="en-ID" sz="1800" err="1">
                <a:effectLst/>
                <a:ea typeface="Yu Mincho" panose="02020400000000000000" pitchFamily="18" charset="-128"/>
              </a:rPr>
              <a:t>umpan</a:t>
            </a:r>
            <a:r>
              <a:rPr lang="en-ID" sz="1800">
                <a:effectLst/>
                <a:ea typeface="Yu Mincho" panose="02020400000000000000" pitchFamily="18" charset="-128"/>
              </a:rPr>
              <a:t> </a:t>
            </a:r>
            <a:r>
              <a:rPr lang="en-ID" sz="1800" err="1">
                <a:effectLst/>
                <a:ea typeface="Yu Mincho" panose="02020400000000000000" pitchFamily="18" charset="-128"/>
              </a:rPr>
              <a:t>awal</a:t>
            </a:r>
            <a:r>
              <a:rPr lang="en-ID" sz="1800">
                <a:effectLst/>
                <a:ea typeface="Yu Mincho" panose="02020400000000000000" pitchFamily="18" charset="-128"/>
              </a:rPr>
              <a:t> (</a:t>
            </a:r>
            <a:r>
              <a:rPr lang="en-ID" sz="1800" err="1">
                <a:effectLst/>
                <a:ea typeface="Yu Mincho" panose="02020400000000000000" pitchFamily="18" charset="-128"/>
              </a:rPr>
              <a:t>sebelum</a:t>
            </a:r>
            <a:r>
              <a:rPr lang="en-ID" sz="1800">
                <a:effectLst/>
                <a:ea typeface="Yu Mincho" panose="02020400000000000000" pitchFamily="18" charset="-128"/>
              </a:rPr>
              <a:t> </a:t>
            </a:r>
            <a:r>
              <a:rPr lang="en-ID" sz="1800" err="1">
                <a:effectLst/>
                <a:ea typeface="Yu Mincho" panose="02020400000000000000" pitchFamily="18" charset="-128"/>
              </a:rPr>
              <a:t>dicampur</a:t>
            </a:r>
            <a:r>
              <a:rPr lang="en-ID" sz="1800">
                <a:effectLst/>
                <a:ea typeface="Yu Mincho" panose="02020400000000000000" pitchFamily="18" charset="-128"/>
              </a:rPr>
              <a:t> </a:t>
            </a:r>
            <a:r>
              <a:rPr lang="en-ID" sz="1800" err="1">
                <a:effectLst/>
                <a:ea typeface="Yu Mincho" panose="02020400000000000000" pitchFamily="18" charset="-128"/>
              </a:rPr>
              <a:t>dengan</a:t>
            </a:r>
            <a:r>
              <a:rPr lang="en-ID" sz="1800">
                <a:effectLst/>
                <a:ea typeface="Yu Mincho" panose="02020400000000000000" pitchFamily="18" charset="-128"/>
              </a:rPr>
              <a:t> </a:t>
            </a:r>
            <a:r>
              <a:rPr lang="en-ID" sz="1800" err="1">
                <a:effectLst/>
                <a:ea typeface="Yu Mincho" panose="02020400000000000000" pitchFamily="18" charset="-128"/>
              </a:rPr>
              <a:t>aliran</a:t>
            </a:r>
            <a:r>
              <a:rPr lang="en-ID" sz="1800">
                <a:effectLst/>
                <a:ea typeface="Yu Mincho" panose="02020400000000000000" pitchFamily="18" charset="-128"/>
              </a:rPr>
              <a:t> </a:t>
            </a:r>
            <a:r>
              <a:rPr lang="en-ID" sz="1800" err="1">
                <a:effectLst/>
                <a:ea typeface="Yu Mincho" panose="02020400000000000000" pitchFamily="18" charset="-128"/>
              </a:rPr>
              <a:t>daur</a:t>
            </a:r>
            <a:r>
              <a:rPr lang="en-ID" sz="1800">
                <a:effectLst/>
                <a:ea typeface="Yu Mincho" panose="02020400000000000000" pitchFamily="18" charset="-128"/>
              </a:rPr>
              <a:t> </a:t>
            </a:r>
            <a:r>
              <a:rPr lang="en-ID" sz="1800" err="1">
                <a:effectLst/>
                <a:ea typeface="Yu Mincho" panose="02020400000000000000" pitchFamily="18" charset="-128"/>
              </a:rPr>
              <a:t>ulang</a:t>
            </a:r>
            <a:r>
              <a:rPr lang="en-ID" sz="1800">
                <a:effectLst/>
                <a:ea typeface="Yu Mincho" panose="02020400000000000000" pitchFamily="18" charset="-128"/>
              </a:rPr>
              <a:t>) </a:t>
            </a:r>
            <a:r>
              <a:rPr lang="en-ID" sz="1800" err="1">
                <a:effectLst/>
                <a:ea typeface="Yu Mincho" panose="02020400000000000000" pitchFamily="18" charset="-128"/>
              </a:rPr>
              <a:t>hanya</a:t>
            </a:r>
            <a:r>
              <a:rPr lang="en-ID" sz="1800">
                <a:effectLst/>
                <a:ea typeface="Yu Mincho" panose="02020400000000000000" pitchFamily="18" charset="-128"/>
              </a:rPr>
              <a:t> </a:t>
            </a:r>
            <a:r>
              <a:rPr lang="en-ID" sz="1800" err="1">
                <a:effectLst/>
                <a:ea typeface="Yu Mincho" panose="02020400000000000000" pitchFamily="18" charset="-128"/>
              </a:rPr>
              <a:t>mengandung</a:t>
            </a:r>
            <a:r>
              <a:rPr lang="en-ID" sz="1800">
                <a:effectLst/>
                <a:ea typeface="Yu Mincho" panose="02020400000000000000" pitchFamily="18" charset="-128"/>
              </a:rPr>
              <a:t> gas </a:t>
            </a:r>
            <a:r>
              <a:rPr lang="en-ID" sz="1800" err="1">
                <a:effectLst/>
                <a:ea typeface="Yu Mincho" panose="02020400000000000000" pitchFamily="18" charset="-128"/>
              </a:rPr>
              <a:t>hidrogen</a:t>
            </a:r>
            <a:r>
              <a:rPr lang="en-ID" sz="1800">
                <a:effectLst/>
                <a:ea typeface="Yu Mincho" panose="02020400000000000000" pitchFamily="18" charset="-128"/>
              </a:rPr>
              <a:t> dan </a:t>
            </a:r>
            <a:r>
              <a:rPr lang="en-ID" sz="1800" err="1">
                <a:effectLst/>
                <a:ea typeface="Yu Mincho" panose="02020400000000000000" pitchFamily="18" charset="-128"/>
              </a:rPr>
              <a:t>asam</a:t>
            </a:r>
            <a:r>
              <a:rPr lang="en-ID" sz="1800">
                <a:effectLst/>
                <a:ea typeface="Yu Mincho" panose="02020400000000000000" pitchFamily="18" charset="-128"/>
              </a:rPr>
              <a:t> </a:t>
            </a:r>
            <a:r>
              <a:rPr lang="en-ID" sz="1800" err="1">
                <a:effectLst/>
                <a:ea typeface="Yu Mincho" panose="02020400000000000000" pitchFamily="18" charset="-128"/>
              </a:rPr>
              <a:t>laurat</a:t>
            </a:r>
            <a:r>
              <a:rPr lang="en-ID" sz="1800">
                <a:effectLst/>
                <a:ea typeface="Yu Mincho" panose="02020400000000000000" pitchFamily="18" charset="-128"/>
              </a:rPr>
              <a:t>. 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53541922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1C5D6871-290E-4F91-9E83-86A7C62F2BBA}"/>
              </a:ext>
            </a:extLst>
          </p:cNvPr>
          <p:cNvSpPr/>
          <p:nvPr/>
        </p:nvSpPr>
        <p:spPr>
          <a:xfrm>
            <a:off x="2356618" y="272557"/>
            <a:ext cx="7475621" cy="630315"/>
          </a:xfrm>
          <a:prstGeom prst="rect">
            <a:avLst/>
          </a:prstGeom>
          <a:solidFill>
            <a:srgbClr val="0099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PENULISAN PROGRAM PADA PYTHON</a:t>
            </a:r>
            <a:endParaRPr lang="en-ID" sz="3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B1C55EF-9B93-406B-AAF8-BB7BD0F7A487}"/>
              </a:ext>
            </a:extLst>
          </p:cNvPr>
          <p:cNvSpPr/>
          <p:nvPr/>
        </p:nvSpPr>
        <p:spPr>
          <a:xfrm>
            <a:off x="532086" y="1085553"/>
            <a:ext cx="2058713" cy="1550967"/>
          </a:xfrm>
          <a:prstGeom prst="rect">
            <a:avLst/>
          </a:prstGeom>
          <a:solidFill>
            <a:srgbClr val="DC40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Masukkan </a:t>
            </a:r>
            <a:r>
              <a:rPr lang="en-US" b="1" dirty="0" err="1"/>
              <a:t>scipy</a:t>
            </a:r>
            <a:r>
              <a:rPr lang="en-US" b="1" dirty="0"/>
              <a:t>, </a:t>
            </a:r>
            <a:r>
              <a:rPr lang="en-US" b="1" dirty="0" err="1"/>
              <a:t>numpy</a:t>
            </a:r>
            <a:r>
              <a:rPr lang="en-US" b="1" dirty="0"/>
              <a:t>, dan </a:t>
            </a:r>
            <a:r>
              <a:rPr lang="en-US" b="1" dirty="0" err="1"/>
              <a:t>matplotlib.pyplot</a:t>
            </a:r>
            <a:endParaRPr lang="en-ID" b="1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C018BC2-07C1-43A9-A3EA-874BAF48EF74}"/>
              </a:ext>
            </a:extLst>
          </p:cNvPr>
          <p:cNvSpPr/>
          <p:nvPr/>
        </p:nvSpPr>
        <p:spPr>
          <a:xfrm>
            <a:off x="532086" y="2944069"/>
            <a:ext cx="2058713" cy="3687095"/>
          </a:xfrm>
          <a:prstGeom prst="rect">
            <a:avLst/>
          </a:prstGeom>
          <a:solidFill>
            <a:srgbClr val="DC40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Variable parameter </a:t>
            </a:r>
            <a:r>
              <a:rPr lang="en-US" b="1" dirty="0" err="1"/>
              <a:t>kinetika</a:t>
            </a:r>
            <a:r>
              <a:rPr lang="en-US" b="1" dirty="0"/>
              <a:t>, variable </a:t>
            </a:r>
            <a:r>
              <a:rPr lang="en-US" b="1" dirty="0" err="1"/>
              <a:t>tetap</a:t>
            </a:r>
            <a:r>
              <a:rPr lang="en-US" b="1" dirty="0"/>
              <a:t>, </a:t>
            </a:r>
            <a:r>
              <a:rPr lang="en-US" b="1" dirty="0" err="1"/>
              <a:t>properti</a:t>
            </a:r>
            <a:r>
              <a:rPr lang="en-US" b="1" dirty="0"/>
              <a:t>, </a:t>
            </a:r>
            <a:r>
              <a:rPr lang="en-US" b="1" dirty="0" err="1"/>
              <a:t>dll</a:t>
            </a:r>
            <a:r>
              <a:rPr lang="en-US" b="1" dirty="0"/>
              <a:t>.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693BE81-0F70-4401-B09D-BC05CD52CC15}"/>
              </a:ext>
            </a:extLst>
          </p:cNvPr>
          <p:cNvCxnSpPr>
            <a:cxnSpLocks/>
          </p:cNvCxnSpPr>
          <p:nvPr/>
        </p:nvCxnSpPr>
        <p:spPr>
          <a:xfrm>
            <a:off x="532086" y="2767434"/>
            <a:ext cx="11124684" cy="0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EF109B28-DF16-90D2-5667-3A4905ECF2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5044" y="1053102"/>
            <a:ext cx="3840596" cy="159297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1C902C3-694D-E688-7DA6-67A5CC57E2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5044" y="2898349"/>
            <a:ext cx="5181716" cy="3886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82438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1C5D6871-290E-4F91-9E83-86A7C62F2BBA}"/>
              </a:ext>
            </a:extLst>
          </p:cNvPr>
          <p:cNvSpPr/>
          <p:nvPr/>
        </p:nvSpPr>
        <p:spPr>
          <a:xfrm>
            <a:off x="1885397" y="237664"/>
            <a:ext cx="8418062" cy="630315"/>
          </a:xfrm>
          <a:prstGeom prst="rect">
            <a:avLst/>
          </a:prstGeom>
          <a:solidFill>
            <a:srgbClr val="0099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PENULISAN PROGRAM PADA PYTHON (2)</a:t>
            </a:r>
            <a:endParaRPr lang="en-ID" sz="3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C018BC2-07C1-43A9-A3EA-874BAF48EF74}"/>
              </a:ext>
            </a:extLst>
          </p:cNvPr>
          <p:cNvSpPr/>
          <p:nvPr/>
        </p:nvSpPr>
        <p:spPr>
          <a:xfrm>
            <a:off x="594361" y="1009484"/>
            <a:ext cx="1432560" cy="5482756"/>
          </a:xfrm>
          <a:prstGeom prst="rect">
            <a:avLst/>
          </a:prstGeom>
          <a:solidFill>
            <a:srgbClr val="DC40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Array </a:t>
            </a:r>
            <a:r>
              <a:rPr lang="en-US" b="1" dirty="0" err="1"/>
              <a:t>variabel</a:t>
            </a:r>
            <a:r>
              <a:rPr lang="en-US" b="1" dirty="0"/>
              <a:t> </a:t>
            </a:r>
            <a:r>
              <a:rPr lang="en-US" b="1" dirty="0" err="1"/>
              <a:t>bebas</a:t>
            </a:r>
            <a:r>
              <a:rPr lang="en-US" b="1" dirty="0"/>
              <a:t> dan </a:t>
            </a:r>
            <a:r>
              <a:rPr lang="en-US" b="1" dirty="0" err="1"/>
              <a:t>terikat</a:t>
            </a:r>
            <a:endParaRPr lang="en-US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A05631-7A5C-1A05-FF88-89A33F7A1C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2544" y="1009484"/>
            <a:ext cx="9265095" cy="5482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83985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1C5D6871-290E-4F91-9E83-86A7C62F2BBA}"/>
              </a:ext>
            </a:extLst>
          </p:cNvPr>
          <p:cNvSpPr/>
          <p:nvPr/>
        </p:nvSpPr>
        <p:spPr>
          <a:xfrm>
            <a:off x="1972393" y="272557"/>
            <a:ext cx="8247214" cy="630315"/>
          </a:xfrm>
          <a:prstGeom prst="rect">
            <a:avLst/>
          </a:prstGeom>
          <a:solidFill>
            <a:srgbClr val="0099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PENULISAN PROGRAM PADA PYTHON (3)</a:t>
            </a:r>
            <a:endParaRPr lang="en-ID" sz="3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B1C55EF-9B93-406B-AAF8-BB7BD0F7A487}"/>
              </a:ext>
            </a:extLst>
          </p:cNvPr>
          <p:cNvSpPr/>
          <p:nvPr/>
        </p:nvSpPr>
        <p:spPr>
          <a:xfrm>
            <a:off x="678181" y="1213515"/>
            <a:ext cx="3974030" cy="630313"/>
          </a:xfrm>
          <a:prstGeom prst="rect">
            <a:avLst/>
          </a:prstGeom>
          <a:solidFill>
            <a:srgbClr val="DC40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Fungsi</a:t>
            </a:r>
            <a:r>
              <a:rPr lang="en-US" b="1" dirty="0"/>
              <a:t> </a:t>
            </a:r>
            <a:r>
              <a:rPr lang="en-US" b="1" dirty="0" err="1"/>
              <a:t>konstanta</a:t>
            </a:r>
            <a:r>
              <a:rPr lang="en-US" b="1" dirty="0"/>
              <a:t> </a:t>
            </a:r>
            <a:r>
              <a:rPr lang="en-US" b="1" dirty="0" err="1"/>
              <a:t>laju</a:t>
            </a:r>
            <a:r>
              <a:rPr lang="en-US" b="1" dirty="0"/>
              <a:t> </a:t>
            </a:r>
            <a:r>
              <a:rPr lang="en-US" b="1" dirty="0" err="1"/>
              <a:t>reaksi</a:t>
            </a:r>
            <a:endParaRPr lang="en-ID" b="1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C018BC2-07C1-43A9-A3EA-874BAF48EF74}"/>
              </a:ext>
            </a:extLst>
          </p:cNvPr>
          <p:cNvSpPr/>
          <p:nvPr/>
        </p:nvSpPr>
        <p:spPr>
          <a:xfrm>
            <a:off x="678181" y="3429000"/>
            <a:ext cx="3974030" cy="698600"/>
          </a:xfrm>
          <a:prstGeom prst="rect">
            <a:avLst/>
          </a:prstGeom>
          <a:solidFill>
            <a:srgbClr val="DC40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1600" b="1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Fungsi</a:t>
            </a:r>
            <a:r>
              <a:rPr lang="en-ID" sz="16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600" b="1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neraca</a:t>
            </a:r>
            <a:r>
              <a:rPr lang="en-ID" sz="16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600" b="1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massa</a:t>
            </a:r>
            <a:r>
              <a:rPr lang="en-ID" sz="16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dan </a:t>
            </a:r>
            <a:r>
              <a:rPr lang="en-ID" sz="1600" b="1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energi</a:t>
            </a:r>
            <a:endParaRPr lang="en-ID" sz="1600" b="1" dirty="0">
              <a:cs typeface="Times New Roman" panose="02020603050405020304" pitchFamily="18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693BE81-0F70-4401-B09D-BC05CD52CC15}"/>
              </a:ext>
            </a:extLst>
          </p:cNvPr>
          <p:cNvCxnSpPr>
            <a:cxnSpLocks/>
          </p:cNvCxnSpPr>
          <p:nvPr/>
        </p:nvCxnSpPr>
        <p:spPr>
          <a:xfrm>
            <a:off x="533658" y="2101507"/>
            <a:ext cx="11124684" cy="0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73921899-9E0E-4728-8381-7D652955677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143500" y="1225298"/>
            <a:ext cx="3094119" cy="8856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721FC18-A335-4E5A-A07A-147DD991231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143500" y="2413215"/>
            <a:ext cx="3671636" cy="2730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95361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1C5D6871-290E-4F91-9E83-86A7C62F2BBA}"/>
              </a:ext>
            </a:extLst>
          </p:cNvPr>
          <p:cNvSpPr/>
          <p:nvPr/>
        </p:nvSpPr>
        <p:spPr>
          <a:xfrm>
            <a:off x="1972393" y="272557"/>
            <a:ext cx="8247214" cy="630315"/>
          </a:xfrm>
          <a:prstGeom prst="rect">
            <a:avLst/>
          </a:prstGeom>
          <a:solidFill>
            <a:srgbClr val="0099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PENULISAN PROGRAM PADA PYTHON (3)</a:t>
            </a:r>
            <a:endParaRPr lang="en-ID" sz="3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D11AE4B-FFBE-42E7-BA8F-AF9F7FE9220A}"/>
              </a:ext>
            </a:extLst>
          </p:cNvPr>
          <p:cNvPicPr/>
          <p:nvPr/>
        </p:nvPicPr>
        <p:blipFill rotWithShape="1">
          <a:blip r:embed="rId3"/>
          <a:srcRect l="725" r="24272" b="53709"/>
          <a:stretch/>
        </p:blipFill>
        <p:spPr bwMode="auto">
          <a:xfrm>
            <a:off x="1356360" y="1130914"/>
            <a:ext cx="5801359" cy="409640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9AB663B-129F-ABFD-CB75-4F8957A20E2E}"/>
              </a:ext>
            </a:extLst>
          </p:cNvPr>
          <p:cNvSpPr/>
          <p:nvPr/>
        </p:nvSpPr>
        <p:spPr>
          <a:xfrm>
            <a:off x="358141" y="1130914"/>
            <a:ext cx="998219" cy="5269886"/>
          </a:xfrm>
          <a:prstGeom prst="rect">
            <a:avLst/>
          </a:prstGeom>
          <a:solidFill>
            <a:srgbClr val="DC40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1600" b="1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Fungsi</a:t>
            </a:r>
            <a:r>
              <a:rPr lang="en-ID" sz="16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600" b="1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neraca</a:t>
            </a:r>
            <a:r>
              <a:rPr lang="en-ID" sz="16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600" b="1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massa</a:t>
            </a:r>
            <a:r>
              <a:rPr lang="en-ID" sz="16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dan </a:t>
            </a:r>
            <a:r>
              <a:rPr lang="en-ID" sz="1600" b="1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energi</a:t>
            </a:r>
            <a:endParaRPr lang="en-ID" sz="1600" b="1" dirty="0"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233FDE9-799A-4129-91D5-D7E6377F7961}"/>
              </a:ext>
            </a:extLst>
          </p:cNvPr>
          <p:cNvPicPr/>
          <p:nvPr/>
        </p:nvPicPr>
        <p:blipFill rotWithShape="1">
          <a:blip r:embed="rId3"/>
          <a:srcRect l="725" t="47775" r="24272"/>
          <a:stretch/>
        </p:blipFill>
        <p:spPr bwMode="auto">
          <a:xfrm>
            <a:off x="7157719" y="1162971"/>
            <a:ext cx="4676139" cy="429239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08544198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1C5D6871-290E-4F91-9E83-86A7C62F2BBA}"/>
              </a:ext>
            </a:extLst>
          </p:cNvPr>
          <p:cNvSpPr/>
          <p:nvPr/>
        </p:nvSpPr>
        <p:spPr>
          <a:xfrm>
            <a:off x="1972393" y="272557"/>
            <a:ext cx="8247214" cy="630315"/>
          </a:xfrm>
          <a:prstGeom prst="rect">
            <a:avLst/>
          </a:prstGeom>
          <a:solidFill>
            <a:srgbClr val="0099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PENULISAN PROGRAM PADA PYTHON (4)</a:t>
            </a:r>
            <a:endParaRPr lang="en-ID" sz="3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C018BC2-07C1-43A9-A3EA-874BAF48EF74}"/>
              </a:ext>
            </a:extLst>
          </p:cNvPr>
          <p:cNvSpPr/>
          <p:nvPr/>
        </p:nvSpPr>
        <p:spPr>
          <a:xfrm>
            <a:off x="327662" y="1310648"/>
            <a:ext cx="1165858" cy="2648399"/>
          </a:xfrm>
          <a:prstGeom prst="rect">
            <a:avLst/>
          </a:prstGeom>
          <a:solidFill>
            <a:srgbClr val="DC40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b="1" dirty="0"/>
              <a:t>Integrasi </a:t>
            </a:r>
            <a:r>
              <a:rPr lang="en-ID" b="1" dirty="0" err="1"/>
              <a:t>odeint</a:t>
            </a:r>
            <a:endParaRPr lang="en-ID" sz="1600" b="1" dirty="0"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30F8E1-FDE2-73F0-77F2-68A8A0DE7D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2394" y="1310649"/>
            <a:ext cx="4839886" cy="240791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F8DB085-D83E-8288-B3EF-7D19C629E7E5}"/>
              </a:ext>
            </a:extLst>
          </p:cNvPr>
          <p:cNvSpPr/>
          <p:nvPr/>
        </p:nvSpPr>
        <p:spPr>
          <a:xfrm>
            <a:off x="327662" y="4148961"/>
            <a:ext cx="1165858" cy="2419479"/>
          </a:xfrm>
          <a:prstGeom prst="rect">
            <a:avLst/>
          </a:prstGeom>
          <a:solidFill>
            <a:srgbClr val="DC40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b="1" dirty="0"/>
              <a:t>Plotting dan import </a:t>
            </a:r>
            <a:r>
              <a:rPr lang="en-ID" b="1" dirty="0" err="1"/>
              <a:t>hasil</a:t>
            </a:r>
            <a:r>
              <a:rPr lang="en-ID" b="1" dirty="0"/>
              <a:t> (temp)</a:t>
            </a:r>
            <a:endParaRPr lang="en-ID" sz="1600" b="1" dirty="0"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27AEF55-1593-9E21-1E73-A10A0E7CBA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2393" y="3959047"/>
            <a:ext cx="7110076" cy="2648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908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AF6B9129-AF91-41F2-B899-C79EDF3B7C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0608975"/>
              </p:ext>
            </p:extLst>
          </p:nvPr>
        </p:nvGraphicFramePr>
        <p:xfrm>
          <a:off x="541728" y="1838260"/>
          <a:ext cx="8948502" cy="403455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01380">
                  <a:extLst>
                    <a:ext uri="{9D8B030D-6E8A-4147-A177-3AD203B41FA5}">
                      <a16:colId xmlns:a16="http://schemas.microsoft.com/office/drawing/2014/main" val="3511631980"/>
                    </a:ext>
                  </a:extLst>
                </a:gridCol>
                <a:gridCol w="1673229">
                  <a:extLst>
                    <a:ext uri="{9D8B030D-6E8A-4147-A177-3AD203B41FA5}">
                      <a16:colId xmlns:a16="http://schemas.microsoft.com/office/drawing/2014/main" val="1431891922"/>
                    </a:ext>
                  </a:extLst>
                </a:gridCol>
                <a:gridCol w="2707096">
                  <a:extLst>
                    <a:ext uri="{9D8B030D-6E8A-4147-A177-3AD203B41FA5}">
                      <a16:colId xmlns:a16="http://schemas.microsoft.com/office/drawing/2014/main" val="2225275534"/>
                    </a:ext>
                  </a:extLst>
                </a:gridCol>
                <a:gridCol w="1940946">
                  <a:extLst>
                    <a:ext uri="{9D8B030D-6E8A-4147-A177-3AD203B41FA5}">
                      <a16:colId xmlns:a16="http://schemas.microsoft.com/office/drawing/2014/main" val="4182350485"/>
                    </a:ext>
                  </a:extLst>
                </a:gridCol>
                <a:gridCol w="1725851">
                  <a:extLst>
                    <a:ext uri="{9D8B030D-6E8A-4147-A177-3AD203B41FA5}">
                      <a16:colId xmlns:a16="http://schemas.microsoft.com/office/drawing/2014/main" val="1509123345"/>
                    </a:ext>
                  </a:extLst>
                </a:gridCol>
              </a:tblGrid>
              <a:tr h="65150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Tahun</a:t>
                      </a:r>
                      <a:endParaRPr lang="en-ID" sz="15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22" marR="6782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Umpan</a:t>
                      </a:r>
                      <a:endParaRPr lang="en-ID" sz="15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22" marR="6782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Maskapai Penerbangan</a:t>
                      </a:r>
                      <a:endParaRPr lang="en-ID" sz="15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22" marR="67822" marT="0" marB="0" anchor="ctr"/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Kandungan Bioavtur</a:t>
                      </a:r>
                      <a:endParaRPr lang="en-ID" sz="15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22" marR="6782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Rute konversi</a:t>
                      </a:r>
                      <a:endParaRPr lang="en-ID" sz="15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22" marR="67822" marT="0" marB="0" anchor="ctr"/>
                </a:tc>
                <a:extLst>
                  <a:ext uri="{0D108BD9-81ED-4DB2-BD59-A6C34878D82A}">
                    <a16:rowId xmlns:a16="http://schemas.microsoft.com/office/drawing/2014/main" val="1974774940"/>
                  </a:ext>
                </a:extLst>
              </a:tr>
              <a:tr h="33364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2008</a:t>
                      </a:r>
                      <a:endParaRPr lang="en-ID" sz="15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22" marR="6782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Kelapa &amp; </a:t>
                      </a:r>
                      <a:r>
                        <a:rPr lang="en-ID" sz="1500" i="1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Babassu</a:t>
                      </a:r>
                      <a:endParaRPr lang="en-ID" sz="1500" i="1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22" marR="6782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Virgin Atlantic</a:t>
                      </a:r>
                      <a:endParaRPr lang="en-ID" sz="15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22" marR="6782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5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20%</a:t>
                      </a:r>
                      <a:endParaRPr lang="en-ID" sz="15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22" marR="6782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 i="1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Oil to jet</a:t>
                      </a:r>
                      <a:endParaRPr lang="en-ID" sz="1500" i="1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22" marR="67822" marT="0" marB="0"/>
                </a:tc>
                <a:extLst>
                  <a:ext uri="{0D108BD9-81ED-4DB2-BD59-A6C34878D82A}">
                    <a16:rowId xmlns:a16="http://schemas.microsoft.com/office/drawing/2014/main" val="1918479560"/>
                  </a:ext>
                </a:extLst>
              </a:tr>
              <a:tr h="33333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2008</a:t>
                      </a:r>
                      <a:endParaRPr lang="en-ID" sz="15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22" marR="6782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Minyak jarak</a:t>
                      </a:r>
                      <a:endParaRPr lang="en-ID" sz="15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22" marR="6782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Air New Zealand</a:t>
                      </a:r>
                      <a:endParaRPr lang="en-ID" sz="15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22" marR="6782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5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50%</a:t>
                      </a:r>
                      <a:endParaRPr lang="en-ID" sz="15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22" marR="6782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 i="1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Oil to jet</a:t>
                      </a:r>
                      <a:endParaRPr lang="en-ID" sz="1500" i="1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22" marR="67822" marT="0" marB="0"/>
                </a:tc>
                <a:extLst>
                  <a:ext uri="{0D108BD9-81ED-4DB2-BD59-A6C34878D82A}">
                    <a16:rowId xmlns:a16="http://schemas.microsoft.com/office/drawing/2014/main" val="773283903"/>
                  </a:ext>
                </a:extLst>
              </a:tr>
              <a:tr h="30499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2009</a:t>
                      </a:r>
                      <a:endParaRPr lang="en-ID" sz="15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22" marR="6782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 i="1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Camelina</a:t>
                      </a:r>
                      <a:endParaRPr lang="en-ID" sz="1500" i="1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22" marR="6782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KLM</a:t>
                      </a:r>
                      <a:endParaRPr lang="en-ID" sz="15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22" marR="6782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5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50%</a:t>
                      </a:r>
                      <a:endParaRPr lang="en-ID" sz="15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22" marR="6782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 i="1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Oil to jet</a:t>
                      </a:r>
                      <a:endParaRPr lang="en-ID" sz="1500" i="1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22" marR="67822" marT="0" marB="0"/>
                </a:tc>
                <a:extLst>
                  <a:ext uri="{0D108BD9-81ED-4DB2-BD59-A6C34878D82A}">
                    <a16:rowId xmlns:a16="http://schemas.microsoft.com/office/drawing/2014/main" val="3844203040"/>
                  </a:ext>
                </a:extLst>
              </a:tr>
              <a:tr h="33171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2011</a:t>
                      </a:r>
                      <a:endParaRPr lang="en-ID" sz="15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22" marR="6782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 i="1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Waste cooking oil</a:t>
                      </a:r>
                      <a:endParaRPr lang="en-ID" sz="1500" i="1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22" marR="6782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KLM</a:t>
                      </a:r>
                      <a:endParaRPr lang="en-ID" sz="15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22" marR="6782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5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50%</a:t>
                      </a:r>
                      <a:endParaRPr lang="en-ID" sz="15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22" marR="6782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 i="1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Oil to jet</a:t>
                      </a:r>
                      <a:endParaRPr lang="en-ID" sz="1500" i="1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22" marR="67822" marT="0" marB="0"/>
                </a:tc>
                <a:extLst>
                  <a:ext uri="{0D108BD9-81ED-4DB2-BD59-A6C34878D82A}">
                    <a16:rowId xmlns:a16="http://schemas.microsoft.com/office/drawing/2014/main" val="3197965315"/>
                  </a:ext>
                </a:extLst>
              </a:tr>
              <a:tr h="30499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2011</a:t>
                      </a:r>
                      <a:endParaRPr lang="en-ID" sz="15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22" marR="6782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 i="1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Waste cooking oil</a:t>
                      </a:r>
                      <a:endParaRPr lang="en-ID" sz="1500" i="1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22" marR="6782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Air France</a:t>
                      </a:r>
                      <a:endParaRPr lang="en-ID" sz="15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22" marR="6782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5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50%</a:t>
                      </a:r>
                      <a:endParaRPr lang="en-ID" sz="15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22" marR="6782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 i="1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Oil to jet</a:t>
                      </a:r>
                      <a:endParaRPr lang="en-ID" sz="1500" i="1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22" marR="67822" marT="0" marB="0"/>
                </a:tc>
                <a:extLst>
                  <a:ext uri="{0D108BD9-81ED-4DB2-BD59-A6C34878D82A}">
                    <a16:rowId xmlns:a16="http://schemas.microsoft.com/office/drawing/2014/main" val="1335239770"/>
                  </a:ext>
                </a:extLst>
              </a:tr>
              <a:tr h="30499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2011</a:t>
                      </a:r>
                      <a:endParaRPr lang="en-ID" sz="15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22" marR="6782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Minyak jarak</a:t>
                      </a:r>
                      <a:endParaRPr lang="en-ID" sz="15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22" marR="6782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AeroMexico</a:t>
                      </a:r>
                      <a:endParaRPr lang="en-ID" sz="15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22" marR="6782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5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30%</a:t>
                      </a:r>
                      <a:endParaRPr lang="en-ID" sz="15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22" marR="6782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 i="1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Oil to jet</a:t>
                      </a:r>
                      <a:endParaRPr lang="en-ID" sz="1500" i="1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22" marR="67822" marT="0" marB="0"/>
                </a:tc>
                <a:extLst>
                  <a:ext uri="{0D108BD9-81ED-4DB2-BD59-A6C34878D82A}">
                    <a16:rowId xmlns:a16="http://schemas.microsoft.com/office/drawing/2014/main" val="750106423"/>
                  </a:ext>
                </a:extLst>
              </a:tr>
              <a:tr h="33168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2011</a:t>
                      </a:r>
                      <a:endParaRPr lang="en-ID" sz="15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22" marR="6782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Alga</a:t>
                      </a:r>
                      <a:endParaRPr lang="en-ID" sz="15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22" marR="6782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Continental Airlines</a:t>
                      </a:r>
                      <a:endParaRPr lang="en-ID" sz="15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22" marR="6782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n-ID" sz="15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22" marR="6782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 i="1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Alcohol to jet</a:t>
                      </a:r>
                      <a:endParaRPr lang="en-ID" sz="1500" i="1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22" marR="67822" marT="0" marB="0"/>
                </a:tc>
                <a:extLst>
                  <a:ext uri="{0D108BD9-81ED-4DB2-BD59-A6C34878D82A}">
                    <a16:rowId xmlns:a16="http://schemas.microsoft.com/office/drawing/2014/main" val="552305239"/>
                  </a:ext>
                </a:extLst>
              </a:tr>
              <a:tr h="82787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2013</a:t>
                      </a:r>
                      <a:endParaRPr lang="en-ID" sz="15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22" marR="6782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 i="1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Palm oil &amp; waste cooking oil</a:t>
                      </a:r>
                      <a:endParaRPr lang="en-ID" sz="1500" i="1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22" marR="6782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China Eastern Airlines</a:t>
                      </a:r>
                      <a:endParaRPr lang="en-ID" sz="15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22" marR="6782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n-ID" sz="15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22" marR="6782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 i="1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Oil to jet</a:t>
                      </a:r>
                      <a:endParaRPr lang="en-ID" sz="1500" i="1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22" marR="67822" marT="0" marB="0"/>
                </a:tc>
                <a:extLst>
                  <a:ext uri="{0D108BD9-81ED-4DB2-BD59-A6C34878D82A}">
                    <a16:rowId xmlns:a16="http://schemas.microsoft.com/office/drawing/2014/main" val="2121421555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C99546CA-5C97-4AF0-BF74-4C092CF6B408}"/>
              </a:ext>
            </a:extLst>
          </p:cNvPr>
          <p:cNvSpPr/>
          <p:nvPr/>
        </p:nvSpPr>
        <p:spPr>
          <a:xfrm>
            <a:off x="9865862" y="3429000"/>
            <a:ext cx="1784410" cy="861133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tx1"/>
                </a:solidFill>
                <a:cs typeface="Times New Roman" panose="02020603050405020304" pitchFamily="18" charset="0"/>
              </a:rPr>
              <a:t>Indonesia???</a:t>
            </a:r>
            <a:endParaRPr lang="en-ID" sz="2000"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8541266-3A2C-4F0A-84EB-FE6D36547782}"/>
              </a:ext>
            </a:extLst>
          </p:cNvPr>
          <p:cNvSpPr/>
          <p:nvPr/>
        </p:nvSpPr>
        <p:spPr>
          <a:xfrm>
            <a:off x="541728" y="1269507"/>
            <a:ext cx="8948502" cy="4261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85838" indent="-985838"/>
            <a:r>
              <a:rPr lang="en-US" sz="1600" b="1" err="1">
                <a:solidFill>
                  <a:schemeClr val="tx1"/>
                </a:solidFill>
                <a:cs typeface="Times New Roman" panose="02020603050405020304" pitchFamily="18" charset="0"/>
              </a:rPr>
              <a:t>Tabel</a:t>
            </a:r>
            <a:r>
              <a:rPr lang="en-US" sz="1600" b="1">
                <a:solidFill>
                  <a:schemeClr val="tx1"/>
                </a:solidFill>
                <a:cs typeface="Times New Roman" panose="02020603050405020304" pitchFamily="18" charset="0"/>
              </a:rPr>
              <a:t> 1.2 	</a:t>
            </a:r>
            <a:r>
              <a:rPr lang="en-ID" sz="160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Perkembangan</a:t>
            </a:r>
            <a:r>
              <a:rPr lang="en-ID" sz="160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60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bioavtur</a:t>
            </a:r>
            <a:r>
              <a:rPr lang="en-ID" sz="1600" baseline="3000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[1]</a:t>
            </a:r>
            <a:endParaRPr lang="en-ID" sz="1600"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ED2DEA6-EF91-4B2F-A74B-2857CDC66115}"/>
              </a:ext>
            </a:extLst>
          </p:cNvPr>
          <p:cNvSpPr/>
          <p:nvPr/>
        </p:nvSpPr>
        <p:spPr>
          <a:xfrm>
            <a:off x="499458" y="6114850"/>
            <a:ext cx="11085899" cy="58935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>
                <a:solidFill>
                  <a:schemeClr val="tx1"/>
                </a:solidFill>
                <a:cs typeface="Times New Roman" panose="02020603050405020304" pitchFamily="18" charset="0"/>
              </a:rPr>
              <a:t>[1] </a:t>
            </a:r>
            <a:r>
              <a:rPr lang="en-ID" sz="12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Wang, W. C., dan Tao, L. (2016): Bio-jet fuel conversion technologies, </a:t>
            </a:r>
            <a:r>
              <a:rPr lang="en-ID" sz="1200" i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Renewable and Sustainable Energy Reviews</a:t>
            </a:r>
            <a:r>
              <a:rPr lang="en-ID" sz="12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, </a:t>
            </a:r>
            <a:r>
              <a:rPr lang="en-ID" sz="1200" b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53</a:t>
            </a:r>
            <a:r>
              <a:rPr lang="en-ID" sz="12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, 801–822.</a:t>
            </a:r>
            <a:r>
              <a:rPr lang="en-ID" sz="120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  <a:endParaRPr lang="en-US" sz="1200"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281988B4-341D-54A3-A970-CF92760F4978}"/>
              </a:ext>
            </a:extLst>
          </p:cNvPr>
          <p:cNvSpPr txBox="1">
            <a:spLocks/>
          </p:cNvSpPr>
          <p:nvPr/>
        </p:nvSpPr>
        <p:spPr>
          <a:xfrm>
            <a:off x="143684" y="117264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err="1"/>
              <a:t>Bioavtur</a:t>
            </a:r>
            <a:endParaRPr lang="en-US" sz="440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C803879-AB58-8D44-6A34-A1B10AEDC025}"/>
              </a:ext>
            </a:extLst>
          </p:cNvPr>
          <p:cNvCxnSpPr>
            <a:cxnSpLocks/>
          </p:cNvCxnSpPr>
          <p:nvPr/>
        </p:nvCxnSpPr>
        <p:spPr>
          <a:xfrm>
            <a:off x="400311" y="819916"/>
            <a:ext cx="1139137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590959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1C5D6871-290E-4F91-9E83-86A7C62F2BBA}"/>
              </a:ext>
            </a:extLst>
          </p:cNvPr>
          <p:cNvSpPr/>
          <p:nvPr/>
        </p:nvSpPr>
        <p:spPr>
          <a:xfrm>
            <a:off x="1972393" y="272557"/>
            <a:ext cx="8247214" cy="630315"/>
          </a:xfrm>
          <a:prstGeom prst="rect">
            <a:avLst/>
          </a:prstGeom>
          <a:solidFill>
            <a:srgbClr val="0099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PENULISAN PROGRAM PADA PYTHON (4)</a:t>
            </a:r>
            <a:endParaRPr lang="en-ID" sz="3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B1C55EF-9B93-406B-AAF8-BB7BD0F7A487}"/>
              </a:ext>
            </a:extLst>
          </p:cNvPr>
          <p:cNvSpPr/>
          <p:nvPr/>
        </p:nvSpPr>
        <p:spPr>
          <a:xfrm>
            <a:off x="411651" y="1144487"/>
            <a:ext cx="1213183" cy="5386613"/>
          </a:xfrm>
          <a:prstGeom prst="rect">
            <a:avLst/>
          </a:prstGeom>
          <a:solidFill>
            <a:srgbClr val="DC40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1800" b="1" dirty="0">
                <a:effectLst/>
                <a:ea typeface="Calibri" panose="020F0502020204030204" pitchFamily="34" charset="0"/>
              </a:rPr>
              <a:t>Plotting dan impor</a:t>
            </a:r>
            <a:r>
              <a:rPr lang="en-ID" b="1" dirty="0">
                <a:ea typeface="Calibri" panose="020F0502020204030204" pitchFamily="34" charset="0"/>
              </a:rPr>
              <a:t>t </a:t>
            </a:r>
            <a:r>
              <a:rPr lang="en-ID" b="1" dirty="0" err="1">
                <a:ea typeface="Calibri" panose="020F0502020204030204" pitchFamily="34" charset="0"/>
              </a:rPr>
              <a:t>hasil</a:t>
            </a:r>
            <a:r>
              <a:rPr lang="en-ID" b="1" dirty="0">
                <a:ea typeface="Calibri" panose="020F0502020204030204" pitchFamily="34" charset="0"/>
              </a:rPr>
              <a:t> (</a:t>
            </a:r>
            <a:r>
              <a:rPr lang="en-ID" b="1" dirty="0" err="1">
                <a:ea typeface="Calibri" panose="020F0502020204030204" pitchFamily="34" charset="0"/>
              </a:rPr>
              <a:t>selektivitas</a:t>
            </a:r>
            <a:r>
              <a:rPr lang="en-ID" b="1" dirty="0">
                <a:ea typeface="Calibri" panose="020F0502020204030204" pitchFamily="34" charset="0"/>
              </a:rPr>
              <a:t> dan </a:t>
            </a:r>
            <a:r>
              <a:rPr lang="en-ID" b="1" dirty="0" err="1">
                <a:ea typeface="Calibri" panose="020F0502020204030204" pitchFamily="34" charset="0"/>
              </a:rPr>
              <a:t>konversi</a:t>
            </a:r>
            <a:r>
              <a:rPr lang="en-ID" b="1" dirty="0">
                <a:ea typeface="Calibri" panose="020F0502020204030204" pitchFamily="34" charset="0"/>
              </a:rPr>
              <a:t>)</a:t>
            </a:r>
            <a:endParaRPr lang="en-ID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6C69F96-6D5B-2EFA-C3D3-93A8906024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2393" y="1144487"/>
            <a:ext cx="8594773" cy="5338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6226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1C5D6871-290E-4F91-9E83-86A7C62F2BBA}"/>
              </a:ext>
            </a:extLst>
          </p:cNvPr>
          <p:cNvSpPr/>
          <p:nvPr/>
        </p:nvSpPr>
        <p:spPr>
          <a:xfrm>
            <a:off x="2887186" y="245698"/>
            <a:ext cx="6417628" cy="630315"/>
          </a:xfrm>
          <a:prstGeom prst="rect">
            <a:avLst/>
          </a:prstGeom>
          <a:solidFill>
            <a:srgbClr val="0099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CONTOH HASIL SIMULASI</a:t>
            </a:r>
            <a:endParaRPr lang="en-ID" sz="3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D16B0F0-0163-464A-B229-2874F4CA501D}"/>
              </a:ext>
            </a:extLst>
          </p:cNvPr>
          <p:cNvSpPr/>
          <p:nvPr/>
        </p:nvSpPr>
        <p:spPr>
          <a:xfrm>
            <a:off x="3541896" y="6067575"/>
            <a:ext cx="5059547" cy="61906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Gambar 10. </a:t>
            </a:r>
            <a:r>
              <a:rPr lang="en-US" err="1">
                <a:solidFill>
                  <a:schemeClr val="tx1"/>
                </a:solidFill>
              </a:rPr>
              <a:t>Profil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temperatur</a:t>
            </a:r>
            <a:r>
              <a:rPr lang="en-US">
                <a:solidFill>
                  <a:schemeClr val="tx1"/>
                </a:solidFill>
              </a:rPr>
              <a:t> di </a:t>
            </a:r>
            <a:r>
              <a:rPr lang="en-US" err="1">
                <a:solidFill>
                  <a:schemeClr val="tx1"/>
                </a:solidFill>
              </a:rPr>
              <a:t>sepanjang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reaktor</a:t>
            </a:r>
            <a:endParaRPr lang="en-ID">
              <a:solidFill>
                <a:schemeClr val="tx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0EFD886-C83C-BFE9-2E19-69E4FD47A2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6000" y="1156063"/>
            <a:ext cx="5400000" cy="4631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82100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1C5D6871-290E-4F91-9E83-86A7C62F2BBA}"/>
              </a:ext>
            </a:extLst>
          </p:cNvPr>
          <p:cNvSpPr/>
          <p:nvPr/>
        </p:nvSpPr>
        <p:spPr>
          <a:xfrm>
            <a:off x="2887186" y="245698"/>
            <a:ext cx="6417628" cy="630315"/>
          </a:xfrm>
          <a:prstGeom prst="rect">
            <a:avLst/>
          </a:prstGeom>
          <a:solidFill>
            <a:srgbClr val="0099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CONTOH HASIL SIMULASI (2)</a:t>
            </a:r>
            <a:endParaRPr lang="en-ID" sz="3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D16B0F0-0163-464A-B229-2874F4CA501D}"/>
              </a:ext>
            </a:extLst>
          </p:cNvPr>
          <p:cNvSpPr/>
          <p:nvPr/>
        </p:nvSpPr>
        <p:spPr>
          <a:xfrm>
            <a:off x="684696" y="5877762"/>
            <a:ext cx="5059547" cy="61906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Gambar 12. </a:t>
            </a:r>
            <a:r>
              <a:rPr lang="en-US" dirty="0" err="1">
                <a:solidFill>
                  <a:schemeClr val="tx1"/>
                </a:solidFill>
              </a:rPr>
              <a:t>Profil</a:t>
            </a:r>
            <a:r>
              <a:rPr lang="en-US" dirty="0">
                <a:solidFill>
                  <a:schemeClr val="tx1"/>
                </a:solidFill>
              </a:rPr>
              <a:t> % </a:t>
            </a:r>
            <a:r>
              <a:rPr lang="en-US" dirty="0" err="1">
                <a:solidFill>
                  <a:schemeClr val="tx1"/>
                </a:solidFill>
              </a:rPr>
              <a:t>konversi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asam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laurat</a:t>
            </a:r>
            <a:r>
              <a:rPr lang="en-US" dirty="0">
                <a:solidFill>
                  <a:schemeClr val="tx1"/>
                </a:solidFill>
              </a:rPr>
              <a:t> di </a:t>
            </a:r>
            <a:r>
              <a:rPr lang="en-US" dirty="0" err="1">
                <a:solidFill>
                  <a:schemeClr val="tx1"/>
                </a:solidFill>
              </a:rPr>
              <a:t>sepanjang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reaktor</a:t>
            </a:r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2470F66-9A91-45C2-8250-1EA3E4A33C32}"/>
              </a:ext>
            </a:extLst>
          </p:cNvPr>
          <p:cNvSpPr/>
          <p:nvPr/>
        </p:nvSpPr>
        <p:spPr>
          <a:xfrm>
            <a:off x="6447757" y="5900388"/>
            <a:ext cx="5059547" cy="61906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Gambar 13. </a:t>
            </a:r>
            <a:r>
              <a:rPr lang="en-US" err="1">
                <a:solidFill>
                  <a:schemeClr val="tx1"/>
                </a:solidFill>
              </a:rPr>
              <a:t>profil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selektivitas</a:t>
            </a:r>
            <a:r>
              <a:rPr lang="en-US">
                <a:solidFill>
                  <a:schemeClr val="tx1"/>
                </a:solidFill>
              </a:rPr>
              <a:t> HDO di </a:t>
            </a:r>
            <a:r>
              <a:rPr lang="en-US" err="1">
                <a:solidFill>
                  <a:schemeClr val="tx1"/>
                </a:solidFill>
              </a:rPr>
              <a:t>sepanjang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reaktor</a:t>
            </a:r>
            <a:endParaRPr lang="en-ID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8DE22C-D2F6-B09C-8E7D-37AEDBB77A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4326" y="1087713"/>
            <a:ext cx="5400000" cy="46256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62AC405-7BEB-ADAD-19CC-71D13DA619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675" y="1057786"/>
            <a:ext cx="5400000" cy="4638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93217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1C5D6871-290E-4F91-9E83-86A7C62F2BBA}"/>
              </a:ext>
            </a:extLst>
          </p:cNvPr>
          <p:cNvSpPr/>
          <p:nvPr/>
        </p:nvSpPr>
        <p:spPr>
          <a:xfrm>
            <a:off x="2887186" y="245698"/>
            <a:ext cx="6417628" cy="630315"/>
          </a:xfrm>
          <a:prstGeom prst="rect">
            <a:avLst/>
          </a:prstGeom>
          <a:solidFill>
            <a:srgbClr val="0099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VALIDASI MODEL</a:t>
            </a:r>
            <a:endParaRPr lang="en-ID" sz="3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AA7A612-6976-4954-9E97-0542B3241D84}"/>
              </a:ext>
            </a:extLst>
          </p:cNvPr>
          <p:cNvSpPr/>
          <p:nvPr/>
        </p:nvSpPr>
        <p:spPr>
          <a:xfrm>
            <a:off x="3606812" y="2790447"/>
            <a:ext cx="4978375" cy="2215299"/>
          </a:xfrm>
          <a:prstGeom prst="rect">
            <a:avLst/>
          </a:prstGeom>
          <a:solidFill>
            <a:srgbClr val="CE6A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Model </a:t>
            </a:r>
            <a:r>
              <a:rPr lang="en-US" sz="2000" err="1"/>
              <a:t>reaksi</a:t>
            </a:r>
            <a:r>
              <a:rPr lang="en-US" sz="2000"/>
              <a:t> </a:t>
            </a:r>
            <a:r>
              <a:rPr lang="en-US" sz="2000" err="1"/>
              <a:t>beserta</a:t>
            </a:r>
            <a:r>
              <a:rPr lang="en-US" sz="2000"/>
              <a:t> data </a:t>
            </a:r>
            <a:r>
              <a:rPr lang="en-US" sz="2000" err="1"/>
              <a:t>kinetika</a:t>
            </a:r>
            <a:r>
              <a:rPr lang="en-US" sz="2000"/>
              <a:t> yang </a:t>
            </a:r>
            <a:r>
              <a:rPr lang="en-US" sz="2000" err="1"/>
              <a:t>telah</a:t>
            </a:r>
            <a:r>
              <a:rPr lang="en-US" sz="2000"/>
              <a:t> </a:t>
            </a:r>
            <a:r>
              <a:rPr lang="en-US" sz="2000" err="1"/>
              <a:t>dibuat</a:t>
            </a:r>
            <a:r>
              <a:rPr lang="en-US" sz="2000"/>
              <a:t> </a:t>
            </a:r>
            <a:r>
              <a:rPr lang="en-US" sz="2000" err="1"/>
              <a:t>dibandingkan</a:t>
            </a:r>
            <a:r>
              <a:rPr lang="en-US" sz="2000"/>
              <a:t> </a:t>
            </a:r>
            <a:r>
              <a:rPr lang="en-US" sz="2000" err="1"/>
              <a:t>dengan</a:t>
            </a:r>
            <a:r>
              <a:rPr lang="en-US" sz="2000"/>
              <a:t> </a:t>
            </a:r>
            <a:r>
              <a:rPr lang="en-US" sz="2000" err="1"/>
              <a:t>nilai</a:t>
            </a:r>
            <a:r>
              <a:rPr lang="en-US" sz="2000"/>
              <a:t> </a:t>
            </a:r>
            <a:r>
              <a:rPr lang="en-US" sz="2000" err="1"/>
              <a:t>konversi</a:t>
            </a:r>
            <a:r>
              <a:rPr lang="en-US" sz="2000"/>
              <a:t> dan </a:t>
            </a:r>
            <a:r>
              <a:rPr lang="en-US" sz="2000" err="1"/>
              <a:t>distribusi</a:t>
            </a:r>
            <a:r>
              <a:rPr lang="en-US" sz="2000"/>
              <a:t> </a:t>
            </a:r>
            <a:r>
              <a:rPr lang="en-US" sz="2000" err="1"/>
              <a:t>produk</a:t>
            </a:r>
            <a:r>
              <a:rPr lang="en-US" sz="2000"/>
              <a:t> pada </a:t>
            </a:r>
            <a:r>
              <a:rPr lang="en-US" sz="2000" err="1"/>
              <a:t>jurnal</a:t>
            </a:r>
            <a:r>
              <a:rPr lang="en-US" sz="2000"/>
              <a:t> </a:t>
            </a:r>
            <a:r>
              <a:rPr lang="en-US" sz="2000" err="1"/>
              <a:t>referensi</a:t>
            </a:r>
            <a:r>
              <a:rPr lang="en-US" sz="2000"/>
              <a:t> </a:t>
            </a:r>
            <a:r>
              <a:rPr lang="en-US" sz="2000" err="1"/>
              <a:t>sesuai</a:t>
            </a:r>
            <a:r>
              <a:rPr lang="en-US" sz="2000"/>
              <a:t> </a:t>
            </a:r>
            <a:r>
              <a:rPr lang="en-US" sz="2000" err="1"/>
              <a:t>dengan</a:t>
            </a:r>
            <a:r>
              <a:rPr lang="en-US" sz="2000"/>
              <a:t> </a:t>
            </a:r>
            <a:r>
              <a:rPr lang="en-US" sz="2000" err="1"/>
              <a:t>kondisi</a:t>
            </a:r>
            <a:r>
              <a:rPr lang="en-US" sz="2000"/>
              <a:t> </a:t>
            </a:r>
            <a:r>
              <a:rPr lang="en-US" sz="2000" err="1"/>
              <a:t>operasi</a:t>
            </a:r>
            <a:r>
              <a:rPr lang="en-US" sz="2000"/>
              <a:t>.</a:t>
            </a:r>
            <a:endParaRPr lang="en-ID" sz="2000"/>
          </a:p>
        </p:txBody>
      </p:sp>
    </p:spTree>
    <p:extLst>
      <p:ext uri="{BB962C8B-B14F-4D97-AF65-F5344CB8AC3E}">
        <p14:creationId xmlns:p14="http://schemas.microsoft.com/office/powerpoint/2010/main" val="344842418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F790121-F7F4-4044-9D45-381A97B388B0}"/>
              </a:ext>
            </a:extLst>
          </p:cNvPr>
          <p:cNvSpPr/>
          <p:nvPr/>
        </p:nvSpPr>
        <p:spPr>
          <a:xfrm>
            <a:off x="0" y="2839452"/>
            <a:ext cx="12192000" cy="104674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/>
              <a:t>LAIN </a:t>
            </a:r>
            <a:r>
              <a:rPr lang="en-US" sz="4000" b="1" err="1"/>
              <a:t>LAIN</a:t>
            </a:r>
            <a:endParaRPr lang="en-ID" sz="4000" b="1"/>
          </a:p>
        </p:txBody>
      </p:sp>
    </p:spTree>
    <p:extLst>
      <p:ext uri="{BB962C8B-B14F-4D97-AF65-F5344CB8AC3E}">
        <p14:creationId xmlns:p14="http://schemas.microsoft.com/office/powerpoint/2010/main" val="32561553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1C5D6871-290E-4F91-9E83-86A7C62F2BBA}"/>
              </a:ext>
            </a:extLst>
          </p:cNvPr>
          <p:cNvSpPr/>
          <p:nvPr/>
        </p:nvSpPr>
        <p:spPr>
          <a:xfrm>
            <a:off x="2887186" y="245698"/>
            <a:ext cx="6417628" cy="630315"/>
          </a:xfrm>
          <a:prstGeom prst="rect">
            <a:avLst/>
          </a:prstGeom>
          <a:solidFill>
            <a:srgbClr val="0099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KEROSIN VS AVTUR</a:t>
            </a:r>
            <a:endParaRPr lang="en-ID" sz="3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52E1278-A4E1-480F-A56F-76E21264A66B}"/>
              </a:ext>
            </a:extLst>
          </p:cNvPr>
          <p:cNvSpPr/>
          <p:nvPr/>
        </p:nvSpPr>
        <p:spPr>
          <a:xfrm>
            <a:off x="684343" y="2630078"/>
            <a:ext cx="10716124" cy="1923068"/>
          </a:xfrm>
          <a:prstGeom prst="rect">
            <a:avLst/>
          </a:prstGeom>
          <a:solidFill>
            <a:srgbClr val="CE6A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err="1"/>
              <a:t>Perbedaan</a:t>
            </a:r>
            <a:r>
              <a:rPr lang="en-US" sz="2000" b="1"/>
              <a:t> </a:t>
            </a:r>
            <a:r>
              <a:rPr lang="en-US" sz="2000" b="1" err="1"/>
              <a:t>avtur</a:t>
            </a:r>
            <a:r>
              <a:rPr lang="en-US" sz="2000" b="1"/>
              <a:t> </a:t>
            </a:r>
            <a:r>
              <a:rPr lang="en-US" sz="2000" b="1" err="1"/>
              <a:t>dengan</a:t>
            </a:r>
            <a:r>
              <a:rPr lang="en-US" sz="2000" b="1"/>
              <a:t> </a:t>
            </a:r>
            <a:r>
              <a:rPr lang="en-US" sz="2000" b="1" err="1"/>
              <a:t>kerosin</a:t>
            </a:r>
            <a:r>
              <a:rPr lang="en-US" sz="2000" b="1"/>
              <a:t> </a:t>
            </a:r>
            <a:r>
              <a:rPr lang="en-US" sz="2000"/>
              <a:t>:</a:t>
            </a:r>
          </a:p>
          <a:p>
            <a:pPr algn="ctr"/>
            <a:r>
              <a:rPr lang="en-US" sz="2000" err="1"/>
              <a:t>Avtur</a:t>
            </a:r>
            <a:r>
              <a:rPr lang="en-US" sz="2000"/>
              <a:t> </a:t>
            </a:r>
            <a:r>
              <a:rPr lang="en-US" sz="2000" err="1"/>
              <a:t>lebih</a:t>
            </a:r>
            <a:r>
              <a:rPr lang="en-US" sz="2000"/>
              <a:t> </a:t>
            </a:r>
            <a:r>
              <a:rPr lang="en-US" sz="2000" err="1"/>
              <a:t>murni</a:t>
            </a:r>
            <a:r>
              <a:rPr lang="en-US" sz="2000"/>
              <a:t> (refined) </a:t>
            </a:r>
            <a:r>
              <a:rPr lang="en-US" sz="2000" err="1"/>
              <a:t>dibanding</a:t>
            </a:r>
            <a:r>
              <a:rPr lang="en-US" sz="2000"/>
              <a:t> </a:t>
            </a:r>
            <a:r>
              <a:rPr lang="en-US" sz="2000" err="1"/>
              <a:t>kerosin</a:t>
            </a:r>
            <a:r>
              <a:rPr lang="en-US" sz="2000"/>
              <a:t>, </a:t>
            </a:r>
            <a:r>
              <a:rPr lang="en-US" sz="2000" err="1"/>
              <a:t>lebih</a:t>
            </a:r>
            <a:r>
              <a:rPr lang="en-US" sz="2000"/>
              <a:t> </a:t>
            </a:r>
            <a:r>
              <a:rPr lang="en-US" sz="2000" err="1"/>
              <a:t>banyak</a:t>
            </a:r>
            <a:r>
              <a:rPr lang="en-US" sz="2000"/>
              <a:t> </a:t>
            </a:r>
            <a:r>
              <a:rPr lang="en-US" sz="2000" err="1"/>
              <a:t>syarat</a:t>
            </a:r>
            <a:r>
              <a:rPr lang="en-US" sz="2000"/>
              <a:t> </a:t>
            </a:r>
            <a:r>
              <a:rPr lang="en-US" sz="2000" err="1"/>
              <a:t>spesifikasi</a:t>
            </a:r>
            <a:r>
              <a:rPr lang="en-US" sz="2000"/>
              <a:t> yang </a:t>
            </a:r>
            <a:r>
              <a:rPr lang="en-US" sz="2000" err="1"/>
              <a:t>harus</a:t>
            </a:r>
            <a:r>
              <a:rPr lang="en-US" sz="2000"/>
              <a:t> </a:t>
            </a:r>
            <a:r>
              <a:rPr lang="en-US" sz="2000" err="1"/>
              <a:t>dipenuhi</a:t>
            </a:r>
            <a:r>
              <a:rPr lang="en-US" sz="2000"/>
              <a:t> </a:t>
            </a:r>
            <a:r>
              <a:rPr lang="en-US" sz="2000" err="1"/>
              <a:t>seperti</a:t>
            </a:r>
            <a:r>
              <a:rPr lang="en-US" sz="2000"/>
              <a:t> </a:t>
            </a:r>
            <a:r>
              <a:rPr lang="en-US" sz="2000" err="1"/>
              <a:t>titik</a:t>
            </a:r>
            <a:r>
              <a:rPr lang="en-US" sz="2000"/>
              <a:t> </a:t>
            </a:r>
            <a:r>
              <a:rPr lang="en-US" sz="2000" err="1"/>
              <a:t>beku</a:t>
            </a:r>
            <a:r>
              <a:rPr lang="en-US" sz="2000"/>
              <a:t>, flash point, </a:t>
            </a:r>
            <a:r>
              <a:rPr lang="en-US" sz="2000" err="1"/>
              <a:t>viskositas</a:t>
            </a:r>
            <a:r>
              <a:rPr lang="en-US" sz="2000"/>
              <a:t>, </a:t>
            </a:r>
            <a:r>
              <a:rPr lang="en-US" sz="2000" err="1"/>
              <a:t>kandungan</a:t>
            </a:r>
            <a:r>
              <a:rPr lang="en-US" sz="2000"/>
              <a:t> sulfur, dan </a:t>
            </a:r>
            <a:r>
              <a:rPr lang="en-US" sz="2000" err="1"/>
              <a:t>energi</a:t>
            </a:r>
            <a:r>
              <a:rPr lang="en-US" sz="2000"/>
              <a:t> </a:t>
            </a:r>
            <a:r>
              <a:rPr lang="en-US" sz="2000" err="1"/>
              <a:t>spesifik</a:t>
            </a:r>
            <a:r>
              <a:rPr lang="en-US" sz="2000"/>
              <a:t>.</a:t>
            </a:r>
          </a:p>
          <a:p>
            <a:pPr algn="ctr"/>
            <a:r>
              <a:rPr lang="en-US" sz="2000" err="1"/>
              <a:t>Beberapa</a:t>
            </a:r>
            <a:r>
              <a:rPr lang="en-US" sz="2000"/>
              <a:t> </a:t>
            </a:r>
            <a:r>
              <a:rPr lang="en-US" sz="2000" err="1"/>
              <a:t>jenis</a:t>
            </a:r>
            <a:r>
              <a:rPr lang="en-US" sz="2000"/>
              <a:t> </a:t>
            </a:r>
            <a:r>
              <a:rPr lang="en-US" sz="2000" err="1"/>
              <a:t>avtur</a:t>
            </a:r>
            <a:r>
              <a:rPr lang="en-US" sz="2000"/>
              <a:t> </a:t>
            </a:r>
            <a:r>
              <a:rPr lang="en-US" sz="2000" err="1"/>
              <a:t>memiliki</a:t>
            </a:r>
            <a:r>
              <a:rPr lang="en-US" sz="2000"/>
              <a:t> additives agar </a:t>
            </a:r>
            <a:r>
              <a:rPr lang="en-US" sz="2000" err="1"/>
              <a:t>terbakar</a:t>
            </a:r>
            <a:r>
              <a:rPr lang="en-US" sz="2000"/>
              <a:t> </a:t>
            </a:r>
            <a:r>
              <a:rPr lang="en-US" sz="2000" err="1"/>
              <a:t>lebih</a:t>
            </a:r>
            <a:r>
              <a:rPr lang="en-US" sz="2000"/>
              <a:t> </a:t>
            </a:r>
            <a:r>
              <a:rPr lang="en-US" sz="2000" err="1"/>
              <a:t>sempurna</a:t>
            </a:r>
            <a:r>
              <a:rPr lang="en-US" sz="2000"/>
              <a:t>, </a:t>
            </a:r>
            <a:r>
              <a:rPr lang="en-US" sz="2000" err="1"/>
              <a:t>bersih</a:t>
            </a:r>
            <a:r>
              <a:rPr lang="en-US" sz="2000"/>
              <a:t> dan </a:t>
            </a:r>
            <a:r>
              <a:rPr lang="en-US" sz="2000" err="1"/>
              <a:t>efisien</a:t>
            </a:r>
            <a:r>
              <a:rPr lang="en-US" sz="2000"/>
              <a:t> </a:t>
            </a:r>
            <a:r>
              <a:rPr lang="en-US" sz="2000" err="1"/>
              <a:t>serta</a:t>
            </a:r>
            <a:r>
              <a:rPr lang="en-US" sz="2000"/>
              <a:t> </a:t>
            </a:r>
            <a:r>
              <a:rPr lang="en-US" sz="2000" err="1"/>
              <a:t>untuk</a:t>
            </a:r>
            <a:r>
              <a:rPr lang="en-US" sz="2000"/>
              <a:t> </a:t>
            </a:r>
            <a:r>
              <a:rPr lang="en-US" sz="2000" err="1"/>
              <a:t>mencegah</a:t>
            </a:r>
            <a:r>
              <a:rPr lang="en-US" sz="2000"/>
              <a:t> </a:t>
            </a:r>
            <a:r>
              <a:rPr lang="en-US" sz="2000" err="1"/>
              <a:t>terbentuknya</a:t>
            </a:r>
            <a:r>
              <a:rPr lang="en-US" sz="2000"/>
              <a:t> es dan </a:t>
            </a:r>
            <a:r>
              <a:rPr lang="en-US" sz="2000" err="1"/>
              <a:t>korosi</a:t>
            </a:r>
            <a:r>
              <a:rPr lang="en-US" sz="2000"/>
              <a:t>.</a:t>
            </a:r>
            <a:endParaRPr lang="en-ID" sz="2000"/>
          </a:p>
        </p:txBody>
      </p:sp>
    </p:spTree>
    <p:extLst>
      <p:ext uri="{BB962C8B-B14F-4D97-AF65-F5344CB8AC3E}">
        <p14:creationId xmlns:p14="http://schemas.microsoft.com/office/powerpoint/2010/main" val="305896622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1C5D6871-290E-4F91-9E83-86A7C62F2BBA}"/>
              </a:ext>
            </a:extLst>
          </p:cNvPr>
          <p:cNvSpPr/>
          <p:nvPr/>
        </p:nvSpPr>
        <p:spPr>
          <a:xfrm>
            <a:off x="2887186" y="245699"/>
            <a:ext cx="6417628" cy="539878"/>
          </a:xfrm>
          <a:prstGeom prst="rect">
            <a:avLst/>
          </a:prstGeom>
          <a:solidFill>
            <a:srgbClr val="0099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RUTE PRODUKSI BIOAVTUR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82566C9-8C9E-4C3C-B559-2254456E661A}"/>
              </a:ext>
            </a:extLst>
          </p:cNvPr>
          <p:cNvSpPr/>
          <p:nvPr/>
        </p:nvSpPr>
        <p:spPr>
          <a:xfrm>
            <a:off x="751642" y="998812"/>
            <a:ext cx="10688716" cy="782744"/>
          </a:xfrm>
          <a:prstGeom prst="rect">
            <a:avLst/>
          </a:prstGeom>
          <a:noFill/>
          <a:ln w="38100">
            <a:solidFill>
              <a:srgbClr val="71CDA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err="1">
                <a:solidFill>
                  <a:schemeClr val="tx1"/>
                </a:solidFill>
              </a:rPr>
              <a:t>Produksi</a:t>
            </a:r>
            <a:r>
              <a:rPr lang="en-US">
                <a:solidFill>
                  <a:schemeClr val="tx1"/>
                </a:solidFill>
              </a:rPr>
              <a:t> jet fuel </a:t>
            </a:r>
            <a:r>
              <a:rPr lang="en-US" err="1">
                <a:solidFill>
                  <a:schemeClr val="tx1"/>
                </a:solidFill>
              </a:rPr>
              <a:t>dari</a:t>
            </a:r>
            <a:r>
              <a:rPr lang="en-US">
                <a:solidFill>
                  <a:schemeClr val="tx1"/>
                </a:solidFill>
              </a:rPr>
              <a:t> alcohol </a:t>
            </a:r>
            <a:r>
              <a:rPr lang="en-US" err="1">
                <a:solidFill>
                  <a:schemeClr val="tx1"/>
                </a:solidFill>
              </a:rPr>
              <a:t>melalui</a:t>
            </a:r>
            <a:r>
              <a:rPr lang="en-US">
                <a:solidFill>
                  <a:schemeClr val="tx1"/>
                </a:solidFill>
              </a:rPr>
              <a:t> proses </a:t>
            </a:r>
            <a:r>
              <a:rPr lang="en-US" err="1">
                <a:solidFill>
                  <a:schemeClr val="tx1"/>
                </a:solidFill>
              </a:rPr>
              <a:t>dehidrasi</a:t>
            </a:r>
            <a:r>
              <a:rPr lang="en-US">
                <a:solidFill>
                  <a:schemeClr val="tx1"/>
                </a:solidFill>
              </a:rPr>
              <a:t>, </a:t>
            </a:r>
            <a:r>
              <a:rPr lang="en-US" err="1">
                <a:solidFill>
                  <a:schemeClr val="tx1"/>
                </a:solidFill>
              </a:rPr>
              <a:t>oligomerisasi</a:t>
            </a:r>
            <a:r>
              <a:rPr lang="en-US">
                <a:solidFill>
                  <a:schemeClr val="tx1"/>
                </a:solidFill>
              </a:rPr>
              <a:t>, </a:t>
            </a:r>
            <a:r>
              <a:rPr lang="en-US" err="1">
                <a:solidFill>
                  <a:schemeClr val="tx1"/>
                </a:solidFill>
              </a:rPr>
              <a:t>hidrogenasi</a:t>
            </a:r>
            <a:r>
              <a:rPr lang="en-US">
                <a:solidFill>
                  <a:schemeClr val="tx1"/>
                </a:solidFill>
              </a:rPr>
              <a:t> dan </a:t>
            </a:r>
            <a:r>
              <a:rPr lang="en-US" err="1">
                <a:solidFill>
                  <a:schemeClr val="tx1"/>
                </a:solidFill>
              </a:rPr>
              <a:t>fraksionasi</a:t>
            </a:r>
            <a:r>
              <a:rPr lang="en-US">
                <a:solidFill>
                  <a:schemeClr val="tx1"/>
                </a:solidFill>
              </a:rPr>
              <a:t>. </a:t>
            </a:r>
            <a:endParaRPr lang="en-ID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E52FE9F-67C3-4251-B92B-C6DA72393535}"/>
              </a:ext>
            </a:extLst>
          </p:cNvPr>
          <p:cNvSpPr/>
          <p:nvPr/>
        </p:nvSpPr>
        <p:spPr>
          <a:xfrm>
            <a:off x="1020930" y="831063"/>
            <a:ext cx="5406501" cy="32902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ATJ (</a:t>
            </a:r>
            <a:r>
              <a:rPr lang="en-US" i="1">
                <a:solidFill>
                  <a:schemeClr val="tx1"/>
                </a:solidFill>
              </a:rPr>
              <a:t>Alcohol to Jet</a:t>
            </a:r>
            <a:r>
              <a:rPr lang="en-US">
                <a:solidFill>
                  <a:schemeClr val="tx1"/>
                </a:solidFill>
              </a:rPr>
              <a:t>)</a:t>
            </a:r>
            <a:endParaRPr lang="en-ID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4E2A206-5CDE-4D78-A65C-992962FE6207}"/>
              </a:ext>
            </a:extLst>
          </p:cNvPr>
          <p:cNvSpPr/>
          <p:nvPr/>
        </p:nvSpPr>
        <p:spPr>
          <a:xfrm>
            <a:off x="3610252" y="5743371"/>
            <a:ext cx="5406501" cy="32599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Gambar 14. Proses </a:t>
            </a:r>
            <a:r>
              <a:rPr lang="en-US" i="1">
                <a:solidFill>
                  <a:schemeClr val="tx1"/>
                </a:solidFill>
              </a:rPr>
              <a:t>Alcohol to Jet</a:t>
            </a:r>
            <a:r>
              <a:rPr lang="en-US" baseline="30000">
                <a:solidFill>
                  <a:schemeClr val="tx1"/>
                </a:solidFill>
              </a:rPr>
              <a:t>[1]</a:t>
            </a:r>
            <a:endParaRPr lang="en-ID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06C13AF-3A16-47AF-9261-C637B6A91726}"/>
              </a:ext>
            </a:extLst>
          </p:cNvPr>
          <p:cNvSpPr/>
          <p:nvPr/>
        </p:nvSpPr>
        <p:spPr>
          <a:xfrm>
            <a:off x="499458" y="6114850"/>
            <a:ext cx="11085899" cy="58935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[1] </a:t>
            </a:r>
            <a:r>
              <a:rPr lang="en-ID" sz="12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Wang, W. C., dan Tao, L. (2016): Bio-jet fuel conversion technologies, </a:t>
            </a:r>
            <a:r>
              <a:rPr lang="en-ID" sz="1200" i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Renewable and Sustainable Energy Reviews</a:t>
            </a:r>
            <a:r>
              <a:rPr lang="en-ID" sz="12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n-ID" sz="1200" b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53</a:t>
            </a:r>
            <a:r>
              <a:rPr lang="en-ID" sz="12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801–822.</a:t>
            </a:r>
            <a:r>
              <a:rPr lang="en-ID" sz="12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  <a:endParaRPr lang="en-US" sz="12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254F08B-E2BE-4C94-9B98-0D577B9A28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5418" y="1931788"/>
            <a:ext cx="6021163" cy="3642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89619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1C5D6871-290E-4F91-9E83-86A7C62F2BBA}"/>
              </a:ext>
            </a:extLst>
          </p:cNvPr>
          <p:cNvSpPr/>
          <p:nvPr/>
        </p:nvSpPr>
        <p:spPr>
          <a:xfrm>
            <a:off x="2887186" y="245699"/>
            <a:ext cx="6417628" cy="539878"/>
          </a:xfrm>
          <a:prstGeom prst="rect">
            <a:avLst/>
          </a:prstGeom>
          <a:solidFill>
            <a:srgbClr val="0099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RUTE PRODUKSI BIOAVTUR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82566C9-8C9E-4C3C-B559-2254456E661A}"/>
              </a:ext>
            </a:extLst>
          </p:cNvPr>
          <p:cNvSpPr/>
          <p:nvPr/>
        </p:nvSpPr>
        <p:spPr>
          <a:xfrm>
            <a:off x="751641" y="995576"/>
            <a:ext cx="10688716" cy="782744"/>
          </a:xfrm>
          <a:prstGeom prst="rect">
            <a:avLst/>
          </a:prstGeom>
          <a:noFill/>
          <a:ln w="38100">
            <a:solidFill>
              <a:srgbClr val="71CDA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>
                <a:solidFill>
                  <a:schemeClr val="tx1"/>
                </a:solidFill>
              </a:rPr>
              <a:t>Proses </a:t>
            </a:r>
            <a:r>
              <a:rPr lang="en-US" err="1">
                <a:solidFill>
                  <a:schemeClr val="tx1"/>
                </a:solidFill>
              </a:rPr>
              <a:t>produksi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hidrokarbon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dari</a:t>
            </a:r>
            <a:r>
              <a:rPr lang="en-US">
                <a:solidFill>
                  <a:schemeClr val="tx1"/>
                </a:solidFill>
              </a:rPr>
              <a:t> syngas</a:t>
            </a:r>
            <a:endParaRPr lang="en-ID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E52FE9F-67C3-4251-B92B-C6DA72393535}"/>
              </a:ext>
            </a:extLst>
          </p:cNvPr>
          <p:cNvSpPr/>
          <p:nvPr/>
        </p:nvSpPr>
        <p:spPr>
          <a:xfrm>
            <a:off x="1020930" y="831063"/>
            <a:ext cx="5406501" cy="32902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FT (</a:t>
            </a:r>
            <a:r>
              <a:rPr lang="en-US" i="1">
                <a:solidFill>
                  <a:schemeClr val="tx1"/>
                </a:solidFill>
              </a:rPr>
              <a:t>Fischer-</a:t>
            </a:r>
            <a:r>
              <a:rPr lang="en-US" i="1" err="1">
                <a:solidFill>
                  <a:schemeClr val="tx1"/>
                </a:solidFill>
              </a:rPr>
              <a:t>Tropsch</a:t>
            </a:r>
            <a:r>
              <a:rPr lang="en-US">
                <a:solidFill>
                  <a:schemeClr val="tx1"/>
                </a:solidFill>
              </a:rPr>
              <a:t>)</a:t>
            </a:r>
            <a:endParaRPr lang="en-ID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4E2A206-5CDE-4D78-A65C-992962FE6207}"/>
              </a:ext>
            </a:extLst>
          </p:cNvPr>
          <p:cNvSpPr/>
          <p:nvPr/>
        </p:nvSpPr>
        <p:spPr>
          <a:xfrm>
            <a:off x="3610252" y="5743371"/>
            <a:ext cx="5406501" cy="32599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Gambar 15. Proses FT </a:t>
            </a:r>
            <a:r>
              <a:rPr lang="en-US" i="1">
                <a:solidFill>
                  <a:schemeClr val="tx1"/>
                </a:solidFill>
              </a:rPr>
              <a:t>biomass to liquid</a:t>
            </a:r>
            <a:r>
              <a:rPr lang="en-US" baseline="30000">
                <a:solidFill>
                  <a:schemeClr val="tx1"/>
                </a:solidFill>
              </a:rPr>
              <a:t>[1]</a:t>
            </a:r>
            <a:endParaRPr lang="en-ID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06C13AF-3A16-47AF-9261-C637B6A91726}"/>
              </a:ext>
            </a:extLst>
          </p:cNvPr>
          <p:cNvSpPr/>
          <p:nvPr/>
        </p:nvSpPr>
        <p:spPr>
          <a:xfrm>
            <a:off x="499458" y="6114850"/>
            <a:ext cx="11085899" cy="58935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[1] </a:t>
            </a:r>
            <a:r>
              <a:rPr lang="en-ID" sz="12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Wang, W. C., dan Tao, L. (2016): Bio-jet fuel conversion technologies, </a:t>
            </a:r>
            <a:r>
              <a:rPr lang="en-ID" sz="1200" i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Renewable and Sustainable Energy Reviews</a:t>
            </a:r>
            <a:r>
              <a:rPr lang="en-ID" sz="12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n-ID" sz="1200" b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53</a:t>
            </a:r>
            <a:r>
              <a:rPr lang="en-ID" sz="12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801–822.</a:t>
            </a:r>
            <a:r>
              <a:rPr lang="en-ID" sz="12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  <a:endParaRPr lang="en-US" sz="12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DEBC240-0EC0-406C-8393-4FFCCA5ED9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6682" y="2272362"/>
            <a:ext cx="8438635" cy="2686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2626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1C5D6871-290E-4F91-9E83-86A7C62F2BBA}"/>
              </a:ext>
            </a:extLst>
          </p:cNvPr>
          <p:cNvSpPr/>
          <p:nvPr/>
        </p:nvSpPr>
        <p:spPr>
          <a:xfrm>
            <a:off x="2887186" y="245698"/>
            <a:ext cx="6417628" cy="630315"/>
          </a:xfrm>
          <a:prstGeom prst="rect">
            <a:avLst/>
          </a:prstGeom>
          <a:solidFill>
            <a:srgbClr val="0099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MEKANISME HDO</a:t>
            </a:r>
            <a:endParaRPr lang="en-ID" sz="3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89B2D9-00CD-47A6-99CC-D831709D7CB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57336" y="1388569"/>
            <a:ext cx="6920826" cy="408086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0CA8072-4B43-4A37-A2BD-4DD63CF476E4}"/>
              </a:ext>
            </a:extLst>
          </p:cNvPr>
          <p:cNvSpPr/>
          <p:nvPr/>
        </p:nvSpPr>
        <p:spPr>
          <a:xfrm>
            <a:off x="474040" y="5793724"/>
            <a:ext cx="6687418" cy="39592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Gambar 16. </a:t>
            </a:r>
            <a:r>
              <a:rPr lang="en-ID" sz="160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Skema </a:t>
            </a:r>
            <a:r>
              <a:rPr lang="en-ID" sz="160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reaksi</a:t>
            </a:r>
            <a:r>
              <a:rPr lang="en-ID" sz="160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60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hidrodeoksigenasi</a:t>
            </a:r>
            <a:r>
              <a:rPr lang="en-ID" sz="160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600" i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refined rapeseed oil</a:t>
            </a:r>
            <a:r>
              <a:rPr lang="en-ID" sz="160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endParaRPr lang="en-ID" sz="160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7931585-6DAB-4ABD-892D-AFC43E9D67DB}"/>
              </a:ext>
            </a:extLst>
          </p:cNvPr>
          <p:cNvSpPr/>
          <p:nvPr/>
        </p:nvSpPr>
        <p:spPr>
          <a:xfrm>
            <a:off x="474040" y="6394464"/>
            <a:ext cx="11085899" cy="30580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[1] </a:t>
            </a:r>
            <a:r>
              <a:rPr lang="en-ID" sz="12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Bejblova</a:t>
            </a:r>
            <a:r>
              <a:rPr lang="en-ID" sz="12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dan </a:t>
            </a:r>
            <a:r>
              <a:rPr lang="en-ID" sz="12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Kubic</a:t>
            </a:r>
            <a:r>
              <a:rPr lang="en-ID" sz="12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 (2010). DOI : https://doi.org/10.1007/s11244-009-9421-z</a:t>
            </a:r>
            <a:endParaRPr lang="en-US" sz="12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893208D-1B78-4E6B-8797-8EEB1B363555}"/>
              </a:ext>
            </a:extLst>
          </p:cNvPr>
          <p:cNvSpPr/>
          <p:nvPr/>
        </p:nvSpPr>
        <p:spPr>
          <a:xfrm>
            <a:off x="7537165" y="1805211"/>
            <a:ext cx="4022774" cy="3910361"/>
          </a:xfrm>
          <a:prstGeom prst="rect">
            <a:avLst/>
          </a:prstGeom>
          <a:noFill/>
          <a:ln w="38100">
            <a:solidFill>
              <a:srgbClr val="CE6A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en-ID" sz="1600" i="1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Fatty alcohol</a:t>
            </a:r>
            <a:r>
              <a:rPr lang="en-ID" sz="1600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en-ID" sz="1600" err="1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akan</a:t>
            </a:r>
            <a:r>
              <a:rPr lang="en-ID" sz="1600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en-ID" sz="1600" err="1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bereaksi</a:t>
            </a:r>
            <a:r>
              <a:rPr lang="en-ID" sz="1600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en-ID" sz="1600" err="1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dengan</a:t>
            </a:r>
            <a:r>
              <a:rPr lang="en-ID" sz="1600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en-ID" sz="1600" i="1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fatty acid</a:t>
            </a:r>
            <a:r>
              <a:rPr lang="en-ID" sz="1600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en-ID" sz="1600" err="1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membentuk</a:t>
            </a:r>
            <a:r>
              <a:rPr lang="en-ID" sz="1600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en-ID" sz="1600" i="1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fatty ester</a:t>
            </a:r>
            <a:r>
              <a:rPr lang="en-ID" sz="1600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en-ID" sz="1600" err="1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atau</a:t>
            </a:r>
            <a:r>
              <a:rPr lang="en-ID" sz="1600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en-ID" sz="1600" err="1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bereaksi</a:t>
            </a:r>
            <a:r>
              <a:rPr lang="en-ID" sz="1600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en-ID" sz="1600" err="1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dengan</a:t>
            </a:r>
            <a:r>
              <a:rPr lang="en-ID" sz="1600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 hydrogen </a:t>
            </a:r>
            <a:r>
              <a:rPr lang="en-ID" sz="1600" err="1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melalui</a:t>
            </a:r>
            <a:r>
              <a:rPr lang="en-ID" sz="1600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en-ID" sz="1600" err="1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rute</a:t>
            </a:r>
            <a:r>
              <a:rPr lang="en-ID" sz="1600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 HDO. </a:t>
            </a:r>
            <a:r>
              <a:rPr lang="en-ID" sz="1600" i="1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Fatty ester</a:t>
            </a:r>
            <a:r>
              <a:rPr lang="en-ID" sz="1600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en-ID" sz="1600" err="1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sebagai</a:t>
            </a:r>
            <a:r>
              <a:rPr lang="en-ID" sz="1600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en-ID" sz="1600" err="1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senyawa</a:t>
            </a:r>
            <a:r>
              <a:rPr lang="en-ID" sz="1600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en-ID" sz="1600" err="1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intermediet</a:t>
            </a:r>
            <a:r>
              <a:rPr lang="en-ID" sz="1600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 yang </a:t>
            </a:r>
            <a:r>
              <a:rPr lang="en-ID" sz="1600" err="1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akan</a:t>
            </a:r>
            <a:r>
              <a:rPr lang="en-ID" sz="1600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en-ID" sz="1600" err="1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melalui</a:t>
            </a:r>
            <a:r>
              <a:rPr lang="en-ID" sz="1600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en-ID" sz="1600" err="1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rute</a:t>
            </a:r>
            <a:r>
              <a:rPr lang="en-ID" sz="1600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 HDO. </a:t>
            </a:r>
            <a:r>
              <a:rPr lang="en-ID" sz="1600" err="1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Semakin</a:t>
            </a:r>
            <a:r>
              <a:rPr lang="en-ID" sz="1600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en-ID" sz="1600" err="1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banyak</a:t>
            </a:r>
            <a:r>
              <a:rPr lang="en-ID" sz="1600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en-ID" sz="1600" i="1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fatty ester</a:t>
            </a:r>
            <a:r>
              <a:rPr lang="en-ID" sz="1600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 yang </a:t>
            </a:r>
            <a:r>
              <a:rPr lang="en-ID" sz="1600" err="1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terbentuk</a:t>
            </a:r>
            <a:r>
              <a:rPr lang="en-ID" sz="1600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, </a:t>
            </a:r>
            <a:r>
              <a:rPr lang="en-ID" sz="1600" err="1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selektivitas</a:t>
            </a:r>
            <a:r>
              <a:rPr lang="en-ID" sz="1600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en-ID" sz="1600" err="1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alkana</a:t>
            </a:r>
            <a:r>
              <a:rPr lang="en-ID" sz="1600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en-ID" sz="1600" err="1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rantai</a:t>
            </a:r>
            <a:r>
              <a:rPr lang="en-ID" sz="1600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en-ID" sz="1600" err="1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genap</a:t>
            </a:r>
            <a:r>
              <a:rPr lang="en-ID" sz="1600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en-ID" sz="1600" err="1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akan</a:t>
            </a:r>
            <a:r>
              <a:rPr lang="en-ID" sz="1600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en-ID" sz="1600" err="1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semakin</a:t>
            </a:r>
            <a:r>
              <a:rPr lang="en-ID" sz="1600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en-ID" sz="1600" err="1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tinggi</a:t>
            </a:r>
            <a:r>
              <a:rPr lang="en-ID" sz="1600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en-ID" sz="1600" err="1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dibanding</a:t>
            </a:r>
            <a:r>
              <a:rPr lang="en-ID" sz="1600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en-ID" sz="1600" err="1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semakin</a:t>
            </a:r>
            <a:r>
              <a:rPr lang="en-ID" sz="1600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en-ID" sz="1600" err="1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banyak</a:t>
            </a:r>
            <a:r>
              <a:rPr lang="en-ID" sz="1600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en-ID" sz="1600" i="1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fatty acid</a:t>
            </a:r>
            <a:r>
              <a:rPr lang="en-ID" sz="1600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 yang </a:t>
            </a:r>
            <a:r>
              <a:rPr lang="en-ID" sz="1600" err="1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terbentuk</a:t>
            </a:r>
            <a:r>
              <a:rPr lang="en-ID" sz="1600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.</a:t>
            </a:r>
            <a:endParaRPr lang="en-ID" sz="1600">
              <a:solidFill>
                <a:schemeClr val="tx1"/>
              </a:solidFill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024674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1C5D6871-290E-4F91-9E83-86A7C62F2BBA}"/>
              </a:ext>
            </a:extLst>
          </p:cNvPr>
          <p:cNvSpPr/>
          <p:nvPr/>
        </p:nvSpPr>
        <p:spPr>
          <a:xfrm>
            <a:off x="2887186" y="245698"/>
            <a:ext cx="6417628" cy="630315"/>
          </a:xfrm>
          <a:prstGeom prst="rect">
            <a:avLst/>
          </a:prstGeom>
          <a:solidFill>
            <a:srgbClr val="0099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MEKANISME HDO (2)</a:t>
            </a:r>
            <a:endParaRPr lang="en-ID" sz="3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4806DF5-2E72-4352-A2F1-3B8A0EC5A70F}"/>
              </a:ext>
            </a:extLst>
          </p:cNvPr>
          <p:cNvSpPr/>
          <p:nvPr/>
        </p:nvSpPr>
        <p:spPr>
          <a:xfrm>
            <a:off x="474040" y="6394464"/>
            <a:ext cx="11085899" cy="30580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[1] </a:t>
            </a:r>
            <a:r>
              <a:rPr lang="en-ID" sz="12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Yenumala</a:t>
            </a:r>
            <a:r>
              <a:rPr lang="en-ID" sz="12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12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dkk</a:t>
            </a:r>
            <a:r>
              <a:rPr lang="en-ID" sz="12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 (2016). </a:t>
            </a:r>
            <a:r>
              <a:rPr lang="en-ID" sz="1200" i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Reaction Kinetics, Mechanisms and Catalysis</a:t>
            </a:r>
            <a:r>
              <a:rPr lang="en-ID" sz="12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n-ID" sz="1200" b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120</a:t>
            </a:r>
            <a:r>
              <a:rPr lang="en-ID" sz="12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(1), 109–128.</a:t>
            </a:r>
            <a:endParaRPr lang="en-US" sz="12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384F291-2077-46DD-BE81-E58CE4154F34}"/>
              </a:ext>
            </a:extLst>
          </p:cNvPr>
          <p:cNvSpPr/>
          <p:nvPr/>
        </p:nvSpPr>
        <p:spPr>
          <a:xfrm>
            <a:off x="506673" y="5145544"/>
            <a:ext cx="7036210" cy="39592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Gambar 17. </a:t>
            </a:r>
            <a:r>
              <a:rPr lang="en-ID" sz="160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Skema </a:t>
            </a:r>
            <a:r>
              <a:rPr lang="en-ID" sz="160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reaksi</a:t>
            </a:r>
            <a:r>
              <a:rPr lang="en-ID" sz="160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60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hidrodeoksigenasi</a:t>
            </a:r>
            <a:r>
              <a:rPr lang="en-ID" sz="160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tripalmitin dan tristearin</a:t>
            </a:r>
            <a:endParaRPr lang="en-ID" sz="1600">
              <a:solidFill>
                <a:schemeClr val="tx1"/>
              </a:solidFill>
            </a:endParaRPr>
          </a:p>
        </p:txBody>
      </p:sp>
      <p:pic>
        <p:nvPicPr>
          <p:cNvPr id="9" name="Picture 8" descr="Diagram, schematic&#10;&#10;Description automatically generated">
            <a:extLst>
              <a:ext uri="{FF2B5EF4-FFF2-40B4-BE49-F238E27FC236}">
                <a16:creationId xmlns:a16="http://schemas.microsoft.com/office/drawing/2014/main" id="{1C917F00-74D3-420D-AB44-DEAFE393247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841" y="1514493"/>
            <a:ext cx="7407875" cy="331414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5BF7523-B1DE-4355-A561-E4CC1A71FBE9}"/>
              </a:ext>
            </a:extLst>
          </p:cNvPr>
          <p:cNvSpPr/>
          <p:nvPr/>
        </p:nvSpPr>
        <p:spPr>
          <a:xfrm>
            <a:off x="7927942" y="1729007"/>
            <a:ext cx="3631996" cy="3812463"/>
          </a:xfrm>
          <a:prstGeom prst="rect">
            <a:avLst/>
          </a:prstGeom>
          <a:noFill/>
          <a:ln w="38100">
            <a:solidFill>
              <a:srgbClr val="CE6A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ID" sz="1600" err="1">
                <a:solidFill>
                  <a:schemeClr val="tx1"/>
                </a:solidFill>
                <a:ea typeface="Calibri" panose="020F0502020204030204" pitchFamily="34" charset="0"/>
              </a:rPr>
              <a:t>T</a:t>
            </a:r>
            <a:r>
              <a:rPr lang="en-ID" sz="160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erjadi</a:t>
            </a:r>
            <a:r>
              <a:rPr lang="en-ID" sz="16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ID" sz="160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konversi</a:t>
            </a:r>
            <a:r>
              <a:rPr lang="en-ID" sz="16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ID" sz="160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trigliserida</a:t>
            </a:r>
            <a:r>
              <a:rPr lang="en-ID" sz="16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ID" sz="160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membentuk</a:t>
            </a:r>
            <a:r>
              <a:rPr lang="en-ID" sz="16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ID" sz="160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asam</a:t>
            </a:r>
            <a:r>
              <a:rPr lang="en-ID" sz="16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ID" sz="160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lemaknya</a:t>
            </a:r>
            <a:r>
              <a:rPr lang="en-ID" sz="16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. </a:t>
            </a:r>
            <a:r>
              <a:rPr lang="en-ID" sz="160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Kemudian</a:t>
            </a:r>
            <a:r>
              <a:rPr lang="en-ID" sz="16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, </a:t>
            </a:r>
            <a:r>
              <a:rPr lang="en-ID" sz="160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asam</a:t>
            </a:r>
            <a:r>
              <a:rPr lang="en-ID" sz="16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lemak </a:t>
            </a:r>
            <a:r>
              <a:rPr lang="en-ID" sz="160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akan</a:t>
            </a:r>
            <a:r>
              <a:rPr lang="en-ID" sz="16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ID" sz="160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tereduksi</a:t>
            </a:r>
            <a:r>
              <a:rPr lang="en-ID" sz="16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oleh </a:t>
            </a:r>
            <a:r>
              <a:rPr lang="en-ID" sz="160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hidrogen</a:t>
            </a:r>
            <a:r>
              <a:rPr lang="en-ID" sz="16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ID" sz="160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menjadi</a:t>
            </a:r>
            <a:r>
              <a:rPr lang="en-ID" sz="16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ID" sz="160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aldehid</a:t>
            </a:r>
            <a:r>
              <a:rPr lang="en-ID" sz="16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. Pada </a:t>
            </a:r>
            <a:r>
              <a:rPr lang="en-ID" sz="160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jalur</a:t>
            </a:r>
            <a:r>
              <a:rPr lang="en-ID" sz="16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ID" sz="160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dekarbonilasi</a:t>
            </a:r>
            <a:r>
              <a:rPr lang="en-ID" sz="16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, </a:t>
            </a:r>
            <a:r>
              <a:rPr lang="en-ID" sz="160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aldehid</a:t>
            </a:r>
            <a:r>
              <a:rPr lang="en-ID" sz="16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ID" sz="160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terkonversi</a:t>
            </a:r>
            <a:r>
              <a:rPr lang="en-ID" sz="16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ID" sz="160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menjadi</a:t>
            </a:r>
            <a:r>
              <a:rPr lang="en-ID" sz="16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ID" sz="160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heptadekana</a:t>
            </a:r>
            <a:r>
              <a:rPr lang="en-ID" sz="16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dan </a:t>
            </a:r>
            <a:r>
              <a:rPr lang="en-ID" sz="160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pentadekana</a:t>
            </a:r>
            <a:r>
              <a:rPr lang="en-ID" sz="16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, </a:t>
            </a:r>
            <a:r>
              <a:rPr lang="en-ID" sz="160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serta</a:t>
            </a:r>
            <a:r>
              <a:rPr lang="en-ID" sz="16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CO </a:t>
            </a:r>
            <a:r>
              <a:rPr lang="en-ID" sz="160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sebagai</a:t>
            </a:r>
            <a:r>
              <a:rPr lang="en-ID" sz="16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ID" sz="1600" i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by-product</a:t>
            </a:r>
            <a:r>
              <a:rPr lang="en-ID" sz="16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. Pada </a:t>
            </a:r>
            <a:r>
              <a:rPr lang="en-ID" sz="160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jalur</a:t>
            </a:r>
            <a:r>
              <a:rPr lang="en-ID" sz="16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ID" sz="160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hidrodeoksigenasi</a:t>
            </a:r>
            <a:r>
              <a:rPr lang="en-ID" sz="16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, </a:t>
            </a:r>
            <a:r>
              <a:rPr lang="en-ID" sz="160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aldehid</a:t>
            </a:r>
            <a:r>
              <a:rPr lang="en-ID" sz="16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ID" sz="160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tereduksi</a:t>
            </a:r>
            <a:r>
              <a:rPr lang="en-ID" sz="16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oleh </a:t>
            </a:r>
            <a:r>
              <a:rPr lang="en-ID" sz="160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hidrogen</a:t>
            </a:r>
            <a:r>
              <a:rPr lang="en-ID" sz="16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ID" sz="160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membentuk</a:t>
            </a:r>
            <a:r>
              <a:rPr lang="en-ID" sz="16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ID" sz="160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alkohol</a:t>
            </a:r>
            <a:r>
              <a:rPr lang="en-ID" sz="16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ID" sz="160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dilanjutkan</a:t>
            </a:r>
            <a:r>
              <a:rPr lang="en-ID" sz="16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ID" sz="160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dengan</a:t>
            </a:r>
            <a:r>
              <a:rPr lang="en-ID" sz="16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ID" sz="160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dehidrasi</a:t>
            </a:r>
            <a:r>
              <a:rPr lang="en-ID" sz="16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ID" sz="160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menjadi</a:t>
            </a:r>
            <a:r>
              <a:rPr lang="en-ID" sz="16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olefin dan </a:t>
            </a:r>
            <a:r>
              <a:rPr lang="en-ID" sz="160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berakhir</a:t>
            </a:r>
            <a:r>
              <a:rPr lang="en-ID" sz="16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ID" sz="160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dengan</a:t>
            </a:r>
            <a:r>
              <a:rPr lang="en-ID" sz="16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ID" sz="160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hidrogenasi</a:t>
            </a:r>
            <a:r>
              <a:rPr lang="en-ID" sz="16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ID" sz="160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membentuk</a:t>
            </a:r>
            <a:r>
              <a:rPr lang="en-ID" sz="16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ID" sz="160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senyawa</a:t>
            </a:r>
            <a:r>
              <a:rPr lang="en-ID" sz="16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ID" sz="160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oktadekana</a:t>
            </a:r>
            <a:r>
              <a:rPr lang="en-ID" sz="16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dan </a:t>
            </a:r>
            <a:r>
              <a:rPr lang="en-ID" sz="160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heksadekana</a:t>
            </a:r>
            <a:r>
              <a:rPr lang="en-ID" sz="16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. </a:t>
            </a:r>
            <a:endParaRPr lang="en-ID" sz="16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94411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128DFA77-60FF-4E7A-A556-293ECE71A86C}"/>
              </a:ext>
            </a:extLst>
          </p:cNvPr>
          <p:cNvGrpSpPr/>
          <p:nvPr/>
        </p:nvGrpSpPr>
        <p:grpSpPr>
          <a:xfrm>
            <a:off x="926336" y="3814007"/>
            <a:ext cx="10366504" cy="2229130"/>
            <a:chOff x="641074" y="3933059"/>
            <a:chExt cx="6254240" cy="2014553"/>
          </a:xfrm>
        </p:grpSpPr>
        <p:sp>
          <p:nvSpPr>
            <p:cNvPr id="5" name="L-Shape 4">
              <a:extLst>
                <a:ext uri="{FF2B5EF4-FFF2-40B4-BE49-F238E27FC236}">
                  <a16:creationId xmlns:a16="http://schemas.microsoft.com/office/drawing/2014/main" id="{9A8360FB-90F4-436F-979C-B34ACADD06DC}"/>
                </a:ext>
              </a:extLst>
            </p:cNvPr>
            <p:cNvSpPr/>
            <p:nvPr/>
          </p:nvSpPr>
          <p:spPr>
            <a:xfrm rot="10800000" flipH="1">
              <a:off x="5393608" y="4259746"/>
              <a:ext cx="1501706" cy="715762"/>
            </a:xfrm>
            <a:prstGeom prst="corner">
              <a:avLst>
                <a:gd name="adj1" fmla="val 19327"/>
                <a:gd name="adj2" fmla="val 19583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" name="L-Shape 5">
              <a:extLst>
                <a:ext uri="{FF2B5EF4-FFF2-40B4-BE49-F238E27FC236}">
                  <a16:creationId xmlns:a16="http://schemas.microsoft.com/office/drawing/2014/main" id="{38971DEF-401F-4810-A57B-AEB88D2BACDC}"/>
                </a:ext>
              </a:extLst>
            </p:cNvPr>
            <p:cNvSpPr/>
            <p:nvPr/>
          </p:nvSpPr>
          <p:spPr>
            <a:xfrm rot="10800000" flipH="1">
              <a:off x="3809430" y="4583781"/>
              <a:ext cx="1501706" cy="715762"/>
            </a:xfrm>
            <a:prstGeom prst="corner">
              <a:avLst>
                <a:gd name="adj1" fmla="val 19327"/>
                <a:gd name="adj2" fmla="val 19583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7" name="L-Shape 6">
              <a:extLst>
                <a:ext uri="{FF2B5EF4-FFF2-40B4-BE49-F238E27FC236}">
                  <a16:creationId xmlns:a16="http://schemas.microsoft.com/office/drawing/2014/main" id="{4703A50E-BF2B-4745-BFF3-3B941F01C7C4}"/>
                </a:ext>
              </a:extLst>
            </p:cNvPr>
            <p:cNvSpPr/>
            <p:nvPr/>
          </p:nvSpPr>
          <p:spPr>
            <a:xfrm rot="10800000" flipH="1">
              <a:off x="2225251" y="4907816"/>
              <a:ext cx="1501706" cy="715762"/>
            </a:xfrm>
            <a:prstGeom prst="corner">
              <a:avLst>
                <a:gd name="adj1" fmla="val 19327"/>
                <a:gd name="adj2" fmla="val 1958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8" name="L-Shape 7">
              <a:extLst>
                <a:ext uri="{FF2B5EF4-FFF2-40B4-BE49-F238E27FC236}">
                  <a16:creationId xmlns:a16="http://schemas.microsoft.com/office/drawing/2014/main" id="{3C4C1202-8B62-4A38-B189-B2ACA803625B}"/>
                </a:ext>
              </a:extLst>
            </p:cNvPr>
            <p:cNvSpPr/>
            <p:nvPr/>
          </p:nvSpPr>
          <p:spPr>
            <a:xfrm rot="10800000" flipH="1">
              <a:off x="641074" y="5231850"/>
              <a:ext cx="1501706" cy="715762"/>
            </a:xfrm>
            <a:prstGeom prst="corner">
              <a:avLst>
                <a:gd name="adj1" fmla="val 19327"/>
                <a:gd name="adj2" fmla="val 19583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9" name="Rectangle 6">
              <a:extLst>
                <a:ext uri="{FF2B5EF4-FFF2-40B4-BE49-F238E27FC236}">
                  <a16:creationId xmlns:a16="http://schemas.microsoft.com/office/drawing/2014/main" id="{58EE5134-83BD-46AE-9364-BB06404BF9A1}"/>
                </a:ext>
              </a:extLst>
            </p:cNvPr>
            <p:cNvSpPr/>
            <p:nvPr/>
          </p:nvSpPr>
          <p:spPr>
            <a:xfrm>
              <a:off x="1890754" y="4905173"/>
              <a:ext cx="218430" cy="260276"/>
            </a:xfrm>
            <a:custGeom>
              <a:avLst/>
              <a:gdLst/>
              <a:ahLst/>
              <a:cxnLst/>
              <a:rect l="l" t="t" r="r" b="b"/>
              <a:pathLst>
                <a:path w="648072" h="648072">
                  <a:moveTo>
                    <a:pt x="629716" y="0"/>
                  </a:moveTo>
                  <a:lnTo>
                    <a:pt x="648072" y="0"/>
                  </a:lnTo>
                  <a:lnTo>
                    <a:pt x="648072" y="648072"/>
                  </a:lnTo>
                  <a:lnTo>
                    <a:pt x="0" y="648072"/>
                  </a:lnTo>
                  <a:lnTo>
                    <a:pt x="0" y="633586"/>
                  </a:lnTo>
                  <a:cubicBezTo>
                    <a:pt x="347978" y="633586"/>
                    <a:pt x="630070" y="351494"/>
                    <a:pt x="630070" y="3516"/>
                  </a:cubicBezTo>
                  <a:cubicBezTo>
                    <a:pt x="630070" y="2343"/>
                    <a:pt x="630067" y="1170"/>
                    <a:pt x="6297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0" name="Rectangle 6">
              <a:extLst>
                <a:ext uri="{FF2B5EF4-FFF2-40B4-BE49-F238E27FC236}">
                  <a16:creationId xmlns:a16="http://schemas.microsoft.com/office/drawing/2014/main" id="{7E1DCD05-E6C6-4C8E-B828-C614A3BEB43F}"/>
                </a:ext>
              </a:extLst>
            </p:cNvPr>
            <p:cNvSpPr/>
            <p:nvPr/>
          </p:nvSpPr>
          <p:spPr>
            <a:xfrm>
              <a:off x="3474931" y="4581137"/>
              <a:ext cx="218430" cy="260276"/>
            </a:xfrm>
            <a:custGeom>
              <a:avLst/>
              <a:gdLst/>
              <a:ahLst/>
              <a:cxnLst/>
              <a:rect l="l" t="t" r="r" b="b"/>
              <a:pathLst>
                <a:path w="648072" h="648072">
                  <a:moveTo>
                    <a:pt x="629716" y="0"/>
                  </a:moveTo>
                  <a:lnTo>
                    <a:pt x="648072" y="0"/>
                  </a:lnTo>
                  <a:lnTo>
                    <a:pt x="648072" y="648072"/>
                  </a:lnTo>
                  <a:lnTo>
                    <a:pt x="0" y="648072"/>
                  </a:lnTo>
                  <a:lnTo>
                    <a:pt x="0" y="633586"/>
                  </a:lnTo>
                  <a:cubicBezTo>
                    <a:pt x="347978" y="633586"/>
                    <a:pt x="630070" y="351494"/>
                    <a:pt x="630070" y="3516"/>
                  </a:cubicBezTo>
                  <a:cubicBezTo>
                    <a:pt x="630070" y="2343"/>
                    <a:pt x="630067" y="1170"/>
                    <a:pt x="62971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1" name="Rectangle 6">
              <a:extLst>
                <a:ext uri="{FF2B5EF4-FFF2-40B4-BE49-F238E27FC236}">
                  <a16:creationId xmlns:a16="http://schemas.microsoft.com/office/drawing/2014/main" id="{E80D821A-A957-4BA1-8B4B-2431B5BDFE8E}"/>
                </a:ext>
              </a:extLst>
            </p:cNvPr>
            <p:cNvSpPr/>
            <p:nvPr/>
          </p:nvSpPr>
          <p:spPr>
            <a:xfrm>
              <a:off x="5059109" y="4257101"/>
              <a:ext cx="218430" cy="260276"/>
            </a:xfrm>
            <a:custGeom>
              <a:avLst/>
              <a:gdLst/>
              <a:ahLst/>
              <a:cxnLst/>
              <a:rect l="l" t="t" r="r" b="b"/>
              <a:pathLst>
                <a:path w="648072" h="648072">
                  <a:moveTo>
                    <a:pt x="629716" y="0"/>
                  </a:moveTo>
                  <a:lnTo>
                    <a:pt x="648072" y="0"/>
                  </a:lnTo>
                  <a:lnTo>
                    <a:pt x="648072" y="648072"/>
                  </a:lnTo>
                  <a:lnTo>
                    <a:pt x="0" y="648072"/>
                  </a:lnTo>
                  <a:lnTo>
                    <a:pt x="0" y="633586"/>
                  </a:lnTo>
                  <a:cubicBezTo>
                    <a:pt x="347978" y="633586"/>
                    <a:pt x="630070" y="351494"/>
                    <a:pt x="630070" y="3516"/>
                  </a:cubicBezTo>
                  <a:cubicBezTo>
                    <a:pt x="630070" y="2343"/>
                    <a:pt x="630067" y="1170"/>
                    <a:pt x="62971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2" name="Rectangle 6">
              <a:extLst>
                <a:ext uri="{FF2B5EF4-FFF2-40B4-BE49-F238E27FC236}">
                  <a16:creationId xmlns:a16="http://schemas.microsoft.com/office/drawing/2014/main" id="{3EDC79EF-F42D-45E0-AB57-8A977FBE2493}"/>
                </a:ext>
              </a:extLst>
            </p:cNvPr>
            <p:cNvSpPr/>
            <p:nvPr/>
          </p:nvSpPr>
          <p:spPr>
            <a:xfrm>
              <a:off x="6643280" y="3933059"/>
              <a:ext cx="218430" cy="260276"/>
            </a:xfrm>
            <a:custGeom>
              <a:avLst/>
              <a:gdLst/>
              <a:ahLst/>
              <a:cxnLst/>
              <a:rect l="l" t="t" r="r" b="b"/>
              <a:pathLst>
                <a:path w="648072" h="648072">
                  <a:moveTo>
                    <a:pt x="629716" y="0"/>
                  </a:moveTo>
                  <a:lnTo>
                    <a:pt x="648072" y="0"/>
                  </a:lnTo>
                  <a:lnTo>
                    <a:pt x="648072" y="648072"/>
                  </a:lnTo>
                  <a:lnTo>
                    <a:pt x="0" y="648072"/>
                  </a:lnTo>
                  <a:lnTo>
                    <a:pt x="0" y="633586"/>
                  </a:lnTo>
                  <a:cubicBezTo>
                    <a:pt x="347978" y="633586"/>
                    <a:pt x="630070" y="351494"/>
                    <a:pt x="630070" y="3516"/>
                  </a:cubicBezTo>
                  <a:cubicBezTo>
                    <a:pt x="630070" y="2343"/>
                    <a:pt x="630067" y="1170"/>
                    <a:pt x="62971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FA6D0BF2-1840-4CAC-8B6A-3170E1BFE294}"/>
              </a:ext>
            </a:extLst>
          </p:cNvPr>
          <p:cNvSpPr txBox="1"/>
          <p:nvPr/>
        </p:nvSpPr>
        <p:spPr>
          <a:xfrm>
            <a:off x="1211155" y="5514169"/>
            <a:ext cx="2148597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err="1">
                <a:solidFill>
                  <a:schemeClr val="accent1"/>
                </a:solidFill>
              </a:rPr>
              <a:t>Minyak</a:t>
            </a:r>
            <a:r>
              <a:rPr lang="en-US" altLang="ko-KR" sz="1400" b="1">
                <a:solidFill>
                  <a:schemeClr val="accent1"/>
                </a:solidFill>
              </a:rPr>
              <a:t> </a:t>
            </a:r>
            <a:r>
              <a:rPr lang="en-US" altLang="ko-KR" sz="1400" b="1" err="1">
                <a:solidFill>
                  <a:schemeClr val="accent1"/>
                </a:solidFill>
              </a:rPr>
              <a:t>kelapa</a:t>
            </a:r>
            <a:r>
              <a:rPr lang="en-US" altLang="ko-KR" sz="1400" b="1">
                <a:solidFill>
                  <a:schemeClr val="accent1"/>
                </a:solidFill>
              </a:rPr>
              <a:t> </a:t>
            </a:r>
            <a:r>
              <a:rPr lang="en-US" altLang="ko-KR" sz="1400" b="1" err="1">
                <a:solidFill>
                  <a:schemeClr val="accent1"/>
                </a:solidFill>
              </a:rPr>
              <a:t>sawit</a:t>
            </a:r>
            <a:r>
              <a:rPr lang="en-US" altLang="ko-KR" sz="1400" b="1">
                <a:solidFill>
                  <a:schemeClr val="accent1"/>
                </a:solidFill>
              </a:rPr>
              <a:t>, </a:t>
            </a:r>
            <a:r>
              <a:rPr lang="en-US" altLang="ko-KR" sz="1400" b="1" err="1">
                <a:solidFill>
                  <a:schemeClr val="accent1"/>
                </a:solidFill>
              </a:rPr>
              <a:t>jagung</a:t>
            </a:r>
            <a:r>
              <a:rPr lang="en-US" altLang="ko-KR" sz="1400" b="1">
                <a:solidFill>
                  <a:schemeClr val="accent1"/>
                </a:solidFill>
              </a:rPr>
              <a:t>, </a:t>
            </a:r>
            <a:r>
              <a:rPr lang="en-US" altLang="ko-KR" sz="1400" b="1" err="1">
                <a:solidFill>
                  <a:schemeClr val="accent1"/>
                </a:solidFill>
              </a:rPr>
              <a:t>kelapa</a:t>
            </a:r>
            <a:endParaRPr lang="en-US" altLang="ko-KR" sz="1400" b="1">
              <a:solidFill>
                <a:schemeClr val="accent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5C08B3A-B6E5-4825-89A7-72FD71505F09}"/>
              </a:ext>
            </a:extLst>
          </p:cNvPr>
          <p:cNvSpPr txBox="1"/>
          <p:nvPr/>
        </p:nvSpPr>
        <p:spPr>
          <a:xfrm>
            <a:off x="3750036" y="5123917"/>
            <a:ext cx="2195653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err="1">
                <a:solidFill>
                  <a:schemeClr val="accent2"/>
                </a:solidFill>
              </a:rPr>
              <a:t>Minyak</a:t>
            </a:r>
            <a:r>
              <a:rPr lang="en-US" altLang="ko-KR" sz="1400">
                <a:solidFill>
                  <a:schemeClr val="accent2"/>
                </a:solidFill>
              </a:rPr>
              <a:t> </a:t>
            </a:r>
            <a:r>
              <a:rPr lang="en-US" altLang="ko-KR" sz="1400" err="1">
                <a:solidFill>
                  <a:schemeClr val="accent2"/>
                </a:solidFill>
              </a:rPr>
              <a:t>jelantah</a:t>
            </a:r>
            <a:r>
              <a:rPr lang="en-US" altLang="ko-KR" sz="1400">
                <a:solidFill>
                  <a:schemeClr val="accent2"/>
                </a:solidFill>
              </a:rPr>
              <a:t>, </a:t>
            </a:r>
            <a:r>
              <a:rPr lang="en-US" altLang="ko-KR" sz="1400" err="1">
                <a:solidFill>
                  <a:schemeClr val="accent2"/>
                </a:solidFill>
              </a:rPr>
              <a:t>minyak</a:t>
            </a:r>
            <a:r>
              <a:rPr lang="en-US" altLang="ko-KR" sz="1400">
                <a:solidFill>
                  <a:schemeClr val="accent2"/>
                </a:solidFill>
              </a:rPr>
              <a:t> </a:t>
            </a:r>
            <a:r>
              <a:rPr lang="en-US" altLang="ko-KR" sz="1400" err="1">
                <a:solidFill>
                  <a:schemeClr val="accent2"/>
                </a:solidFill>
              </a:rPr>
              <a:t>jarak</a:t>
            </a:r>
            <a:endParaRPr lang="en-US" altLang="ko-KR" sz="1400">
              <a:solidFill>
                <a:schemeClr val="accent2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1D79216-3864-4B30-B36C-62B399823AFC}"/>
              </a:ext>
            </a:extLst>
          </p:cNvPr>
          <p:cNvSpPr txBox="1"/>
          <p:nvPr/>
        </p:nvSpPr>
        <p:spPr>
          <a:xfrm>
            <a:off x="6378898" y="4869886"/>
            <a:ext cx="2288141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>
                <a:solidFill>
                  <a:schemeClr val="accent3"/>
                </a:solidFill>
              </a:rPr>
              <a:t>Alga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97D38DE-7B52-4CEF-847E-F16B270CE2B6}"/>
              </a:ext>
            </a:extLst>
          </p:cNvPr>
          <p:cNvSpPr txBox="1"/>
          <p:nvPr/>
        </p:nvSpPr>
        <p:spPr>
          <a:xfrm>
            <a:off x="9043006" y="4319475"/>
            <a:ext cx="2249833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>
                <a:solidFill>
                  <a:schemeClr val="accent4"/>
                </a:solidFill>
              </a:rPr>
              <a:t>Gas CO &amp; H</a:t>
            </a:r>
            <a:r>
              <a:rPr lang="en-US" altLang="ko-KR" sz="1400" baseline="-25000">
                <a:solidFill>
                  <a:schemeClr val="accent4"/>
                </a:solidFill>
              </a:rPr>
              <a:t>2</a:t>
            </a:r>
            <a:r>
              <a:rPr lang="en-US" altLang="ko-KR" sz="1400">
                <a:solidFill>
                  <a:schemeClr val="accent4"/>
                </a:solidFill>
              </a:rPr>
              <a:t>, </a:t>
            </a:r>
            <a:r>
              <a:rPr lang="en-US" altLang="ko-KR" sz="1400" err="1">
                <a:solidFill>
                  <a:schemeClr val="accent4"/>
                </a:solidFill>
              </a:rPr>
              <a:t>cahaya</a:t>
            </a:r>
            <a:r>
              <a:rPr lang="en-US" altLang="ko-KR" sz="1400">
                <a:solidFill>
                  <a:schemeClr val="accent4"/>
                </a:solidFill>
              </a:rPr>
              <a:t> </a:t>
            </a:r>
            <a:r>
              <a:rPr lang="en-US" altLang="ko-KR" sz="1400" err="1">
                <a:solidFill>
                  <a:schemeClr val="accent4"/>
                </a:solidFill>
              </a:rPr>
              <a:t>matahari</a:t>
            </a:r>
            <a:r>
              <a:rPr lang="en-US" altLang="ko-KR" sz="1400">
                <a:solidFill>
                  <a:schemeClr val="accent4"/>
                </a:solidFill>
              </a:rPr>
              <a:t>, </a:t>
            </a:r>
            <a:r>
              <a:rPr lang="en-US" altLang="ko-KR" sz="1400" err="1">
                <a:solidFill>
                  <a:schemeClr val="accent4"/>
                </a:solidFill>
              </a:rPr>
              <a:t>organisme</a:t>
            </a:r>
            <a:r>
              <a:rPr lang="en-US" altLang="ko-KR" sz="1400">
                <a:solidFill>
                  <a:schemeClr val="accent4"/>
                </a:solidFill>
              </a:rPr>
              <a:t> yang </a:t>
            </a:r>
            <a:r>
              <a:rPr lang="en-US" altLang="ko-KR" sz="1400" err="1">
                <a:solidFill>
                  <a:schemeClr val="accent4"/>
                </a:solidFill>
              </a:rPr>
              <a:t>gennya</a:t>
            </a:r>
            <a:r>
              <a:rPr lang="en-US" altLang="ko-KR" sz="1400">
                <a:solidFill>
                  <a:schemeClr val="accent4"/>
                </a:solidFill>
              </a:rPr>
              <a:t> </a:t>
            </a:r>
            <a:r>
              <a:rPr lang="en-US" altLang="ko-KR" sz="1400" err="1">
                <a:solidFill>
                  <a:schemeClr val="accent4"/>
                </a:solidFill>
              </a:rPr>
              <a:t>dimodifikasi</a:t>
            </a:r>
            <a:endParaRPr lang="en-US" altLang="ko-KR" sz="1400">
              <a:solidFill>
                <a:schemeClr val="accent4"/>
              </a:solidFill>
            </a:endParaRP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C932C103-B890-4F2C-86A9-B6B62BA776E2}"/>
              </a:ext>
            </a:extLst>
          </p:cNvPr>
          <p:cNvCxnSpPr>
            <a:cxnSpLocks/>
          </p:cNvCxnSpPr>
          <p:nvPr/>
        </p:nvCxnSpPr>
        <p:spPr>
          <a:xfrm flipV="1">
            <a:off x="1016974" y="2283305"/>
            <a:ext cx="22728" cy="2998776"/>
          </a:xfrm>
          <a:prstGeom prst="line">
            <a:avLst/>
          </a:prstGeom>
          <a:ln w="25400">
            <a:solidFill>
              <a:schemeClr val="accent1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01CF3071-206C-4354-89C6-F5F1F29C595F}"/>
              </a:ext>
            </a:extLst>
          </p:cNvPr>
          <p:cNvCxnSpPr>
            <a:cxnSpLocks/>
          </p:cNvCxnSpPr>
          <p:nvPr/>
        </p:nvCxnSpPr>
        <p:spPr>
          <a:xfrm flipV="1">
            <a:off x="3611806" y="1931659"/>
            <a:ext cx="11362" cy="3008186"/>
          </a:xfrm>
          <a:prstGeom prst="line">
            <a:avLst/>
          </a:prstGeom>
          <a:ln w="25400">
            <a:solidFill>
              <a:schemeClr val="accent2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C9922FDB-A98F-41C3-996A-DA2280ACDC79}"/>
              </a:ext>
            </a:extLst>
          </p:cNvPr>
          <p:cNvCxnSpPr>
            <a:cxnSpLocks/>
          </p:cNvCxnSpPr>
          <p:nvPr/>
        </p:nvCxnSpPr>
        <p:spPr>
          <a:xfrm flipV="1">
            <a:off x="6232648" y="1554098"/>
            <a:ext cx="30480" cy="2979942"/>
          </a:xfrm>
          <a:prstGeom prst="line">
            <a:avLst/>
          </a:prstGeom>
          <a:ln w="25400">
            <a:solidFill>
              <a:schemeClr val="accent3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2C03F100-5464-48E7-9AE2-1E081DF1D31C}"/>
              </a:ext>
            </a:extLst>
          </p:cNvPr>
          <p:cNvCxnSpPr>
            <a:cxnSpLocks/>
          </p:cNvCxnSpPr>
          <p:nvPr/>
        </p:nvCxnSpPr>
        <p:spPr>
          <a:xfrm flipV="1">
            <a:off x="8886832" y="1187524"/>
            <a:ext cx="0" cy="2979943"/>
          </a:xfrm>
          <a:prstGeom prst="line">
            <a:avLst/>
          </a:prstGeom>
          <a:ln w="25400">
            <a:solidFill>
              <a:schemeClr val="accent4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oup 39">
            <a:extLst>
              <a:ext uri="{FF2B5EF4-FFF2-40B4-BE49-F238E27FC236}">
                <a16:creationId xmlns:a16="http://schemas.microsoft.com/office/drawing/2014/main" id="{785B193A-D271-495E-BD29-D8DD7D08FE32}"/>
              </a:ext>
            </a:extLst>
          </p:cNvPr>
          <p:cNvGrpSpPr/>
          <p:nvPr/>
        </p:nvGrpSpPr>
        <p:grpSpPr>
          <a:xfrm>
            <a:off x="1120665" y="2337002"/>
            <a:ext cx="2357642" cy="2705916"/>
            <a:chOff x="4974898" y="1792796"/>
            <a:chExt cx="1447173" cy="848639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D20D9C7-41EA-4365-AB7C-4771E2705051}"/>
                </a:ext>
              </a:extLst>
            </p:cNvPr>
            <p:cNvSpPr txBox="1"/>
            <p:nvPr/>
          </p:nvSpPr>
          <p:spPr>
            <a:xfrm>
              <a:off x="4974898" y="1960927"/>
              <a:ext cx="1447173" cy="6805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500" b="1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Umpan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 : </a:t>
              </a:r>
              <a:r>
                <a:rPr lang="en-US" altLang="ko-KR" sz="1500" i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edible</a:t>
              </a:r>
              <a:endParaRPr lang="en-US" altLang="ko-KR" sz="1500">
                <a:solidFill>
                  <a:schemeClr val="tx1">
                    <a:lumMod val="75000"/>
                    <a:lumOff val="25000"/>
                  </a:schemeClr>
                </a:solidFill>
                <a:cs typeface="Times New Roman" panose="02020603050405020304" pitchFamily="18" charset="0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500" b="1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Kelebihan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 : </a:t>
              </a:r>
              <a:r>
                <a:rPr lang="en-US" altLang="ko-KR" sz="1500" b="1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murah</a:t>
              </a:r>
              <a:r>
                <a:rPr lang="en-US" altLang="ko-KR" sz="1500" b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 dan </a:t>
              </a:r>
              <a:r>
                <a:rPr lang="en-US" altLang="ko-KR" sz="1500" b="1" i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sustainable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500" b="1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Kekurangan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 :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Persaingan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dengan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industri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pangan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,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persaingan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lahan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,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tanah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 dan air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dengan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tanaman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pangan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    </a:t>
              </a:r>
              <a:endParaRPr lang="ko-KR" altLang="en-US" sz="1500">
                <a:solidFill>
                  <a:schemeClr val="tx1">
                    <a:lumMod val="75000"/>
                    <a:lumOff val="25000"/>
                  </a:schemeClr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43CF45B-B35F-471A-AA2D-C350AD1B7856}"/>
                </a:ext>
              </a:extLst>
            </p:cNvPr>
            <p:cNvSpPr txBox="1"/>
            <p:nvPr/>
          </p:nvSpPr>
          <p:spPr>
            <a:xfrm>
              <a:off x="4986456" y="1792796"/>
              <a:ext cx="1374974" cy="1061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1</a:t>
              </a:r>
              <a:r>
                <a:rPr lang="en-US" altLang="ko-KR" sz="1600" b="1" baseline="300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st</a:t>
              </a:r>
              <a:r>
                <a:rPr lang="en-US" altLang="ko-KR" sz="1600" b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Gen</a:t>
              </a:r>
              <a:endParaRPr lang="ko-KR" altLang="en-US" sz="16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567AAA4B-D683-4CA3-AB68-1D2AF646718D}"/>
              </a:ext>
            </a:extLst>
          </p:cNvPr>
          <p:cNvGrpSpPr/>
          <p:nvPr/>
        </p:nvGrpSpPr>
        <p:grpSpPr>
          <a:xfrm>
            <a:off x="3688823" y="1899613"/>
            <a:ext cx="2427766" cy="2902709"/>
            <a:chOff x="4896770" y="1779338"/>
            <a:chExt cx="1453426" cy="924187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E84301E7-5049-4596-A271-A5D05F0A9169}"/>
                </a:ext>
              </a:extLst>
            </p:cNvPr>
            <p:cNvSpPr txBox="1"/>
            <p:nvPr/>
          </p:nvSpPr>
          <p:spPr>
            <a:xfrm>
              <a:off x="4896770" y="1939185"/>
              <a:ext cx="1453426" cy="7643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500" b="1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Umpan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 : non-</a:t>
              </a:r>
              <a:r>
                <a:rPr lang="en-US" altLang="ko-KR" sz="1500" i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edible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yaitu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tanaman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energi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 dan </a:t>
              </a:r>
              <a:r>
                <a:rPr lang="en-US" altLang="ko-KR" sz="1500" i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waste biomass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500" b="1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Kelebihan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 :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Tidak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ada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persaingan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dengan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tanaman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 &amp;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industri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pangan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,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murah</a:t>
              </a:r>
              <a:endParaRPr lang="en-US" altLang="ko-KR" sz="1500">
                <a:solidFill>
                  <a:schemeClr val="tx1">
                    <a:lumMod val="75000"/>
                    <a:lumOff val="25000"/>
                  </a:schemeClr>
                </a:solidFill>
                <a:cs typeface="Times New Roman" panose="02020603050405020304" pitchFamily="18" charset="0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500" b="1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Kekurangan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 :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komposisinya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bervariasi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 (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minyak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jelantah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)</a:t>
              </a:r>
              <a:endParaRPr lang="ko-KR" altLang="en-US" sz="1500">
                <a:solidFill>
                  <a:schemeClr val="tx1">
                    <a:lumMod val="75000"/>
                    <a:lumOff val="25000"/>
                  </a:schemeClr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DB9A167B-C0FE-450C-B6AD-B8A9125725FB}"/>
                </a:ext>
              </a:extLst>
            </p:cNvPr>
            <p:cNvSpPr txBox="1"/>
            <p:nvPr/>
          </p:nvSpPr>
          <p:spPr>
            <a:xfrm>
              <a:off x="4905393" y="1779338"/>
              <a:ext cx="1374974" cy="1077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2</a:t>
              </a:r>
              <a:r>
                <a:rPr lang="en-US" altLang="ko-KR" sz="1600" b="1" baseline="300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nd</a:t>
              </a:r>
              <a:r>
                <a:rPr lang="en-US" altLang="ko-KR" sz="1600" b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Gen</a:t>
              </a:r>
              <a:endParaRPr lang="ko-KR" altLang="en-US" sz="16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17F52736-4083-482E-BC12-4A1515FFEAB3}"/>
              </a:ext>
            </a:extLst>
          </p:cNvPr>
          <p:cNvGrpSpPr/>
          <p:nvPr/>
        </p:nvGrpSpPr>
        <p:grpSpPr>
          <a:xfrm>
            <a:off x="6319853" y="1611712"/>
            <a:ext cx="2358369" cy="2945333"/>
            <a:chOff x="4944618" y="1743178"/>
            <a:chExt cx="1416285" cy="2127665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702A4922-88C8-4799-BEF4-ACD6275CC56C}"/>
                </a:ext>
              </a:extLst>
            </p:cNvPr>
            <p:cNvSpPr txBox="1"/>
            <p:nvPr/>
          </p:nvSpPr>
          <p:spPr>
            <a:xfrm>
              <a:off x="4944618" y="1969894"/>
              <a:ext cx="1409570" cy="19009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500" b="1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Umpan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 : Alga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500" b="1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Kelebihan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: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tidak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memerlukan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lahan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 yang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luas</a:t>
              </a:r>
              <a:endParaRPr lang="en-US" altLang="ko-KR" sz="1500">
                <a:solidFill>
                  <a:schemeClr val="tx1">
                    <a:lumMod val="75000"/>
                    <a:lumOff val="25000"/>
                  </a:schemeClr>
                </a:solidFill>
                <a:cs typeface="Times New Roman" panose="02020603050405020304" pitchFamily="18" charset="0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500" b="1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Kekurangan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: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belum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 feasible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secara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ekonomi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sampai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saat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ini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,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masalah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dalam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budidaya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,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pemanenan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 dan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ekstraksi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minyak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tidak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efisien</a:t>
              </a:r>
              <a:endParaRPr lang="ko-KR" altLang="en-US" sz="1500">
                <a:solidFill>
                  <a:schemeClr val="tx1">
                    <a:lumMod val="75000"/>
                    <a:lumOff val="25000"/>
                  </a:schemeClr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BE5F56A-5BE4-4F40-8177-C63422435D3D}"/>
                </a:ext>
              </a:extLst>
            </p:cNvPr>
            <p:cNvSpPr txBox="1"/>
            <p:nvPr/>
          </p:nvSpPr>
          <p:spPr>
            <a:xfrm>
              <a:off x="4985929" y="1743178"/>
              <a:ext cx="1374974" cy="1582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3</a:t>
              </a:r>
              <a:r>
                <a:rPr lang="en-US" altLang="ko-KR" sz="1600" b="1" baseline="300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rd</a:t>
              </a:r>
              <a:r>
                <a:rPr lang="en-US" altLang="ko-KR" sz="1600" b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Gen</a:t>
              </a:r>
              <a:endParaRPr lang="ko-KR" altLang="en-US" sz="16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974BC496-A8E1-447F-8B53-3B9510D9CC03}"/>
              </a:ext>
            </a:extLst>
          </p:cNvPr>
          <p:cNvGrpSpPr/>
          <p:nvPr/>
        </p:nvGrpSpPr>
        <p:grpSpPr>
          <a:xfrm>
            <a:off x="8973654" y="1234763"/>
            <a:ext cx="2389764" cy="2983051"/>
            <a:chOff x="4958851" y="1593338"/>
            <a:chExt cx="1416817" cy="1595111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A1AC8BB9-B790-4358-9234-8D2130B25CAA}"/>
                </a:ext>
              </a:extLst>
            </p:cNvPr>
            <p:cNvSpPr txBox="1"/>
            <p:nvPr/>
          </p:nvSpPr>
          <p:spPr>
            <a:xfrm>
              <a:off x="4958851" y="1904758"/>
              <a:ext cx="1416817" cy="12836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500" b="1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Umpan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 :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organisme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 yang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gennya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dimodifikasi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,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bukan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makhluk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hidup</a:t>
              </a:r>
              <a:endParaRPr lang="en-US" altLang="ko-KR" sz="1500">
                <a:solidFill>
                  <a:schemeClr val="tx1">
                    <a:lumMod val="75000"/>
                    <a:lumOff val="25000"/>
                  </a:schemeClr>
                </a:solidFill>
                <a:cs typeface="Times New Roman" panose="02020603050405020304" pitchFamily="18" charset="0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500" b="1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Kelebihan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 :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lebih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ramah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lingkungan</a:t>
              </a:r>
              <a:endParaRPr lang="en-US" altLang="ko-KR" sz="1500">
                <a:solidFill>
                  <a:schemeClr val="tx1">
                    <a:lumMod val="75000"/>
                    <a:lumOff val="25000"/>
                  </a:schemeClr>
                </a:solidFill>
                <a:cs typeface="Times New Roman" panose="02020603050405020304" pitchFamily="18" charset="0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500" b="1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Kekurangan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 :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biayanya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 mahal,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membutuhkan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teknologi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tinggi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 dan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peralatan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 yang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canggih</a:t>
              </a:r>
              <a:endParaRPr lang="ko-KR" altLang="en-US" sz="1500">
                <a:solidFill>
                  <a:schemeClr val="tx1">
                    <a:lumMod val="75000"/>
                    <a:lumOff val="25000"/>
                  </a:schemeClr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5BE89DA8-1F45-4963-8E6B-D7FABB4877E9}"/>
                </a:ext>
              </a:extLst>
            </p:cNvPr>
            <p:cNvSpPr txBox="1"/>
            <p:nvPr/>
          </p:nvSpPr>
          <p:spPr>
            <a:xfrm>
              <a:off x="5000694" y="1593338"/>
              <a:ext cx="1374974" cy="1810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4</a:t>
              </a:r>
              <a:r>
                <a:rPr lang="en-US" altLang="ko-KR" sz="1600" b="1" baseline="300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th</a:t>
              </a:r>
              <a:r>
                <a:rPr lang="en-US" altLang="ko-KR" sz="1600" b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Gen</a:t>
              </a:r>
              <a:endParaRPr lang="ko-KR" altLang="en-US" sz="16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2CB71CFE-05D8-425F-8825-ECB6AF4C98FB}"/>
              </a:ext>
            </a:extLst>
          </p:cNvPr>
          <p:cNvSpPr/>
          <p:nvPr/>
        </p:nvSpPr>
        <p:spPr>
          <a:xfrm>
            <a:off x="499458" y="6231456"/>
            <a:ext cx="11085899" cy="47275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err="1">
                <a:solidFill>
                  <a:schemeClr val="tx1"/>
                </a:solidFill>
                <a:cs typeface="Times New Roman" panose="02020603050405020304" pitchFamily="18" charset="0"/>
              </a:rPr>
              <a:t>Sumber</a:t>
            </a:r>
            <a:r>
              <a:rPr lang="en-US" sz="1200">
                <a:solidFill>
                  <a:schemeClr val="tx1"/>
                </a:solidFill>
                <a:cs typeface="Times New Roman" panose="02020603050405020304" pitchFamily="18" charset="0"/>
              </a:rPr>
              <a:t> : Doliente </a:t>
            </a:r>
            <a:r>
              <a:rPr lang="en-US" sz="1200" err="1">
                <a:solidFill>
                  <a:schemeClr val="tx1"/>
                </a:solidFill>
                <a:cs typeface="Times New Roman" panose="02020603050405020304" pitchFamily="18" charset="0"/>
              </a:rPr>
              <a:t>dkk</a:t>
            </a:r>
            <a:r>
              <a:rPr lang="en-US" sz="1200">
                <a:solidFill>
                  <a:schemeClr val="tx1"/>
                </a:solidFill>
                <a:cs typeface="Times New Roman" panose="02020603050405020304" pitchFamily="18" charset="0"/>
              </a:rPr>
              <a:t>. (2020) : </a:t>
            </a:r>
            <a:r>
              <a:rPr lang="en-US" sz="1200" i="1">
                <a:solidFill>
                  <a:schemeClr val="tx1"/>
                </a:solidFill>
              </a:rPr>
              <a:t>Frontiers in Energy Research</a:t>
            </a:r>
            <a:r>
              <a:rPr lang="en-US" sz="1200">
                <a:solidFill>
                  <a:schemeClr val="tx1"/>
                </a:solidFill>
              </a:rPr>
              <a:t>, 8(July), 1–38.</a:t>
            </a:r>
            <a:endParaRPr lang="en-US" sz="1200"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  <p:sp>
        <p:nvSpPr>
          <p:cNvPr id="34" name="Text Placeholder 1">
            <a:extLst>
              <a:ext uri="{FF2B5EF4-FFF2-40B4-BE49-F238E27FC236}">
                <a16:creationId xmlns:a16="http://schemas.microsoft.com/office/drawing/2014/main" id="{034B7824-D17D-6ADE-1C37-3F81EB76DDD9}"/>
              </a:ext>
            </a:extLst>
          </p:cNvPr>
          <p:cNvSpPr txBox="1">
            <a:spLocks/>
          </p:cNvSpPr>
          <p:nvPr/>
        </p:nvSpPr>
        <p:spPr>
          <a:xfrm>
            <a:off x="143684" y="117264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err="1"/>
              <a:t>Jenis</a:t>
            </a:r>
            <a:r>
              <a:rPr lang="en-US" sz="4400"/>
              <a:t> </a:t>
            </a:r>
            <a:r>
              <a:rPr lang="en-US" sz="4400" err="1"/>
              <a:t>Umpan</a:t>
            </a:r>
            <a:r>
              <a:rPr lang="en-US" sz="4400"/>
              <a:t> </a:t>
            </a:r>
            <a:r>
              <a:rPr lang="en-US" sz="4400" err="1"/>
              <a:t>Bioavtur</a:t>
            </a:r>
            <a:endParaRPr lang="en-US" sz="4400"/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F4E3EB50-B0F4-96E3-6CFE-C59438084167}"/>
              </a:ext>
            </a:extLst>
          </p:cNvPr>
          <p:cNvCxnSpPr>
            <a:cxnSpLocks/>
          </p:cNvCxnSpPr>
          <p:nvPr/>
        </p:nvCxnSpPr>
        <p:spPr>
          <a:xfrm>
            <a:off x="400311" y="819916"/>
            <a:ext cx="1139137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791718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1C5D6871-290E-4F91-9E83-86A7C62F2BBA}"/>
              </a:ext>
            </a:extLst>
          </p:cNvPr>
          <p:cNvSpPr/>
          <p:nvPr/>
        </p:nvSpPr>
        <p:spPr>
          <a:xfrm>
            <a:off x="2887186" y="245698"/>
            <a:ext cx="6417628" cy="630315"/>
          </a:xfrm>
          <a:prstGeom prst="rect">
            <a:avLst/>
          </a:prstGeom>
          <a:solidFill>
            <a:srgbClr val="0099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MEKANISME HDO (3)</a:t>
            </a:r>
            <a:endParaRPr lang="en-ID" sz="3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FF5D82-9CA7-4DFF-9FAA-1E8D8B8B2D8B}"/>
              </a:ext>
            </a:extLst>
          </p:cNvPr>
          <p:cNvSpPr/>
          <p:nvPr/>
        </p:nvSpPr>
        <p:spPr>
          <a:xfrm>
            <a:off x="474040" y="6394464"/>
            <a:ext cx="11085899" cy="30580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[1] </a:t>
            </a:r>
            <a:r>
              <a:rPr lang="en-ID" sz="12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Itthibenchapong</a:t>
            </a:r>
            <a:r>
              <a:rPr lang="en-ID" sz="12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12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dkk</a:t>
            </a:r>
            <a:r>
              <a:rPr lang="en-ID" sz="12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 </a:t>
            </a:r>
            <a:r>
              <a:rPr lang="en-ID" sz="120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(2017) : </a:t>
            </a:r>
            <a:r>
              <a:rPr lang="en-ID" sz="1200" i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Energy Conversion and Management</a:t>
            </a:r>
            <a:r>
              <a:rPr lang="en-ID" sz="12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n-ID" sz="1200" b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134</a:t>
            </a:r>
            <a:r>
              <a:rPr lang="en-ID" sz="12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188–196..</a:t>
            </a:r>
            <a:endParaRPr lang="en-US" sz="12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90E5403-FFA1-4B1E-9869-4523DCE81045}"/>
              </a:ext>
            </a:extLst>
          </p:cNvPr>
          <p:cNvSpPr/>
          <p:nvPr/>
        </p:nvSpPr>
        <p:spPr>
          <a:xfrm>
            <a:off x="474040" y="5886702"/>
            <a:ext cx="5862592" cy="30580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>
                <a:solidFill>
                  <a:schemeClr val="tx1"/>
                </a:solidFill>
              </a:rPr>
              <a:t>Gambar 18. </a:t>
            </a:r>
            <a:r>
              <a:rPr lang="en-ID" sz="150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Skema </a:t>
            </a:r>
            <a:r>
              <a:rPr lang="en-ID" sz="150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reaksi</a:t>
            </a:r>
            <a:r>
              <a:rPr lang="en-ID" sz="150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50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deoksigenasi</a:t>
            </a:r>
            <a:r>
              <a:rPr lang="en-ID" sz="150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50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minyak</a:t>
            </a:r>
            <a:r>
              <a:rPr lang="en-ID" sz="150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inti </a:t>
            </a:r>
            <a:r>
              <a:rPr lang="en-ID" sz="150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kelapa</a:t>
            </a:r>
            <a:r>
              <a:rPr lang="en-ID" sz="150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50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sawit</a:t>
            </a:r>
            <a:r>
              <a:rPr lang="en-ID" sz="1500" baseline="3000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[1]</a:t>
            </a:r>
            <a:r>
              <a:rPr lang="en-ID" sz="150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endParaRPr lang="en-ID" sz="1500">
              <a:solidFill>
                <a:schemeClr val="tx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B1BB9FB-92DE-4B48-A444-75A67666B49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89420" y="1222885"/>
            <a:ext cx="6031832" cy="441222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A677DBEB-8088-485B-831C-21A6510B668C}"/>
                  </a:ext>
                </a:extLst>
              </p:cNvPr>
              <p:cNvSpPr/>
              <p:nvPr/>
            </p:nvSpPr>
            <p:spPr>
              <a:xfrm>
                <a:off x="6601734" y="2097039"/>
                <a:ext cx="4983624" cy="3076399"/>
              </a:xfrm>
              <a:prstGeom prst="rect">
                <a:avLst/>
              </a:prstGeom>
              <a:noFill/>
              <a:ln w="38100">
                <a:solidFill>
                  <a:srgbClr val="CE6A5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r>
                  <a:rPr lang="en-ID" sz="1600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Itthibenchapong </a:t>
                </a:r>
                <a:r>
                  <a:rPr lang="en-ID" sz="1600" err="1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dkk</a:t>
                </a:r>
                <a:r>
                  <a:rPr lang="en-ID" sz="1600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 (2017) </a:t>
                </a:r>
                <a:r>
                  <a:rPr lang="en-ID" sz="1600" err="1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melakukan</a:t>
                </a:r>
                <a:r>
                  <a:rPr lang="en-ID" sz="1600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 </a:t>
                </a:r>
                <a:r>
                  <a:rPr lang="en-ID" sz="1600" err="1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deoksigenasi</a:t>
                </a:r>
                <a:r>
                  <a:rPr lang="en-ID" sz="1600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 PKO </a:t>
                </a:r>
                <a:r>
                  <a:rPr lang="en-ID" sz="1600" err="1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dengan</a:t>
                </a:r>
                <a:r>
                  <a:rPr lang="en-ID" sz="1600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 </a:t>
                </a:r>
                <a:r>
                  <a:rPr lang="en-ID" sz="1600" err="1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menggunakan</a:t>
                </a:r>
                <a:r>
                  <a:rPr lang="en-ID" sz="1600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 </a:t>
                </a:r>
                <a:r>
                  <a:rPr lang="en-ID" sz="1600" err="1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katalis</a:t>
                </a:r>
                <a:r>
                  <a:rPr lang="en-ID" sz="1600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 NiMoS</a:t>
                </a:r>
                <a:r>
                  <a:rPr lang="en-ID" sz="1600" baseline="-25000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2</a:t>
                </a:r>
                <a:r>
                  <a:rPr lang="en-ID" sz="1600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/</a:t>
                </a:r>
                <a14:m>
                  <m:oMath xmlns:m="http://schemas.openxmlformats.org/officeDocument/2006/math">
                    <m:r>
                      <a:rPr lang="en-ID" sz="16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𝛾</m:t>
                    </m:r>
                  </m:oMath>
                </a14:m>
                <a:r>
                  <a:rPr lang="en-ID" sz="1600">
                    <a:solidFill>
                      <a:schemeClr val="tx1"/>
                    </a:solidFill>
                    <a:effectLst/>
                    <a:ea typeface="Yu Mincho" panose="02020400000000000000" pitchFamily="18" charset="-128"/>
                  </a:rPr>
                  <a:t>-Al</a:t>
                </a:r>
                <a:r>
                  <a:rPr lang="en-ID" sz="1600" baseline="-25000">
                    <a:solidFill>
                      <a:schemeClr val="tx1"/>
                    </a:solidFill>
                    <a:effectLst/>
                    <a:ea typeface="Yu Mincho" panose="02020400000000000000" pitchFamily="18" charset="-128"/>
                  </a:rPr>
                  <a:t>2</a:t>
                </a:r>
                <a:r>
                  <a:rPr lang="en-ID" sz="1600">
                    <a:solidFill>
                      <a:schemeClr val="tx1"/>
                    </a:solidFill>
                    <a:effectLst/>
                    <a:ea typeface="Yu Mincho" panose="02020400000000000000" pitchFamily="18" charset="-128"/>
                  </a:rPr>
                  <a:t>O</a:t>
                </a:r>
                <a:r>
                  <a:rPr lang="en-ID" sz="1600" baseline="-25000">
                    <a:solidFill>
                      <a:schemeClr val="tx1"/>
                    </a:solidFill>
                    <a:effectLst/>
                    <a:ea typeface="Yu Mincho" panose="02020400000000000000" pitchFamily="18" charset="-128"/>
                  </a:rPr>
                  <a:t>3</a:t>
                </a:r>
                <a:r>
                  <a:rPr lang="en-ID" sz="1600">
                    <a:solidFill>
                      <a:schemeClr val="tx1"/>
                    </a:solidFill>
                    <a:effectLst/>
                    <a:ea typeface="Yu Mincho" panose="02020400000000000000" pitchFamily="18" charset="-128"/>
                  </a:rPr>
                  <a:t> </a:t>
                </a:r>
                <a:r>
                  <a:rPr lang="en-ID" sz="1600" err="1">
                    <a:solidFill>
                      <a:schemeClr val="tx1"/>
                    </a:solidFill>
                    <a:effectLst/>
                    <a:ea typeface="Yu Mincho" panose="02020400000000000000" pitchFamily="18" charset="-128"/>
                  </a:rPr>
                  <a:t>rasio</a:t>
                </a:r>
                <a:r>
                  <a:rPr lang="en-ID" sz="1600">
                    <a:solidFill>
                      <a:schemeClr val="tx1"/>
                    </a:solidFill>
                    <a:effectLst/>
                    <a:ea typeface="Yu Mincho" panose="02020400000000000000" pitchFamily="18" charset="-128"/>
                  </a:rPr>
                  <a:t> Ni/</a:t>
                </a:r>
                <a:r>
                  <a:rPr lang="en-ID" sz="1600" err="1">
                    <a:solidFill>
                      <a:schemeClr val="tx1"/>
                    </a:solidFill>
                    <a:effectLst/>
                    <a:ea typeface="Yu Mincho" panose="02020400000000000000" pitchFamily="18" charset="-128"/>
                  </a:rPr>
                  <a:t>NiMo</a:t>
                </a:r>
                <a:r>
                  <a:rPr lang="en-ID" sz="1600">
                    <a:solidFill>
                      <a:schemeClr val="tx1"/>
                    </a:solidFill>
                    <a:effectLst/>
                    <a:ea typeface="Yu Mincho" panose="02020400000000000000" pitchFamily="18" charset="-128"/>
                  </a:rPr>
                  <a:t> = 0,33. </a:t>
                </a:r>
                <a:r>
                  <a:rPr lang="en-ID" sz="1600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. </a:t>
                </a:r>
                <a:r>
                  <a:rPr lang="en-ID" sz="1600" err="1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Propana</a:t>
                </a:r>
                <a:r>
                  <a:rPr lang="en-ID" sz="1600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 </a:t>
                </a:r>
                <a:r>
                  <a:rPr lang="en-ID" sz="1600" err="1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akan</a:t>
                </a:r>
                <a:r>
                  <a:rPr lang="en-ID" sz="1600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 </a:t>
                </a:r>
                <a:r>
                  <a:rPr lang="en-ID" sz="1600" err="1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mengalami</a:t>
                </a:r>
                <a:r>
                  <a:rPr lang="en-ID" sz="1600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 cracking </a:t>
                </a:r>
                <a:r>
                  <a:rPr lang="en-ID" sz="1600" err="1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menjadi</a:t>
                </a:r>
                <a:r>
                  <a:rPr lang="en-ID" sz="1600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 </a:t>
                </a:r>
                <a:r>
                  <a:rPr lang="en-ID" sz="1600" err="1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etana</a:t>
                </a:r>
                <a:r>
                  <a:rPr lang="en-ID" sz="1600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 dan </a:t>
                </a:r>
                <a:r>
                  <a:rPr lang="en-ID" sz="1600" err="1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metana</a:t>
                </a:r>
                <a:r>
                  <a:rPr lang="en-ID" sz="1600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 </a:t>
                </a:r>
                <a:r>
                  <a:rPr lang="en-ID" sz="1600" err="1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dengan</a:t>
                </a:r>
                <a:r>
                  <a:rPr lang="en-ID" sz="1600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 </a:t>
                </a:r>
                <a:r>
                  <a:rPr lang="en-ID" sz="1600" err="1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adanya</a:t>
                </a:r>
                <a:r>
                  <a:rPr lang="en-ID" sz="1600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 gas </a:t>
                </a:r>
                <a:r>
                  <a:rPr lang="en-ID" sz="1600" err="1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hidrogen</a:t>
                </a:r>
                <a:r>
                  <a:rPr lang="en-ID" sz="1600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 dan pada </a:t>
                </a:r>
                <a:r>
                  <a:rPr lang="en-ID" sz="1600" err="1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temperatur</a:t>
                </a:r>
                <a:r>
                  <a:rPr lang="en-ID" sz="1600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 </a:t>
                </a:r>
                <a:r>
                  <a:rPr lang="en-ID" sz="1600" err="1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tinggi</a:t>
                </a:r>
                <a:r>
                  <a:rPr lang="en-ID" sz="1600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 (&gt; 330 C). Gas CO </a:t>
                </a:r>
                <a:r>
                  <a:rPr lang="en-ID" sz="1600" err="1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dapat</a:t>
                </a:r>
                <a:r>
                  <a:rPr lang="en-ID" sz="1600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 </a:t>
                </a:r>
                <a:r>
                  <a:rPr lang="en-ID" sz="1600" err="1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mengalami</a:t>
                </a:r>
                <a:r>
                  <a:rPr lang="en-ID" sz="1600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 </a:t>
                </a:r>
                <a:r>
                  <a:rPr lang="en-ID" sz="1600" err="1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reaksi</a:t>
                </a:r>
                <a:r>
                  <a:rPr lang="en-ID" sz="1600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 </a:t>
                </a:r>
                <a:r>
                  <a:rPr lang="en-ID" sz="1600" err="1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metanasi</a:t>
                </a:r>
                <a:r>
                  <a:rPr lang="en-ID" sz="1600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 </a:t>
                </a:r>
                <a:r>
                  <a:rPr lang="en-ID" sz="1600" err="1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dengan</a:t>
                </a:r>
                <a:r>
                  <a:rPr lang="en-ID" sz="1600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 </a:t>
                </a:r>
                <a:r>
                  <a:rPr lang="en-ID" sz="1600" err="1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adanya</a:t>
                </a:r>
                <a:r>
                  <a:rPr lang="en-ID" sz="1600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 gas </a:t>
                </a:r>
                <a:r>
                  <a:rPr lang="en-ID" sz="1600" err="1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hidrogen</a:t>
                </a:r>
                <a:r>
                  <a:rPr lang="en-ID" sz="1600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 </a:t>
                </a:r>
                <a:r>
                  <a:rPr lang="en-ID" sz="1600" err="1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menjadi</a:t>
                </a:r>
                <a:r>
                  <a:rPr lang="en-ID" sz="1600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 </a:t>
                </a:r>
                <a:r>
                  <a:rPr lang="en-ID" sz="1600" err="1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metana</a:t>
                </a:r>
                <a:r>
                  <a:rPr lang="en-ID" sz="1600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 dan </a:t>
                </a:r>
                <a:r>
                  <a:rPr lang="en-ID" sz="1600" err="1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uap</a:t>
                </a:r>
                <a:r>
                  <a:rPr lang="en-ID" sz="1600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 air </a:t>
                </a:r>
                <a:r>
                  <a:rPr lang="en-ID" sz="1600" err="1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terutama</a:t>
                </a:r>
                <a:r>
                  <a:rPr lang="en-ID" sz="1600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 pada </a:t>
                </a:r>
                <a:r>
                  <a:rPr lang="en-ID" sz="1600" err="1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tekanan</a:t>
                </a:r>
                <a:r>
                  <a:rPr lang="en-ID" sz="1600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 </a:t>
                </a:r>
                <a:r>
                  <a:rPr lang="en-ID" sz="1600" err="1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hidrogen</a:t>
                </a:r>
                <a:r>
                  <a:rPr lang="en-ID" sz="1600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 </a:t>
                </a:r>
                <a:r>
                  <a:rPr lang="en-ID" sz="1600" err="1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tinggi</a:t>
                </a:r>
                <a:r>
                  <a:rPr lang="en-ID" sz="1600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 (&gt; 50 bar)</a:t>
                </a:r>
                <a:endParaRPr lang="en-ID" sz="16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A677DBEB-8088-485B-831C-21A6510B66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1734" y="2097039"/>
                <a:ext cx="4983624" cy="3076399"/>
              </a:xfrm>
              <a:prstGeom prst="rect">
                <a:avLst/>
              </a:prstGeom>
              <a:blipFill>
                <a:blip r:embed="rId3"/>
                <a:stretch>
                  <a:fillRect l="-365" r="-365"/>
                </a:stretch>
              </a:blipFill>
              <a:ln w="38100">
                <a:solidFill>
                  <a:srgbClr val="CE6A56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4213141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8C9D5BC8-ABF1-486E-B9CC-A4E0D0299A60}"/>
                  </a:ext>
                </a:extLst>
              </p:cNvPr>
              <p:cNvSpPr/>
              <p:nvPr/>
            </p:nvSpPr>
            <p:spPr>
              <a:xfrm>
                <a:off x="6355082" y="1932782"/>
                <a:ext cx="5455920" cy="1033878"/>
              </a:xfrm>
              <a:prstGeom prst="rect">
                <a:avLst/>
              </a:prstGeom>
              <a:noFill/>
              <a:ln w="38100">
                <a:solidFill>
                  <a:srgbClr val="CB55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000" err="1">
                    <a:solidFill>
                      <a:schemeClr val="tx1"/>
                    </a:solidFill>
                  </a:rPr>
                  <a:t>Katalis</a:t>
                </a:r>
                <a:r>
                  <a:rPr lang="en-US" sz="2000">
                    <a:solidFill>
                      <a:schemeClr val="tx1"/>
                    </a:solidFill>
                  </a:rPr>
                  <a:t> </a:t>
                </a:r>
                <a:r>
                  <a:rPr lang="en-US" sz="2000" b="1" err="1">
                    <a:solidFill>
                      <a:schemeClr val="tx1"/>
                    </a:solidFill>
                  </a:rPr>
                  <a:t>tidak</a:t>
                </a:r>
                <a:r>
                  <a:rPr lang="en-US" sz="2000" b="1">
                    <a:solidFill>
                      <a:schemeClr val="tx1"/>
                    </a:solidFill>
                  </a:rPr>
                  <a:t> </a:t>
                </a:r>
                <a:r>
                  <a:rPr lang="en-US" sz="2000" b="1" err="1">
                    <a:solidFill>
                      <a:schemeClr val="tx1"/>
                    </a:solidFill>
                  </a:rPr>
                  <a:t>berpenyangga</a:t>
                </a:r>
                <a:r>
                  <a:rPr lang="en-US" sz="2000" b="1">
                    <a:solidFill>
                      <a:schemeClr val="tx1"/>
                    </a:solidFill>
                  </a:rPr>
                  <a:t> =&gt; </a:t>
                </a:r>
                <a:r>
                  <a:rPr lang="en-US" sz="2000" err="1">
                    <a:solidFill>
                      <a:schemeClr val="tx1"/>
                    </a:solidFill>
                  </a:rPr>
                  <a:t>selektivitas</a:t>
                </a:r>
                <a:r>
                  <a:rPr lang="en-US" sz="2000">
                    <a:solidFill>
                      <a:schemeClr val="tx1"/>
                    </a:solidFill>
                  </a:rPr>
                  <a:t> HDO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↓</m:t>
                    </m:r>
                  </m:oMath>
                </a14:m>
                <a:endParaRPr lang="en-ID" sz="20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8C9D5BC8-ABF1-486E-B9CC-A4E0D0299A6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5082" y="1932782"/>
                <a:ext cx="5455920" cy="1033878"/>
              </a:xfrm>
              <a:prstGeom prst="rect">
                <a:avLst/>
              </a:prstGeom>
              <a:blipFill>
                <a:blip r:embed="rId2"/>
                <a:stretch>
                  <a:fillRect l="-888"/>
                </a:stretch>
              </a:blipFill>
              <a:ln w="38100">
                <a:solidFill>
                  <a:srgbClr val="CB556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F4CE8E08-C283-43C9-A620-1074833DDC1B}"/>
              </a:ext>
            </a:extLst>
          </p:cNvPr>
          <p:cNvSpPr/>
          <p:nvPr/>
        </p:nvSpPr>
        <p:spPr>
          <a:xfrm>
            <a:off x="380998" y="1398013"/>
            <a:ext cx="5455920" cy="899160"/>
          </a:xfrm>
          <a:prstGeom prst="rect">
            <a:avLst/>
          </a:prstGeom>
          <a:noFill/>
          <a:ln w="38100">
            <a:solidFill>
              <a:srgbClr val="CB55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D" sz="2000" b="1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CoMo</a:t>
            </a:r>
            <a:r>
              <a:rPr lang="en-ID" sz="2000" b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/Al</a:t>
            </a:r>
            <a:r>
              <a:rPr lang="en-ID" sz="2000" b="1" baseline="-250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2</a:t>
            </a:r>
            <a:r>
              <a:rPr lang="en-ID" sz="2000" b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O</a:t>
            </a:r>
            <a:r>
              <a:rPr lang="en-ID" sz="2000" b="1" baseline="-250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3</a:t>
            </a:r>
            <a:r>
              <a:rPr lang="en-ID" sz="2000" b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20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dan </a:t>
            </a:r>
            <a:r>
              <a:rPr lang="en-ID" sz="2000" b="1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NiMo</a:t>
            </a:r>
            <a:r>
              <a:rPr lang="en-ID" sz="2000" b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/Al</a:t>
            </a:r>
            <a:r>
              <a:rPr lang="en-ID" sz="2000" b="1" baseline="-250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2</a:t>
            </a:r>
            <a:r>
              <a:rPr lang="en-ID" sz="2000" b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O</a:t>
            </a:r>
            <a:r>
              <a:rPr lang="en-ID" sz="2000" b="1" baseline="-250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3</a:t>
            </a:r>
            <a:r>
              <a:rPr lang="en-ID" sz="2000" b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20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disulfidasi</a:t>
            </a:r>
            <a:r>
              <a:rPr lang="en-ID" sz="20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20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adalah</a:t>
            </a:r>
            <a:r>
              <a:rPr lang="en-ID" sz="20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20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katalis</a:t>
            </a:r>
            <a:r>
              <a:rPr lang="en-ID" sz="20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yang </a:t>
            </a:r>
            <a:r>
              <a:rPr lang="en-ID" sz="20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banyak</a:t>
            </a:r>
            <a:r>
              <a:rPr lang="en-ID" sz="20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20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digunakan</a:t>
            </a:r>
            <a:r>
              <a:rPr lang="en-ID" sz="20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20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untuk</a:t>
            </a:r>
            <a:r>
              <a:rPr lang="en-ID" sz="20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HDO</a:t>
            </a:r>
            <a:endParaRPr lang="en-ID" sz="200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B4988FF-2D08-476C-870F-34D601C0DF98}"/>
              </a:ext>
            </a:extLst>
          </p:cNvPr>
          <p:cNvSpPr/>
          <p:nvPr/>
        </p:nvSpPr>
        <p:spPr>
          <a:xfrm>
            <a:off x="380998" y="3181240"/>
            <a:ext cx="5455920" cy="1227080"/>
          </a:xfrm>
          <a:prstGeom prst="rect">
            <a:avLst/>
          </a:prstGeom>
          <a:noFill/>
          <a:ln w="38100">
            <a:solidFill>
              <a:srgbClr val="CB55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err="1">
                <a:solidFill>
                  <a:schemeClr val="tx1"/>
                </a:solidFill>
                <a:latin typeface="Times New Roman" panose="02020603050405020304" pitchFamily="18" charset="0"/>
              </a:rPr>
              <a:t>Katalis</a:t>
            </a:r>
            <a:r>
              <a:rPr lang="en-US" sz="2000">
                <a:solidFill>
                  <a:schemeClr val="tx1"/>
                </a:solidFill>
                <a:latin typeface="Times New Roman" panose="02020603050405020304" pitchFamily="18" charset="0"/>
              </a:rPr>
              <a:t> </a:t>
            </a:r>
            <a:r>
              <a:rPr lang="en-US" sz="2000" b="1" err="1">
                <a:solidFill>
                  <a:schemeClr val="tx1"/>
                </a:solidFill>
                <a:latin typeface="Times New Roman" panose="02020603050405020304" pitchFamily="18" charset="0"/>
              </a:rPr>
              <a:t>CoMo</a:t>
            </a:r>
            <a:r>
              <a:rPr lang="en-US" sz="2000">
                <a:solidFill>
                  <a:schemeClr val="tx1"/>
                </a:solidFill>
                <a:latin typeface="Times New Roman" panose="02020603050405020304" pitchFamily="18" charset="0"/>
              </a:rPr>
              <a:t> </a:t>
            </a:r>
            <a:r>
              <a:rPr lang="en-US" sz="2000" err="1">
                <a:solidFill>
                  <a:schemeClr val="tx1"/>
                </a:solidFill>
                <a:latin typeface="Times New Roman" panose="02020603050405020304" pitchFamily="18" charset="0"/>
              </a:rPr>
              <a:t>menghasilkan</a:t>
            </a:r>
            <a:r>
              <a:rPr lang="en-US" sz="2000">
                <a:solidFill>
                  <a:schemeClr val="tx1"/>
                </a:solidFill>
                <a:latin typeface="Times New Roman" panose="02020603050405020304" pitchFamily="18" charset="0"/>
              </a:rPr>
              <a:t> </a:t>
            </a:r>
            <a:r>
              <a:rPr lang="en-US" sz="2000" err="1">
                <a:solidFill>
                  <a:schemeClr val="tx1"/>
                </a:solidFill>
                <a:latin typeface="Times New Roman" panose="02020603050405020304" pitchFamily="18" charset="0"/>
              </a:rPr>
              <a:t>produk</a:t>
            </a:r>
            <a:r>
              <a:rPr lang="en-US" sz="2000">
                <a:solidFill>
                  <a:schemeClr val="tx1"/>
                </a:solidFill>
                <a:latin typeface="Times New Roman" panose="02020603050405020304" pitchFamily="18" charset="0"/>
              </a:rPr>
              <a:t> </a:t>
            </a:r>
            <a:r>
              <a:rPr lang="en-US" sz="2000" b="1">
                <a:solidFill>
                  <a:schemeClr val="tx1"/>
                </a:solidFill>
                <a:latin typeface="Times New Roman" panose="02020603050405020304" pitchFamily="18" charset="0"/>
              </a:rPr>
              <a:t>olefin</a:t>
            </a:r>
            <a:r>
              <a:rPr lang="en-US" sz="2000">
                <a:solidFill>
                  <a:schemeClr val="tx1"/>
                </a:solidFill>
                <a:latin typeface="Times New Roman" panose="02020603050405020304" pitchFamily="18" charset="0"/>
              </a:rPr>
              <a:t> </a:t>
            </a:r>
            <a:r>
              <a:rPr lang="en-US" sz="2000" err="1">
                <a:solidFill>
                  <a:schemeClr val="tx1"/>
                </a:solidFill>
                <a:latin typeface="Times New Roman" panose="02020603050405020304" pitchFamily="18" charset="0"/>
              </a:rPr>
              <a:t>karena</a:t>
            </a:r>
            <a:r>
              <a:rPr lang="en-US" sz="2000">
                <a:solidFill>
                  <a:schemeClr val="tx1"/>
                </a:solidFill>
                <a:latin typeface="Times New Roman" panose="02020603050405020304" pitchFamily="18" charset="0"/>
              </a:rPr>
              <a:t>  </a:t>
            </a:r>
            <a:r>
              <a:rPr lang="en-US" sz="2000" err="1">
                <a:solidFill>
                  <a:schemeClr val="tx1"/>
                </a:solidFill>
                <a:latin typeface="Times New Roman" panose="02020603050405020304" pitchFamily="18" charset="0"/>
              </a:rPr>
              <a:t>aktivitas</a:t>
            </a:r>
            <a:r>
              <a:rPr lang="en-US" sz="2000">
                <a:solidFill>
                  <a:schemeClr val="tx1"/>
                </a:solidFill>
                <a:latin typeface="Times New Roman" panose="02020603050405020304" pitchFamily="18" charset="0"/>
              </a:rPr>
              <a:t> </a:t>
            </a:r>
            <a:r>
              <a:rPr lang="en-US" sz="2000" b="1" err="1">
                <a:solidFill>
                  <a:schemeClr val="tx1"/>
                </a:solidFill>
                <a:latin typeface="Times New Roman" panose="02020603050405020304" pitchFamily="18" charset="0"/>
              </a:rPr>
              <a:t>hidrogenasi</a:t>
            </a:r>
            <a:r>
              <a:rPr lang="en-US" sz="2000">
                <a:solidFill>
                  <a:schemeClr val="tx1"/>
                </a:solidFill>
                <a:latin typeface="Times New Roman" panose="02020603050405020304" pitchFamily="18" charset="0"/>
              </a:rPr>
              <a:t> yang </a:t>
            </a:r>
            <a:r>
              <a:rPr lang="en-US" sz="2000" err="1">
                <a:solidFill>
                  <a:schemeClr val="tx1"/>
                </a:solidFill>
                <a:latin typeface="Times New Roman" panose="02020603050405020304" pitchFamily="18" charset="0"/>
              </a:rPr>
              <a:t>lebih</a:t>
            </a:r>
            <a:r>
              <a:rPr lang="en-US" sz="2000">
                <a:solidFill>
                  <a:schemeClr val="tx1"/>
                </a:solidFill>
                <a:latin typeface="Times New Roman" panose="02020603050405020304" pitchFamily="18" charset="0"/>
              </a:rPr>
              <a:t> </a:t>
            </a:r>
            <a:r>
              <a:rPr lang="en-US" sz="2000" b="1" err="1">
                <a:solidFill>
                  <a:schemeClr val="tx1"/>
                </a:solidFill>
                <a:latin typeface="Times New Roman" panose="02020603050405020304" pitchFamily="18" charset="0"/>
              </a:rPr>
              <a:t>rendah</a:t>
            </a:r>
            <a:endParaRPr lang="en-ID" sz="200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00E9C4B-3F31-4F04-834A-85304455CD3A}"/>
              </a:ext>
            </a:extLst>
          </p:cNvPr>
          <p:cNvSpPr/>
          <p:nvPr/>
        </p:nvSpPr>
        <p:spPr>
          <a:xfrm>
            <a:off x="380998" y="5119531"/>
            <a:ext cx="5455920" cy="1032695"/>
          </a:xfrm>
          <a:prstGeom prst="rect">
            <a:avLst/>
          </a:prstGeom>
          <a:noFill/>
          <a:ln w="38100">
            <a:solidFill>
              <a:srgbClr val="CB55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err="1">
                <a:solidFill>
                  <a:schemeClr val="tx1"/>
                </a:solidFill>
                <a:latin typeface="Times New Roman" panose="02020603050405020304" pitchFamily="18" charset="0"/>
              </a:rPr>
              <a:t>Katalis</a:t>
            </a:r>
            <a:r>
              <a:rPr lang="en-US" sz="2000">
                <a:solidFill>
                  <a:schemeClr val="tx1"/>
                </a:solidFill>
                <a:latin typeface="Times New Roman" panose="02020603050405020304" pitchFamily="18" charset="0"/>
              </a:rPr>
              <a:t> </a:t>
            </a:r>
            <a:r>
              <a:rPr lang="en-US" sz="2000" b="1" err="1">
                <a:solidFill>
                  <a:schemeClr val="tx1"/>
                </a:solidFill>
                <a:latin typeface="Times New Roman" panose="02020603050405020304" pitchFamily="18" charset="0"/>
              </a:rPr>
              <a:t>NiW</a:t>
            </a:r>
            <a:r>
              <a:rPr lang="en-US" sz="2000">
                <a:solidFill>
                  <a:schemeClr val="tx1"/>
                </a:solidFill>
                <a:latin typeface="Times New Roman" panose="02020603050405020304" pitchFamily="18" charset="0"/>
              </a:rPr>
              <a:t> </a:t>
            </a:r>
            <a:r>
              <a:rPr lang="en-US" sz="2000" err="1">
                <a:solidFill>
                  <a:schemeClr val="tx1"/>
                </a:solidFill>
                <a:latin typeface="Times New Roman" panose="02020603050405020304" pitchFamily="18" charset="0"/>
              </a:rPr>
              <a:t>lebih</a:t>
            </a:r>
            <a:r>
              <a:rPr lang="en-US" sz="2000">
                <a:solidFill>
                  <a:schemeClr val="tx1"/>
                </a:solidFill>
                <a:latin typeface="Times New Roman" panose="02020603050405020304" pitchFamily="18" charset="0"/>
              </a:rPr>
              <a:t> </a:t>
            </a:r>
            <a:r>
              <a:rPr lang="en-US" sz="2000" err="1">
                <a:solidFill>
                  <a:schemeClr val="tx1"/>
                </a:solidFill>
                <a:latin typeface="Times New Roman" panose="02020603050405020304" pitchFamily="18" charset="0"/>
              </a:rPr>
              <a:t>menyukai</a:t>
            </a:r>
            <a:r>
              <a:rPr lang="en-US" sz="2000">
                <a:solidFill>
                  <a:schemeClr val="tx1"/>
                </a:solidFill>
                <a:latin typeface="Times New Roman" panose="02020603050405020304" pitchFamily="18" charset="0"/>
              </a:rPr>
              <a:t> </a:t>
            </a:r>
            <a:r>
              <a:rPr lang="en-US" sz="2000" err="1">
                <a:solidFill>
                  <a:schemeClr val="tx1"/>
                </a:solidFill>
                <a:latin typeface="Times New Roman" panose="02020603050405020304" pitchFamily="18" charset="0"/>
              </a:rPr>
              <a:t>jalur</a:t>
            </a:r>
            <a:r>
              <a:rPr lang="en-US" sz="2000">
                <a:solidFill>
                  <a:schemeClr val="tx1"/>
                </a:solidFill>
                <a:latin typeface="Times New Roman" panose="02020603050405020304" pitchFamily="18" charset="0"/>
              </a:rPr>
              <a:t> </a:t>
            </a:r>
            <a:r>
              <a:rPr lang="en-US" sz="2000" b="1">
                <a:solidFill>
                  <a:schemeClr val="tx1"/>
                </a:solidFill>
                <a:latin typeface="Times New Roman" panose="02020603050405020304" pitchFamily="18" charset="0"/>
              </a:rPr>
              <a:t>DCO</a:t>
            </a:r>
            <a:r>
              <a:rPr lang="en-US" sz="2000">
                <a:solidFill>
                  <a:schemeClr val="tx1"/>
                </a:solidFill>
                <a:latin typeface="Times New Roman" panose="02020603050405020304" pitchFamily="18" charset="0"/>
              </a:rPr>
              <a:t> dan </a:t>
            </a:r>
            <a:r>
              <a:rPr lang="en-US" sz="2000" b="1">
                <a:solidFill>
                  <a:schemeClr val="tx1"/>
                </a:solidFill>
                <a:latin typeface="Times New Roman" panose="02020603050405020304" pitchFamily="18" charset="0"/>
              </a:rPr>
              <a:t>DCO2</a:t>
            </a:r>
            <a:endParaRPr lang="en-ID" sz="200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B3E85CE-169B-4058-9C21-A2393098BEEB}"/>
              </a:ext>
            </a:extLst>
          </p:cNvPr>
          <p:cNvSpPr/>
          <p:nvPr/>
        </p:nvSpPr>
        <p:spPr>
          <a:xfrm>
            <a:off x="6355082" y="3730138"/>
            <a:ext cx="5455920" cy="2029584"/>
          </a:xfrm>
          <a:prstGeom prst="rect">
            <a:avLst/>
          </a:prstGeom>
          <a:noFill/>
          <a:ln w="38100">
            <a:solidFill>
              <a:srgbClr val="CB55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err="1">
                <a:solidFill>
                  <a:schemeClr val="tx1"/>
                </a:solidFill>
              </a:rPr>
              <a:t>Deaktivasi</a:t>
            </a:r>
            <a:r>
              <a:rPr lang="en-US" b="1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katalis</a:t>
            </a:r>
            <a:r>
              <a:rPr lang="en-US">
                <a:solidFill>
                  <a:schemeClr val="tx1"/>
                </a:solidFill>
              </a:rPr>
              <a:t> HDO </a:t>
            </a:r>
            <a:r>
              <a:rPr lang="en-US" err="1">
                <a:solidFill>
                  <a:schemeClr val="tx1"/>
                </a:solidFill>
              </a:rPr>
              <a:t>disebabkan</a:t>
            </a:r>
            <a:r>
              <a:rPr lang="en-US">
                <a:solidFill>
                  <a:schemeClr val="tx1"/>
                </a:solidFill>
              </a:rPr>
              <a:t> oleh :</a:t>
            </a:r>
            <a:br>
              <a:rPr lang="en-US">
                <a:solidFill>
                  <a:schemeClr val="tx1"/>
                </a:solidFill>
              </a:rPr>
            </a:br>
            <a:r>
              <a:rPr lang="en-US">
                <a:solidFill>
                  <a:schemeClr val="tx1"/>
                </a:solidFill>
              </a:rPr>
              <a:t>1. </a:t>
            </a:r>
            <a:r>
              <a:rPr lang="en-US" b="1" err="1">
                <a:solidFill>
                  <a:schemeClr val="tx1"/>
                </a:solidFill>
              </a:rPr>
              <a:t>Kenaikan</a:t>
            </a:r>
            <a:r>
              <a:rPr lang="en-US" b="1">
                <a:solidFill>
                  <a:schemeClr val="tx1"/>
                </a:solidFill>
              </a:rPr>
              <a:t> T</a:t>
            </a:r>
            <a:r>
              <a:rPr lang="en-US">
                <a:solidFill>
                  <a:schemeClr val="tx1"/>
                </a:solidFill>
              </a:rPr>
              <a:t> (</a:t>
            </a:r>
            <a:r>
              <a:rPr lang="en-US" err="1">
                <a:solidFill>
                  <a:schemeClr val="tx1"/>
                </a:solidFill>
              </a:rPr>
              <a:t>reaksi</a:t>
            </a:r>
            <a:r>
              <a:rPr lang="en-US">
                <a:solidFill>
                  <a:schemeClr val="tx1"/>
                </a:solidFill>
              </a:rPr>
              <a:t> HDO) (</a:t>
            </a:r>
            <a:r>
              <a:rPr lang="en-US" err="1">
                <a:solidFill>
                  <a:schemeClr val="tx1"/>
                </a:solidFill>
              </a:rPr>
              <a:t>Ancheyta</a:t>
            </a:r>
            <a:r>
              <a:rPr lang="en-US">
                <a:solidFill>
                  <a:schemeClr val="tx1"/>
                </a:solidFill>
              </a:rPr>
              <a:t>, 2016)</a:t>
            </a:r>
            <a:br>
              <a:rPr lang="en-US">
                <a:solidFill>
                  <a:schemeClr val="tx1"/>
                </a:solidFill>
              </a:rPr>
            </a:br>
            <a:r>
              <a:rPr lang="en-US">
                <a:solidFill>
                  <a:schemeClr val="tx1"/>
                </a:solidFill>
              </a:rPr>
              <a:t>2. </a:t>
            </a:r>
            <a:r>
              <a:rPr lang="en-US" b="1" err="1">
                <a:solidFill>
                  <a:schemeClr val="tx1"/>
                </a:solidFill>
              </a:rPr>
              <a:t>Tekanan</a:t>
            </a:r>
            <a:r>
              <a:rPr lang="en-US" b="1">
                <a:solidFill>
                  <a:schemeClr val="tx1"/>
                </a:solidFill>
              </a:rPr>
              <a:t> </a:t>
            </a:r>
            <a:r>
              <a:rPr lang="en-US" b="1" err="1">
                <a:solidFill>
                  <a:schemeClr val="tx1"/>
                </a:solidFill>
              </a:rPr>
              <a:t>uap</a:t>
            </a:r>
            <a:r>
              <a:rPr lang="en-US" b="1">
                <a:solidFill>
                  <a:schemeClr val="tx1"/>
                </a:solidFill>
              </a:rPr>
              <a:t> air </a:t>
            </a:r>
            <a:r>
              <a:rPr lang="en-US">
                <a:solidFill>
                  <a:schemeClr val="tx1"/>
                </a:solidFill>
              </a:rPr>
              <a:t>(</a:t>
            </a:r>
            <a:r>
              <a:rPr lang="en-US" err="1">
                <a:solidFill>
                  <a:schemeClr val="tx1"/>
                </a:solidFill>
              </a:rPr>
              <a:t>produk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samping</a:t>
            </a:r>
            <a:r>
              <a:rPr lang="en-US">
                <a:solidFill>
                  <a:schemeClr val="tx1"/>
                </a:solidFill>
              </a:rPr>
              <a:t> HDO) (Laurent dan </a:t>
            </a:r>
            <a:r>
              <a:rPr lang="en-US" err="1">
                <a:solidFill>
                  <a:schemeClr val="tx1"/>
                </a:solidFill>
              </a:rPr>
              <a:t>Delmon</a:t>
            </a:r>
            <a:r>
              <a:rPr lang="en-US">
                <a:solidFill>
                  <a:schemeClr val="tx1"/>
                </a:solidFill>
              </a:rPr>
              <a:t>, 1994)</a:t>
            </a:r>
            <a:br>
              <a:rPr lang="en-US">
                <a:solidFill>
                  <a:schemeClr val="tx1"/>
                </a:solidFill>
              </a:rPr>
            </a:br>
            <a:r>
              <a:rPr lang="en-US">
                <a:solidFill>
                  <a:schemeClr val="tx1"/>
                </a:solidFill>
              </a:rPr>
              <a:t>3. </a:t>
            </a:r>
            <a:r>
              <a:rPr lang="en-US" b="1" err="1">
                <a:solidFill>
                  <a:schemeClr val="tx1"/>
                </a:solidFill>
              </a:rPr>
              <a:t>Penutupan</a:t>
            </a:r>
            <a:r>
              <a:rPr lang="en-US" b="1">
                <a:solidFill>
                  <a:schemeClr val="tx1"/>
                </a:solidFill>
              </a:rPr>
              <a:t> </a:t>
            </a:r>
            <a:r>
              <a:rPr lang="en-US" b="1" err="1">
                <a:solidFill>
                  <a:schemeClr val="tx1"/>
                </a:solidFill>
              </a:rPr>
              <a:t>pori</a:t>
            </a:r>
            <a:r>
              <a:rPr lang="en-US">
                <a:solidFill>
                  <a:schemeClr val="tx1"/>
                </a:solidFill>
              </a:rPr>
              <a:t> oleh deposit </a:t>
            </a:r>
            <a:r>
              <a:rPr lang="en-US" b="1" err="1">
                <a:solidFill>
                  <a:schemeClr val="tx1"/>
                </a:solidFill>
              </a:rPr>
              <a:t>karbon</a:t>
            </a:r>
            <a:endParaRPr lang="en-ID">
              <a:solidFill>
                <a:schemeClr val="tx1"/>
              </a:solidFill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F0C12A2-371D-4C4C-9F61-73FCFF0EC8F2}"/>
              </a:ext>
            </a:extLst>
          </p:cNvPr>
          <p:cNvCxnSpPr>
            <a:cxnSpLocks/>
          </p:cNvCxnSpPr>
          <p:nvPr/>
        </p:nvCxnSpPr>
        <p:spPr>
          <a:xfrm>
            <a:off x="6096000" y="1135379"/>
            <a:ext cx="0" cy="5421746"/>
          </a:xfrm>
          <a:prstGeom prst="line">
            <a:avLst/>
          </a:prstGeom>
          <a:ln w="57150">
            <a:solidFill>
              <a:srgbClr val="4FC19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02EB0E2D-D8F5-4888-8EF9-1057CA28F9CD}"/>
              </a:ext>
            </a:extLst>
          </p:cNvPr>
          <p:cNvSpPr/>
          <p:nvPr/>
        </p:nvSpPr>
        <p:spPr>
          <a:xfrm>
            <a:off x="6480847" y="1660124"/>
            <a:ext cx="2592129" cy="412482"/>
          </a:xfrm>
          <a:prstGeom prst="rect">
            <a:avLst/>
          </a:prstGeom>
          <a:solidFill>
            <a:srgbClr val="CB5560"/>
          </a:solidFill>
          <a:ln w="38100">
            <a:solidFill>
              <a:srgbClr val="CB55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>
                <a:solidFill>
                  <a:schemeClr val="bg1"/>
                </a:solidFill>
              </a:rPr>
              <a:t>(Zhang </a:t>
            </a:r>
            <a:r>
              <a:rPr lang="en-US" sz="2000" err="1">
                <a:solidFill>
                  <a:schemeClr val="bg1"/>
                </a:solidFill>
              </a:rPr>
              <a:t>dkk</a:t>
            </a:r>
            <a:r>
              <a:rPr lang="en-US" sz="2000">
                <a:solidFill>
                  <a:schemeClr val="bg1"/>
                </a:solidFill>
              </a:rPr>
              <a:t>, 2014)</a:t>
            </a:r>
            <a:endParaRPr lang="en-ID" sz="2000">
              <a:solidFill>
                <a:schemeClr val="bg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DE107B4-B2BC-4E69-A5F8-33582A842E34}"/>
              </a:ext>
            </a:extLst>
          </p:cNvPr>
          <p:cNvSpPr/>
          <p:nvPr/>
        </p:nvSpPr>
        <p:spPr>
          <a:xfrm>
            <a:off x="6480847" y="3429000"/>
            <a:ext cx="2592123" cy="417252"/>
          </a:xfrm>
          <a:prstGeom prst="rect">
            <a:avLst/>
          </a:prstGeom>
          <a:solidFill>
            <a:srgbClr val="CB5560"/>
          </a:solidFill>
          <a:ln w="38100">
            <a:solidFill>
              <a:srgbClr val="CB55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bg1"/>
                </a:solidFill>
              </a:rPr>
              <a:t>(</a:t>
            </a:r>
            <a:r>
              <a:rPr lang="en-US" err="1">
                <a:solidFill>
                  <a:schemeClr val="bg1"/>
                </a:solidFill>
              </a:rPr>
              <a:t>Jenistova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dkk</a:t>
            </a:r>
            <a:r>
              <a:rPr lang="en-US">
                <a:solidFill>
                  <a:schemeClr val="bg1"/>
                </a:solidFill>
              </a:rPr>
              <a:t>, 2017)</a:t>
            </a:r>
            <a:endParaRPr lang="en-ID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F93133B-3DF4-4F09-A7AD-A552E5D253F3}"/>
              </a:ext>
            </a:extLst>
          </p:cNvPr>
          <p:cNvSpPr/>
          <p:nvPr/>
        </p:nvSpPr>
        <p:spPr>
          <a:xfrm>
            <a:off x="516835" y="4820575"/>
            <a:ext cx="2592123" cy="447584"/>
          </a:xfrm>
          <a:prstGeom prst="rect">
            <a:avLst/>
          </a:prstGeom>
          <a:solidFill>
            <a:srgbClr val="CB5560"/>
          </a:solidFill>
          <a:ln w="38100">
            <a:solidFill>
              <a:srgbClr val="CB55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>
                <a:solidFill>
                  <a:schemeClr val="bg1"/>
                </a:solidFill>
                <a:latin typeface="Times New Roman" panose="02020603050405020304" pitchFamily="18" charset="0"/>
              </a:rPr>
              <a:t>(Toba </a:t>
            </a:r>
            <a:r>
              <a:rPr lang="en-US" sz="2000" err="1">
                <a:solidFill>
                  <a:schemeClr val="bg1"/>
                </a:solidFill>
                <a:latin typeface="Times New Roman" panose="02020603050405020304" pitchFamily="18" charset="0"/>
              </a:rPr>
              <a:t>dkk</a:t>
            </a:r>
            <a:r>
              <a:rPr lang="en-US" sz="2000">
                <a:solidFill>
                  <a:schemeClr val="bg1"/>
                </a:solidFill>
                <a:latin typeface="Times New Roman" panose="02020603050405020304" pitchFamily="18" charset="0"/>
              </a:rPr>
              <a:t>, 2011)</a:t>
            </a:r>
            <a:endParaRPr lang="en-ID" sz="2000">
              <a:solidFill>
                <a:schemeClr val="bg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0FE33F0-4499-406C-8EB2-673A4AE3E424}"/>
              </a:ext>
            </a:extLst>
          </p:cNvPr>
          <p:cNvSpPr/>
          <p:nvPr/>
        </p:nvSpPr>
        <p:spPr>
          <a:xfrm>
            <a:off x="516835" y="2843446"/>
            <a:ext cx="2592123" cy="440739"/>
          </a:xfrm>
          <a:prstGeom prst="rect">
            <a:avLst/>
          </a:prstGeom>
          <a:solidFill>
            <a:srgbClr val="CB5560"/>
          </a:solidFill>
          <a:ln w="38100">
            <a:solidFill>
              <a:srgbClr val="CB55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>
                <a:solidFill>
                  <a:schemeClr val="bg1"/>
                </a:solidFill>
                <a:latin typeface="Times New Roman" panose="02020603050405020304" pitchFamily="18" charset="0"/>
              </a:rPr>
              <a:t>(Toba </a:t>
            </a:r>
            <a:r>
              <a:rPr lang="en-US" sz="2000" err="1">
                <a:solidFill>
                  <a:schemeClr val="bg1"/>
                </a:solidFill>
                <a:latin typeface="Times New Roman" panose="02020603050405020304" pitchFamily="18" charset="0"/>
              </a:rPr>
              <a:t>dkk</a:t>
            </a:r>
            <a:r>
              <a:rPr lang="en-US" sz="2000">
                <a:solidFill>
                  <a:schemeClr val="bg1"/>
                </a:solidFill>
                <a:latin typeface="Times New Roman" panose="02020603050405020304" pitchFamily="18" charset="0"/>
              </a:rPr>
              <a:t>, 2011)</a:t>
            </a:r>
            <a:endParaRPr lang="en-ID" sz="2000">
              <a:solidFill>
                <a:schemeClr val="bg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8BB2C46-0691-4B0C-B27C-91B5DB136119}"/>
              </a:ext>
            </a:extLst>
          </p:cNvPr>
          <p:cNvSpPr/>
          <p:nvPr/>
        </p:nvSpPr>
        <p:spPr>
          <a:xfrm>
            <a:off x="3175246" y="126886"/>
            <a:ext cx="5841507" cy="630315"/>
          </a:xfrm>
          <a:prstGeom prst="rect">
            <a:avLst/>
          </a:prstGeom>
          <a:solidFill>
            <a:srgbClr val="0099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KATALIS HDO</a:t>
            </a:r>
            <a:endParaRPr lang="en-ID" sz="3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507261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2DFE5A5-174F-4BD0-B1CC-9FD78ED8914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75590" y="1048365"/>
            <a:ext cx="3763010" cy="227076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3CD4835-867D-4533-AEDF-46BBEA5CA65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391341" y="1048365"/>
            <a:ext cx="7399657" cy="242347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8CF1662-AB8C-4DCC-BEC7-0D85D2C5D384}"/>
              </a:ext>
            </a:extLst>
          </p:cNvPr>
          <p:cNvSpPr/>
          <p:nvPr/>
        </p:nvSpPr>
        <p:spPr>
          <a:xfrm>
            <a:off x="275590" y="3748597"/>
            <a:ext cx="3763010" cy="1096644"/>
          </a:xfrm>
          <a:prstGeom prst="rect">
            <a:avLst/>
          </a:prstGeom>
          <a:solidFill>
            <a:srgbClr val="71CDA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15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Gambar 19. </a:t>
            </a:r>
            <a:r>
              <a:rPr lang="en-ID" sz="15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Konversi</a:t>
            </a:r>
            <a:r>
              <a:rPr lang="en-ID" sz="15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TG pada </a:t>
            </a:r>
            <a:r>
              <a:rPr lang="en-ID" sz="15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katalis</a:t>
            </a:r>
            <a:r>
              <a:rPr lang="en-ID" sz="15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5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NiMo</a:t>
            </a:r>
            <a:r>
              <a:rPr lang="en-ID" sz="15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5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dengan</a:t>
            </a:r>
            <a:r>
              <a:rPr lang="en-ID" sz="15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Ni/</a:t>
            </a:r>
            <a:r>
              <a:rPr lang="en-ID" sz="15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Ni+Mo</a:t>
            </a:r>
            <a:r>
              <a:rPr lang="en-ID" sz="15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= 0,3 (</a:t>
            </a:r>
            <a:r>
              <a:rPr lang="en-ID" sz="15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biru</a:t>
            </a:r>
            <a:r>
              <a:rPr lang="en-ID" sz="15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), Mo (</a:t>
            </a:r>
            <a:r>
              <a:rPr lang="en-ID" sz="15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hitam</a:t>
            </a:r>
            <a:r>
              <a:rPr lang="en-ID" sz="15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), dan Ni (</a:t>
            </a:r>
            <a:r>
              <a:rPr lang="en-ID" sz="15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merah</a:t>
            </a:r>
            <a:r>
              <a:rPr lang="en-ID" sz="15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). T = 260 </a:t>
            </a:r>
            <a:r>
              <a:rPr lang="en-ID" sz="1500" baseline="300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</a:t>
            </a:r>
            <a:r>
              <a:rPr lang="en-ID" sz="15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ID" sz="15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P = 3,5 MPa </a:t>
            </a:r>
            <a:r>
              <a:rPr lang="en-ID" sz="15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(</a:t>
            </a:r>
            <a:r>
              <a:rPr lang="en-ID" sz="15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Kubic</a:t>
            </a:r>
            <a:r>
              <a:rPr lang="en-ID" sz="15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dan Kaluza, 2010)</a:t>
            </a:r>
            <a:r>
              <a:rPr lang="en-ID" sz="15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ID" sz="15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3E6E5EB-E63F-4DD4-9480-85C64357E030}"/>
              </a:ext>
            </a:extLst>
          </p:cNvPr>
          <p:cNvSpPr/>
          <p:nvPr/>
        </p:nvSpPr>
        <p:spPr>
          <a:xfrm>
            <a:off x="4397113" y="3748597"/>
            <a:ext cx="7298376" cy="1096644"/>
          </a:xfrm>
          <a:prstGeom prst="rect">
            <a:avLst/>
          </a:prstGeom>
          <a:solidFill>
            <a:srgbClr val="71CDA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15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Gambar 20. </a:t>
            </a:r>
            <a:r>
              <a:rPr lang="en-ID" sz="15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Selektivitas</a:t>
            </a:r>
            <a:r>
              <a:rPr lang="en-ID" sz="15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n-</a:t>
            </a:r>
            <a:r>
              <a:rPr lang="en-ID" sz="15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oktadekana</a:t>
            </a:r>
            <a:r>
              <a:rPr lang="en-ID" sz="15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(HDO) </a:t>
            </a:r>
            <a:r>
              <a:rPr lang="en-ID" sz="15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terhadap</a:t>
            </a:r>
            <a:r>
              <a:rPr lang="en-ID" sz="15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yield </a:t>
            </a:r>
            <a:r>
              <a:rPr lang="en-ID" sz="15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hidrokarbon</a:t>
            </a:r>
            <a:r>
              <a:rPr lang="en-ID" sz="150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5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pada </a:t>
            </a:r>
            <a:r>
              <a:rPr lang="en-ID" sz="15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katalis</a:t>
            </a:r>
            <a:r>
              <a:rPr lang="en-ID" sz="15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(a) </a:t>
            </a:r>
            <a:r>
              <a:rPr lang="en-ID" sz="15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NiMo</a:t>
            </a:r>
            <a:r>
              <a:rPr lang="en-ID" sz="15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5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dengan</a:t>
            </a:r>
            <a:r>
              <a:rPr lang="en-ID" sz="15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Ni/</a:t>
            </a:r>
            <a:r>
              <a:rPr lang="en-ID" sz="15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Ni+Mo</a:t>
            </a:r>
            <a:r>
              <a:rPr lang="en-ID" sz="15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= 0,3 (</a:t>
            </a:r>
            <a:r>
              <a:rPr lang="en-ID" sz="15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biru</a:t>
            </a:r>
            <a:r>
              <a:rPr lang="en-ID" sz="15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), Mo (</a:t>
            </a:r>
            <a:r>
              <a:rPr lang="en-ID" sz="15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hitam</a:t>
            </a:r>
            <a:r>
              <a:rPr lang="en-ID" sz="15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), dan Ni (</a:t>
            </a:r>
            <a:r>
              <a:rPr lang="en-ID" sz="15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merah</a:t>
            </a:r>
            <a:r>
              <a:rPr lang="en-ID" sz="15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). T = 260 </a:t>
            </a:r>
            <a:r>
              <a:rPr lang="en-ID" sz="150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lang="en-ID" sz="15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280 </a:t>
            </a:r>
            <a:r>
              <a:rPr lang="en-ID" sz="1500" baseline="300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</a:t>
            </a:r>
            <a:r>
              <a:rPr lang="en-ID" sz="15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ID" sz="15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P = 3,5 MPa, V/F = 0,25 – 4 h ; (b) </a:t>
            </a:r>
            <a:r>
              <a:rPr lang="en-ID" sz="15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NiMo</a:t>
            </a:r>
            <a:r>
              <a:rPr lang="en-ID" sz="15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5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dengan</a:t>
            </a:r>
            <a:r>
              <a:rPr lang="en-ID" sz="15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Ni/</a:t>
            </a:r>
            <a:r>
              <a:rPr lang="en-ID" sz="15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Ni+Mo</a:t>
            </a:r>
            <a:r>
              <a:rPr lang="en-ID" sz="15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= 0,2 (</a:t>
            </a:r>
            <a:r>
              <a:rPr lang="en-ID" sz="15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hitam</a:t>
            </a:r>
            <a:r>
              <a:rPr lang="en-ID" sz="15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), 0,3 (</a:t>
            </a:r>
            <a:r>
              <a:rPr lang="en-ID" sz="15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biru</a:t>
            </a:r>
            <a:r>
              <a:rPr lang="en-ID" sz="15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), dan 0,4 (</a:t>
            </a:r>
            <a:r>
              <a:rPr lang="en-ID" sz="15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merah</a:t>
            </a:r>
            <a:r>
              <a:rPr lang="en-ID" sz="15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). T = 260 – 280 </a:t>
            </a:r>
            <a:r>
              <a:rPr lang="en-ID" sz="1500" baseline="300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</a:t>
            </a:r>
            <a:r>
              <a:rPr lang="en-ID" sz="15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ID" sz="15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P = 3,5 MPa, V/F = 0,25 – 1 h </a:t>
            </a:r>
            <a:r>
              <a:rPr lang="en-ID" sz="15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(</a:t>
            </a:r>
            <a:r>
              <a:rPr lang="en-ID" sz="15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Kubic</a:t>
            </a:r>
            <a:r>
              <a:rPr lang="en-ID" sz="15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dan Kaluza, 2010)</a:t>
            </a:r>
            <a:endParaRPr lang="en-ID" sz="15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355A886-954F-404A-B329-35DD760ACE0E}"/>
              </a:ext>
            </a:extLst>
          </p:cNvPr>
          <p:cNvSpPr/>
          <p:nvPr/>
        </p:nvSpPr>
        <p:spPr>
          <a:xfrm>
            <a:off x="5852160" y="3319125"/>
            <a:ext cx="838200" cy="4876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(a)</a:t>
            </a:r>
            <a:endParaRPr lang="en-ID" sz="14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AB294B9-DFC4-4E0B-A55E-32737B1E1B65}"/>
              </a:ext>
            </a:extLst>
          </p:cNvPr>
          <p:cNvSpPr/>
          <p:nvPr/>
        </p:nvSpPr>
        <p:spPr>
          <a:xfrm>
            <a:off x="9692640" y="3335486"/>
            <a:ext cx="838200" cy="4876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  <a:endParaRPr lang="en-ID" sz="14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2FBDCA3-FA94-4F20-A7FF-5CBEC870B51F}"/>
              </a:ext>
            </a:extLst>
          </p:cNvPr>
          <p:cNvSpPr/>
          <p:nvPr/>
        </p:nvSpPr>
        <p:spPr>
          <a:xfrm>
            <a:off x="502281" y="5071340"/>
            <a:ext cx="11187433" cy="566632"/>
          </a:xfrm>
          <a:prstGeom prst="rect">
            <a:avLst/>
          </a:prstGeom>
          <a:noFill/>
          <a:ln w="38100">
            <a:solidFill>
              <a:srgbClr val="9B5F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Konversi</a:t>
            </a:r>
            <a:r>
              <a:rPr lang="en-US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TG </a:t>
            </a:r>
            <a:r>
              <a:rPr lang="en-US" sz="20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NiMo</a:t>
            </a:r>
            <a:r>
              <a:rPr lang="en-US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&gt;Mo&gt;Ni. </a:t>
            </a:r>
            <a:r>
              <a:rPr lang="en-US" sz="20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Selektivitas</a:t>
            </a:r>
            <a:r>
              <a:rPr lang="en-US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HDO pada Mo&gt;</a:t>
            </a:r>
            <a:r>
              <a:rPr lang="en-US" sz="20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NiMo</a:t>
            </a:r>
            <a:r>
              <a:rPr lang="en-US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&gt;Ni. (</a:t>
            </a:r>
            <a:r>
              <a:rPr lang="en-US" sz="20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Kubic</a:t>
            </a:r>
            <a:r>
              <a:rPr lang="en-US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dan </a:t>
            </a:r>
            <a:r>
              <a:rPr lang="en-US" sz="20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Kaluza</a:t>
            </a:r>
            <a:r>
              <a:rPr lang="en-US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2010)</a:t>
            </a:r>
            <a:endParaRPr lang="en-ID" sz="20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A12D958-A5C3-4521-8B42-58DD979CBC65}"/>
              </a:ext>
            </a:extLst>
          </p:cNvPr>
          <p:cNvSpPr/>
          <p:nvPr/>
        </p:nvSpPr>
        <p:spPr>
          <a:xfrm>
            <a:off x="502282" y="5790690"/>
            <a:ext cx="11187433" cy="600056"/>
          </a:xfrm>
          <a:prstGeom prst="rect">
            <a:avLst/>
          </a:prstGeom>
          <a:noFill/>
          <a:ln w="38100">
            <a:solidFill>
              <a:srgbClr val="9B5F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Rasio</a:t>
            </a:r>
            <a:r>
              <a:rPr lang="en-US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Ni/</a:t>
            </a:r>
            <a:r>
              <a:rPr lang="en-US" sz="20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Ni+Mo</a:t>
            </a:r>
            <a:r>
              <a:rPr lang="en-US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0,2 </a:t>
            </a:r>
            <a:r>
              <a:rPr lang="en-US" sz="20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memberikan</a:t>
            </a:r>
            <a:r>
              <a:rPr lang="en-US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selektivitas</a:t>
            </a:r>
            <a:r>
              <a:rPr lang="en-US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maksimal</a:t>
            </a:r>
            <a:r>
              <a:rPr lang="en-US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20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Burimsitthigul</a:t>
            </a:r>
            <a:r>
              <a:rPr lang="en-US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dkk</a:t>
            </a:r>
            <a:r>
              <a:rPr lang="en-US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2021) </a:t>
            </a:r>
            <a:endParaRPr lang="en-ID" sz="20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AA11969-84E3-49E0-B83B-CF2B7658A273}"/>
              </a:ext>
            </a:extLst>
          </p:cNvPr>
          <p:cNvSpPr/>
          <p:nvPr/>
        </p:nvSpPr>
        <p:spPr>
          <a:xfrm>
            <a:off x="3175246" y="126886"/>
            <a:ext cx="5841507" cy="630315"/>
          </a:xfrm>
          <a:prstGeom prst="rect">
            <a:avLst/>
          </a:prstGeom>
          <a:solidFill>
            <a:srgbClr val="0099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KATALIS HDO (2)</a:t>
            </a:r>
            <a:endParaRPr lang="en-ID" sz="3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488930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F0C12A2-371D-4C4C-9F61-73FCFF0EC8F2}"/>
              </a:ext>
            </a:extLst>
          </p:cNvPr>
          <p:cNvCxnSpPr>
            <a:cxnSpLocks/>
          </p:cNvCxnSpPr>
          <p:nvPr/>
        </p:nvCxnSpPr>
        <p:spPr>
          <a:xfrm>
            <a:off x="6096000" y="1135379"/>
            <a:ext cx="0" cy="5421746"/>
          </a:xfrm>
          <a:prstGeom prst="line">
            <a:avLst/>
          </a:prstGeom>
          <a:ln w="57150">
            <a:solidFill>
              <a:srgbClr val="4FC19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A0FE33F0-4499-406C-8EB2-673A4AE3E424}"/>
              </a:ext>
            </a:extLst>
          </p:cNvPr>
          <p:cNvSpPr/>
          <p:nvPr/>
        </p:nvSpPr>
        <p:spPr>
          <a:xfrm>
            <a:off x="1598355" y="1271319"/>
            <a:ext cx="2592123" cy="440739"/>
          </a:xfrm>
          <a:prstGeom prst="rect">
            <a:avLst/>
          </a:prstGeom>
          <a:solidFill>
            <a:srgbClr val="CB5560"/>
          </a:solidFill>
          <a:ln w="38100">
            <a:solidFill>
              <a:srgbClr val="CB55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err="1">
                <a:solidFill>
                  <a:schemeClr val="bg1"/>
                </a:solidFill>
              </a:rPr>
              <a:t>Reaksi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NiMo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sulfida</a:t>
            </a:r>
            <a:endParaRPr lang="en-ID" sz="2000">
              <a:solidFill>
                <a:schemeClr val="bg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8BB2C46-0691-4B0C-B27C-91B5DB136119}"/>
              </a:ext>
            </a:extLst>
          </p:cNvPr>
          <p:cNvSpPr/>
          <p:nvPr/>
        </p:nvSpPr>
        <p:spPr>
          <a:xfrm>
            <a:off x="3175246" y="126886"/>
            <a:ext cx="5841507" cy="630315"/>
          </a:xfrm>
          <a:prstGeom prst="rect">
            <a:avLst/>
          </a:prstGeom>
          <a:solidFill>
            <a:srgbClr val="0099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KATALIS HDO (3)</a:t>
            </a:r>
            <a:endParaRPr lang="en-ID" sz="3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9D75F9D-00DF-4406-97AB-3475E7E8E5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691" y="1867316"/>
            <a:ext cx="5665110" cy="1344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51098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1C5D6871-290E-4F91-9E83-86A7C62F2BBA}"/>
              </a:ext>
            </a:extLst>
          </p:cNvPr>
          <p:cNvSpPr/>
          <p:nvPr/>
        </p:nvSpPr>
        <p:spPr>
          <a:xfrm>
            <a:off x="2887186" y="245698"/>
            <a:ext cx="6417628" cy="630315"/>
          </a:xfrm>
          <a:prstGeom prst="rect">
            <a:avLst/>
          </a:prstGeom>
          <a:solidFill>
            <a:srgbClr val="0099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EFEK KONDISI OPERASI</a:t>
            </a:r>
            <a:endParaRPr lang="en-ID" sz="3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52E1278-A4E1-480F-A56F-76E21264A66B}"/>
              </a:ext>
            </a:extLst>
          </p:cNvPr>
          <p:cNvSpPr/>
          <p:nvPr/>
        </p:nvSpPr>
        <p:spPr>
          <a:xfrm>
            <a:off x="6406227" y="4799762"/>
            <a:ext cx="5179129" cy="716437"/>
          </a:xfrm>
          <a:prstGeom prst="rect">
            <a:avLst/>
          </a:prstGeom>
          <a:noFill/>
          <a:ln w="38100">
            <a:solidFill>
              <a:srgbClr val="CE6A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err="1">
                <a:solidFill>
                  <a:schemeClr val="tx1"/>
                </a:solidFill>
              </a:rPr>
              <a:t>Temperatur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memengaruhi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laju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deaktivasi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katalis</a:t>
            </a:r>
            <a:r>
              <a:rPr lang="en-US" baseline="30000">
                <a:solidFill>
                  <a:schemeClr val="tx1"/>
                </a:solidFill>
              </a:rPr>
              <a:t>[3]</a:t>
            </a:r>
            <a:r>
              <a:rPr lang="en-US">
                <a:solidFill>
                  <a:schemeClr val="tx1"/>
                </a:solidFill>
              </a:rPr>
              <a:t> </a:t>
            </a:r>
            <a:endParaRPr lang="en-ID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D78B0CF-BC77-4E5C-8830-BF63945987C8}"/>
              </a:ext>
            </a:extLst>
          </p:cNvPr>
          <p:cNvSpPr/>
          <p:nvPr/>
        </p:nvSpPr>
        <p:spPr>
          <a:xfrm>
            <a:off x="684343" y="1061423"/>
            <a:ext cx="2971686" cy="384287"/>
          </a:xfrm>
          <a:prstGeom prst="rect">
            <a:avLst/>
          </a:prstGeom>
          <a:solidFill>
            <a:srgbClr val="DC40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err="1"/>
              <a:t>Temperatur</a:t>
            </a:r>
            <a:endParaRPr lang="en-ID" b="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E060432-7BAF-4AF2-B913-FCA38842E4B2}"/>
              </a:ext>
            </a:extLst>
          </p:cNvPr>
          <p:cNvSpPr/>
          <p:nvPr/>
        </p:nvSpPr>
        <p:spPr>
          <a:xfrm>
            <a:off x="6406227" y="1773664"/>
            <a:ext cx="5179129" cy="716437"/>
          </a:xfrm>
          <a:prstGeom prst="rect">
            <a:avLst/>
          </a:prstGeom>
          <a:noFill/>
          <a:ln w="38100">
            <a:solidFill>
              <a:srgbClr val="CE6A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Pada </a:t>
            </a:r>
            <a:r>
              <a:rPr lang="en-US" err="1">
                <a:solidFill>
                  <a:schemeClr val="tx1"/>
                </a:solidFill>
              </a:rPr>
              <a:t>temperatur</a:t>
            </a:r>
            <a:r>
              <a:rPr lang="en-US">
                <a:solidFill>
                  <a:schemeClr val="tx1"/>
                </a:solidFill>
              </a:rPr>
              <a:t> yang </a:t>
            </a:r>
            <a:r>
              <a:rPr lang="en-US" err="1">
                <a:solidFill>
                  <a:schemeClr val="tx1"/>
                </a:solidFill>
              </a:rPr>
              <a:t>tinggi</a:t>
            </a:r>
            <a:r>
              <a:rPr lang="en-US">
                <a:solidFill>
                  <a:schemeClr val="tx1"/>
                </a:solidFill>
              </a:rPr>
              <a:t> (400 </a:t>
            </a:r>
            <a:r>
              <a:rPr lang="en-US" baseline="30000" err="1">
                <a:solidFill>
                  <a:schemeClr val="tx1"/>
                </a:solidFill>
              </a:rPr>
              <a:t>o</a:t>
            </a:r>
            <a:r>
              <a:rPr lang="en-US" err="1">
                <a:solidFill>
                  <a:schemeClr val="tx1"/>
                </a:solidFill>
              </a:rPr>
              <a:t>C</a:t>
            </a:r>
            <a:r>
              <a:rPr lang="en-US">
                <a:solidFill>
                  <a:schemeClr val="tx1"/>
                </a:solidFill>
              </a:rPr>
              <a:t>) </a:t>
            </a:r>
            <a:r>
              <a:rPr lang="en-US" err="1">
                <a:solidFill>
                  <a:schemeClr val="tx1"/>
                </a:solidFill>
              </a:rPr>
              <a:t>perolehan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produk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i="1">
                <a:solidFill>
                  <a:schemeClr val="tx1"/>
                </a:solidFill>
              </a:rPr>
              <a:t>cracking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akan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meningkat</a:t>
            </a:r>
            <a:r>
              <a:rPr lang="en-US" baseline="30000">
                <a:solidFill>
                  <a:schemeClr val="tx1"/>
                </a:solidFill>
              </a:rPr>
              <a:t>[1]</a:t>
            </a:r>
            <a:endParaRPr lang="en-ID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981BF24-1F80-4865-96B7-8EF906454F82}"/>
              </a:ext>
            </a:extLst>
          </p:cNvPr>
          <p:cNvSpPr/>
          <p:nvPr/>
        </p:nvSpPr>
        <p:spPr>
          <a:xfrm>
            <a:off x="6406227" y="2761767"/>
            <a:ext cx="5179129" cy="716437"/>
          </a:xfrm>
          <a:prstGeom prst="rect">
            <a:avLst/>
          </a:prstGeom>
          <a:noFill/>
          <a:ln w="38100">
            <a:solidFill>
              <a:srgbClr val="CE6A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err="1">
                <a:solidFill>
                  <a:schemeClr val="tx1"/>
                </a:solidFill>
              </a:rPr>
              <a:t>Selektivitas</a:t>
            </a:r>
            <a:r>
              <a:rPr lang="en-US">
                <a:solidFill>
                  <a:schemeClr val="tx1"/>
                </a:solidFill>
              </a:rPr>
              <a:t> HDO </a:t>
            </a:r>
            <a:r>
              <a:rPr lang="en-US" err="1">
                <a:solidFill>
                  <a:schemeClr val="tx1"/>
                </a:solidFill>
              </a:rPr>
              <a:t>menurun</a:t>
            </a:r>
            <a:r>
              <a:rPr lang="en-US">
                <a:solidFill>
                  <a:schemeClr val="tx1"/>
                </a:solidFill>
              </a:rPr>
              <a:t> pada </a:t>
            </a:r>
            <a:r>
              <a:rPr lang="en-US" err="1">
                <a:solidFill>
                  <a:schemeClr val="tx1"/>
                </a:solidFill>
              </a:rPr>
              <a:t>temperatur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tinggi</a:t>
            </a:r>
            <a:r>
              <a:rPr lang="en-US">
                <a:solidFill>
                  <a:schemeClr val="tx1"/>
                </a:solidFill>
              </a:rPr>
              <a:t> (330 </a:t>
            </a:r>
            <a:r>
              <a:rPr lang="en-US" baseline="30000" err="1">
                <a:solidFill>
                  <a:schemeClr val="tx1"/>
                </a:solidFill>
              </a:rPr>
              <a:t>o</a:t>
            </a:r>
            <a:r>
              <a:rPr lang="en-US" err="1">
                <a:solidFill>
                  <a:schemeClr val="tx1"/>
                </a:solidFill>
              </a:rPr>
              <a:t>C</a:t>
            </a:r>
            <a:r>
              <a:rPr lang="en-US">
                <a:solidFill>
                  <a:schemeClr val="tx1"/>
                </a:solidFill>
              </a:rPr>
              <a:t>)</a:t>
            </a:r>
            <a:r>
              <a:rPr lang="en-US" baseline="30000">
                <a:solidFill>
                  <a:schemeClr val="tx1"/>
                </a:solidFill>
              </a:rPr>
              <a:t>[2]</a:t>
            </a:r>
            <a:endParaRPr lang="en-ID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AD3177C-4725-4D4E-8E0E-7A4684CEC997}"/>
              </a:ext>
            </a:extLst>
          </p:cNvPr>
          <p:cNvSpPr/>
          <p:nvPr/>
        </p:nvSpPr>
        <p:spPr>
          <a:xfrm>
            <a:off x="6406227" y="3738014"/>
            <a:ext cx="5179129" cy="716437"/>
          </a:xfrm>
          <a:prstGeom prst="rect">
            <a:avLst/>
          </a:prstGeom>
          <a:noFill/>
          <a:ln w="38100">
            <a:solidFill>
              <a:srgbClr val="CE6A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err="1">
                <a:solidFill>
                  <a:schemeClr val="tx1"/>
                </a:solidFill>
              </a:rPr>
              <a:t>Semakin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tinggi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temperatur</a:t>
            </a:r>
            <a:r>
              <a:rPr lang="en-US">
                <a:solidFill>
                  <a:schemeClr val="tx1"/>
                </a:solidFill>
              </a:rPr>
              <a:t>, </a:t>
            </a:r>
            <a:r>
              <a:rPr lang="en-US" err="1">
                <a:solidFill>
                  <a:schemeClr val="tx1"/>
                </a:solidFill>
              </a:rPr>
              <a:t>konversi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asam</a:t>
            </a:r>
            <a:r>
              <a:rPr lang="en-US">
                <a:solidFill>
                  <a:schemeClr val="tx1"/>
                </a:solidFill>
              </a:rPr>
              <a:t> lemak </a:t>
            </a:r>
            <a:r>
              <a:rPr lang="en-US" err="1">
                <a:solidFill>
                  <a:schemeClr val="tx1"/>
                </a:solidFill>
              </a:rPr>
              <a:t>akan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semakin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meningkat</a:t>
            </a:r>
            <a:r>
              <a:rPr lang="en-US" baseline="30000">
                <a:solidFill>
                  <a:schemeClr val="tx1"/>
                </a:solidFill>
              </a:rPr>
              <a:t>[1]</a:t>
            </a:r>
            <a:endParaRPr lang="en-ID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DFBC526-D849-4502-89FC-6B38D04497F1}"/>
              </a:ext>
            </a:extLst>
          </p:cNvPr>
          <p:cNvSpPr/>
          <p:nvPr/>
        </p:nvSpPr>
        <p:spPr>
          <a:xfrm>
            <a:off x="499458" y="5987769"/>
            <a:ext cx="11085899" cy="71643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[1] </a:t>
            </a:r>
            <a:r>
              <a:rPr lang="en-ID" sz="12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Brandao</a:t>
            </a:r>
            <a:r>
              <a:rPr lang="en-ID" sz="12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12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dkk</a:t>
            </a:r>
            <a:r>
              <a:rPr lang="en-ID" sz="12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. (2020). DOI : </a:t>
            </a:r>
            <a:r>
              <a:rPr lang="en-ID" sz="12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https://doi.org/10.1007/s13399-020-01046-9</a:t>
            </a:r>
            <a:endParaRPr lang="en-ID" sz="1200">
              <a:solidFill>
                <a:schemeClr val="tx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r>
              <a:rPr lang="en-ID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[2] </a:t>
            </a:r>
            <a:r>
              <a:rPr lang="en-ID" sz="12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Itthibenchapong</a:t>
            </a:r>
            <a:r>
              <a:rPr lang="en-ID" sz="12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12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dkk</a:t>
            </a:r>
            <a:r>
              <a:rPr lang="en-ID" sz="12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 </a:t>
            </a:r>
            <a:r>
              <a:rPr lang="en-ID" sz="120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(2017) : </a:t>
            </a:r>
            <a:r>
              <a:rPr lang="en-ID" sz="1200" i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Energy Conversion and Management</a:t>
            </a:r>
            <a:r>
              <a:rPr lang="en-ID" sz="12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n-ID" sz="1200" b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134</a:t>
            </a:r>
            <a:r>
              <a:rPr lang="en-ID" sz="12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188–196..</a:t>
            </a:r>
          </a:p>
          <a:p>
            <a:r>
              <a:rPr lang="en-ID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[3] Khan </a:t>
            </a:r>
            <a:r>
              <a:rPr lang="en-ID" sz="12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dkk</a:t>
            </a:r>
            <a:r>
              <a:rPr lang="en-ID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(2019) : </a:t>
            </a:r>
            <a:r>
              <a:rPr lang="en-ID" sz="1200" i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Journal of Analytical and Applied Pyrolysis</a:t>
            </a:r>
            <a:r>
              <a:rPr lang="en-ID" sz="12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n-ID" sz="1200" b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140</a:t>
            </a:r>
            <a:r>
              <a:rPr lang="en-ID" sz="12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(January), 1–24.</a:t>
            </a:r>
            <a:endParaRPr lang="en-US" sz="12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8446643-9E68-46B5-8893-7855B9F7412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935354" y="1599504"/>
            <a:ext cx="4446772" cy="3607240"/>
          </a:xfrm>
          <a:prstGeom prst="rect">
            <a:avLst/>
          </a:prstGeom>
          <a:ln>
            <a:solidFill>
              <a:schemeClr val="accent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4D536F1-5CF6-48DB-99B4-CA7FEA1CDB71}"/>
                  </a:ext>
                </a:extLst>
              </p:cNvPr>
              <p:cNvSpPr txBox="1"/>
              <p:nvPr/>
            </p:nvSpPr>
            <p:spPr>
              <a:xfrm>
                <a:off x="430028" y="5372310"/>
                <a:ext cx="5457425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855663" indent="-855663"/>
                <a:r>
                  <a:rPr lang="en-US" altLang="ko-KR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Times New Roman" panose="02020603050405020304" pitchFamily="18" charset="0"/>
                  </a:rPr>
                  <a:t>Gambar 21	</a:t>
                </a:r>
                <a:r>
                  <a:rPr lang="en-US" sz="120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cs typeface="Times New Roman" panose="02020603050405020304" pitchFamily="18" charset="0"/>
                  </a:rPr>
                  <a:t>Efek</a:t>
                </a:r>
                <a:r>
                  <a:rPr lang="en-US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cs typeface="Times New Roman" panose="02020603050405020304" pitchFamily="18" charset="0"/>
                  </a:rPr>
                  <a:t> </a:t>
                </a:r>
                <a:r>
                  <a:rPr lang="en-US" sz="120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cs typeface="Times New Roman" panose="02020603050405020304" pitchFamily="18" charset="0"/>
                  </a:rPr>
                  <a:t>temperatur</a:t>
                </a:r>
                <a:r>
                  <a:rPr lang="en-US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cs typeface="Times New Roman" panose="02020603050405020304" pitchFamily="18" charset="0"/>
                  </a:rPr>
                  <a:t> </a:t>
                </a:r>
                <a:r>
                  <a:rPr lang="en-US" sz="120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cs typeface="Times New Roman" panose="02020603050405020304" pitchFamily="18" charset="0"/>
                  </a:rPr>
                  <a:t>terhadap</a:t>
                </a:r>
                <a:r>
                  <a:rPr lang="en-US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cs typeface="Times New Roman" panose="02020603050405020304" pitchFamily="18" charset="0"/>
                  </a:rPr>
                  <a:t> DO PKO pada </a:t>
                </a:r>
              </a:p>
              <a:p>
                <a:pPr marL="855663" indent="-855663"/>
                <a:r>
                  <a:rPr lang="en-US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Times New Roman" panose="02020603050405020304" pitchFamily="18" charset="0"/>
                  </a:rPr>
                  <a:t>	</a:t>
                </a:r>
                <a:r>
                  <a:rPr lang="en-US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cs typeface="Times New Roman" panose="02020603050405020304" pitchFamily="18" charset="0"/>
                  </a:rPr>
                  <a:t>P = 50 bar dan LHSV = 1 jam</a:t>
                </a:r>
                <a:r>
                  <a:rPr lang="en-US" sz="1200" baseline="3000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cs typeface="Times New Roman" panose="02020603050405020304" pitchFamily="18" charset="0"/>
                  </a:rPr>
                  <a:t>-1</a:t>
                </a:r>
                <a:r>
                  <a:rPr lang="en-US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cs typeface="Times New Roman" panose="02020603050405020304" pitchFamily="18" charset="0"/>
                  </a:rPr>
                  <a:t> </a:t>
                </a:r>
                <a:r>
                  <a:rPr lang="en-US" sz="120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cs typeface="Times New Roman" panose="02020603050405020304" pitchFamily="18" charset="0"/>
                  </a:rPr>
                  <a:t>dengan</a:t>
                </a:r>
                <a:r>
                  <a:rPr lang="en-US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cs typeface="Times New Roman" panose="02020603050405020304" pitchFamily="18" charset="0"/>
                  </a:rPr>
                  <a:t> </a:t>
                </a:r>
                <a:r>
                  <a:rPr lang="en-US" sz="120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cs typeface="Times New Roman" panose="02020603050405020304" pitchFamily="18" charset="0"/>
                  </a:rPr>
                  <a:t>katalis</a:t>
                </a:r>
                <a:r>
                  <a:rPr lang="en-US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cs typeface="Times New Roman" panose="02020603050405020304" pitchFamily="18" charset="0"/>
                  </a:rPr>
                  <a:t> </a:t>
                </a:r>
                <a:r>
                  <a:rPr lang="en-ID" sz="120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NiMoS</a:t>
                </a:r>
                <a:r>
                  <a:rPr lang="en-ID" sz="1200" baseline="-2500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2</a:t>
                </a:r>
                <a:r>
                  <a:rPr lang="en-ID" sz="120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/</a:t>
                </a:r>
                <a14:m>
                  <m:oMath xmlns:m="http://schemas.openxmlformats.org/officeDocument/2006/math">
                    <m:r>
                      <a:rPr lang="en-ID" sz="12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𝛾</m:t>
                    </m:r>
                  </m:oMath>
                </a14:m>
                <a:r>
                  <a:rPr lang="en-ID" sz="1200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-Al</a:t>
                </a:r>
                <a:r>
                  <a:rPr lang="en-ID" sz="1200" baseline="-25000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2</a:t>
                </a:r>
                <a:r>
                  <a:rPr lang="en-ID" sz="1200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O</a:t>
                </a:r>
                <a:r>
                  <a:rPr lang="en-ID" sz="1200" baseline="-25000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3</a:t>
                </a:r>
                <a:r>
                  <a:rPr lang="en-ID" sz="1200" baseline="30000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[2]</a:t>
                </a:r>
                <a:r>
                  <a:rPr lang="en-ID" sz="1200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 </a:t>
                </a:r>
                <a:endParaRPr 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4D536F1-5CF6-48DB-99B4-CA7FEA1CDB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028" y="5372310"/>
                <a:ext cx="5457425" cy="461665"/>
              </a:xfrm>
              <a:prstGeom prst="rect">
                <a:avLst/>
              </a:prstGeom>
              <a:blipFill>
                <a:blip r:embed="rId4"/>
                <a:stretch>
                  <a:fillRect l="-112" t="-1316"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8967350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1C5D6871-290E-4F91-9E83-86A7C62F2BBA}"/>
              </a:ext>
            </a:extLst>
          </p:cNvPr>
          <p:cNvSpPr/>
          <p:nvPr/>
        </p:nvSpPr>
        <p:spPr>
          <a:xfrm>
            <a:off x="2887186" y="245698"/>
            <a:ext cx="6417628" cy="630315"/>
          </a:xfrm>
          <a:prstGeom prst="rect">
            <a:avLst/>
          </a:prstGeom>
          <a:solidFill>
            <a:srgbClr val="0099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EFEK KONDISI OPERASI (2)</a:t>
            </a:r>
            <a:endParaRPr lang="en-ID" sz="3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D78B0CF-BC77-4E5C-8830-BF63945987C8}"/>
              </a:ext>
            </a:extLst>
          </p:cNvPr>
          <p:cNvSpPr/>
          <p:nvPr/>
        </p:nvSpPr>
        <p:spPr>
          <a:xfrm>
            <a:off x="684343" y="1061423"/>
            <a:ext cx="2971686" cy="384287"/>
          </a:xfrm>
          <a:prstGeom prst="rect">
            <a:avLst/>
          </a:prstGeom>
          <a:solidFill>
            <a:srgbClr val="DC40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LHSV</a:t>
            </a:r>
            <a:endParaRPr lang="en-ID" b="1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8878B59-FEF6-47E2-9057-A05A398CDA3F}"/>
              </a:ext>
            </a:extLst>
          </p:cNvPr>
          <p:cNvSpPr/>
          <p:nvPr/>
        </p:nvSpPr>
        <p:spPr>
          <a:xfrm>
            <a:off x="6406227" y="2373951"/>
            <a:ext cx="5179129" cy="716437"/>
          </a:xfrm>
          <a:prstGeom prst="rect">
            <a:avLst/>
          </a:prstGeom>
          <a:noFill/>
          <a:ln w="38100">
            <a:solidFill>
              <a:srgbClr val="CE6A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err="1">
                <a:solidFill>
                  <a:schemeClr val="tx1"/>
                </a:solidFill>
              </a:rPr>
              <a:t>Semakin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kecil</a:t>
            </a:r>
            <a:r>
              <a:rPr lang="en-US">
                <a:solidFill>
                  <a:schemeClr val="tx1"/>
                </a:solidFill>
              </a:rPr>
              <a:t> LHSV, </a:t>
            </a:r>
            <a:r>
              <a:rPr lang="en-US" err="1">
                <a:solidFill>
                  <a:schemeClr val="tx1"/>
                </a:solidFill>
              </a:rPr>
              <a:t>semakin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besar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produk</a:t>
            </a:r>
            <a:r>
              <a:rPr lang="en-US">
                <a:solidFill>
                  <a:schemeClr val="tx1"/>
                </a:solidFill>
              </a:rPr>
              <a:t> cracking</a:t>
            </a:r>
            <a:r>
              <a:rPr lang="en-US" baseline="30000">
                <a:solidFill>
                  <a:schemeClr val="tx1"/>
                </a:solidFill>
              </a:rPr>
              <a:t>[1]</a:t>
            </a:r>
            <a:endParaRPr lang="en-ID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9E6AD00-151C-43DC-841F-8514EDABC9B9}"/>
              </a:ext>
            </a:extLst>
          </p:cNvPr>
          <p:cNvSpPr/>
          <p:nvPr/>
        </p:nvSpPr>
        <p:spPr>
          <a:xfrm>
            <a:off x="6406228" y="3749890"/>
            <a:ext cx="5179129" cy="716437"/>
          </a:xfrm>
          <a:prstGeom prst="rect">
            <a:avLst/>
          </a:prstGeom>
          <a:noFill/>
          <a:ln w="38100">
            <a:solidFill>
              <a:srgbClr val="CE6A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err="1">
                <a:solidFill>
                  <a:schemeClr val="tx1"/>
                </a:solidFill>
              </a:rPr>
              <a:t>Semakin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besar</a:t>
            </a:r>
            <a:r>
              <a:rPr lang="en-US">
                <a:solidFill>
                  <a:schemeClr val="tx1"/>
                </a:solidFill>
              </a:rPr>
              <a:t> LHSV, </a:t>
            </a:r>
            <a:r>
              <a:rPr lang="en-US" err="1">
                <a:solidFill>
                  <a:schemeClr val="tx1"/>
                </a:solidFill>
              </a:rPr>
              <a:t>semakin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kecil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selektivitas</a:t>
            </a:r>
            <a:r>
              <a:rPr lang="en-US">
                <a:solidFill>
                  <a:schemeClr val="tx1"/>
                </a:solidFill>
              </a:rPr>
              <a:t> HDO</a:t>
            </a:r>
            <a:r>
              <a:rPr lang="en-US" baseline="30000">
                <a:solidFill>
                  <a:schemeClr val="tx1"/>
                </a:solidFill>
              </a:rPr>
              <a:t>[2]</a:t>
            </a:r>
            <a:endParaRPr lang="en-ID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1DD7977-256A-4D0C-A75C-96097D2BF28D}"/>
              </a:ext>
            </a:extLst>
          </p:cNvPr>
          <p:cNvSpPr/>
          <p:nvPr/>
        </p:nvSpPr>
        <p:spPr>
          <a:xfrm>
            <a:off x="499458" y="5987769"/>
            <a:ext cx="11085899" cy="71643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[1] </a:t>
            </a:r>
            <a:r>
              <a:rPr lang="en-ID" sz="12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Anand </a:t>
            </a:r>
            <a:r>
              <a:rPr lang="en-ID" sz="12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dkk</a:t>
            </a:r>
            <a:r>
              <a:rPr lang="en-ID" sz="120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(2016) : </a:t>
            </a:r>
            <a:r>
              <a:rPr lang="en-ID" sz="1200" i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Applied Catalysis A: General</a:t>
            </a:r>
            <a:r>
              <a:rPr lang="en-ID" sz="12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n-ID" sz="1200" b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516</a:t>
            </a:r>
            <a:r>
              <a:rPr lang="en-ID" sz="12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144–152.</a:t>
            </a:r>
          </a:p>
          <a:p>
            <a:r>
              <a:rPr lang="en-ID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[2] </a:t>
            </a:r>
            <a:r>
              <a:rPr lang="en-ID" sz="12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Itthibenchapong</a:t>
            </a:r>
            <a:r>
              <a:rPr lang="en-ID" sz="12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12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dkk</a:t>
            </a:r>
            <a:r>
              <a:rPr lang="en-ID" sz="12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 </a:t>
            </a:r>
            <a:r>
              <a:rPr lang="en-ID" sz="120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(2017) : </a:t>
            </a:r>
            <a:r>
              <a:rPr lang="en-ID" sz="1200" i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Energy Conversion and Management</a:t>
            </a:r>
            <a:r>
              <a:rPr lang="en-ID" sz="12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n-ID" sz="1200" b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134</a:t>
            </a:r>
            <a:r>
              <a:rPr lang="en-ID" sz="12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188–196.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6E42252-CBDB-4441-9F40-DED9DDBA94B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303548" y="1600802"/>
            <a:ext cx="3949098" cy="3609451"/>
          </a:xfrm>
          <a:prstGeom prst="rect">
            <a:avLst/>
          </a:prstGeom>
          <a:ln>
            <a:solidFill>
              <a:schemeClr val="accent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451A1C8-FF30-45E8-9AEF-6062468D0C7B}"/>
                  </a:ext>
                </a:extLst>
              </p:cNvPr>
              <p:cNvSpPr txBox="1"/>
              <p:nvPr/>
            </p:nvSpPr>
            <p:spPr>
              <a:xfrm>
                <a:off x="688641" y="5334912"/>
                <a:ext cx="5407359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857250" indent="-857250"/>
                <a:r>
                  <a:rPr lang="en-US" altLang="ko-KR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Gambar 22	</a:t>
                </a:r>
                <a:r>
                  <a:rPr lang="en-US" sz="120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Efek</a:t>
                </a:r>
                <a:r>
                  <a:rPr lang="en-US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 LHSV </a:t>
                </a:r>
                <a:r>
                  <a:rPr lang="en-US" sz="120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terhadap</a:t>
                </a:r>
                <a:r>
                  <a:rPr lang="en-US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 DO PKO pada </a:t>
                </a:r>
                <a:r>
                  <a:rPr lang="en-US" sz="120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T = 300 </a:t>
                </a:r>
                <a:r>
                  <a:rPr lang="en-US" sz="1200" baseline="3000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o</a:t>
                </a:r>
                <a:r>
                  <a:rPr lang="en-US" sz="120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C</a:t>
                </a:r>
                <a:r>
                  <a:rPr lang="en-US" sz="1200" baseline="3000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en-US" sz="120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dan </a:t>
                </a:r>
                <a:r>
                  <a:rPr lang="en-US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P = 50 bar </a:t>
                </a:r>
                <a:r>
                  <a:rPr lang="en-US" sz="120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dengan</a:t>
                </a:r>
                <a:r>
                  <a:rPr lang="en-US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 </a:t>
                </a:r>
                <a:r>
                  <a:rPr lang="en-US" sz="120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katalis</a:t>
                </a:r>
                <a:r>
                  <a:rPr lang="en-US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 </a:t>
                </a:r>
                <a:r>
                  <a:rPr lang="en-ID" sz="120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NiMoS</a:t>
                </a:r>
                <a:r>
                  <a:rPr lang="en-ID" sz="1200" baseline="-2500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2</a:t>
                </a:r>
                <a:r>
                  <a:rPr lang="en-ID" sz="120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/</a:t>
                </a:r>
                <a14:m>
                  <m:oMath xmlns:m="http://schemas.openxmlformats.org/officeDocument/2006/math">
                    <m:r>
                      <a:rPr lang="en-ID" sz="12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𝛾</m:t>
                    </m:r>
                  </m:oMath>
                </a14:m>
                <a:r>
                  <a:rPr lang="en-ID" sz="1200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-Al</a:t>
                </a:r>
                <a:r>
                  <a:rPr lang="en-ID" sz="1200" baseline="-25000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2</a:t>
                </a:r>
                <a:r>
                  <a:rPr lang="en-ID" sz="1200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O</a:t>
                </a:r>
                <a:r>
                  <a:rPr lang="en-ID" sz="1200" baseline="-25000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3</a:t>
                </a:r>
                <a:r>
                  <a:rPr lang="en-ID" sz="1200" baseline="30000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[2]</a:t>
                </a:r>
                <a:r>
                  <a:rPr lang="en-ID" sz="1200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 </a:t>
                </a:r>
                <a:endParaRPr 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451A1C8-FF30-45E8-9AEF-6062468D0C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641" y="5334912"/>
                <a:ext cx="5407359" cy="461665"/>
              </a:xfrm>
              <a:prstGeom prst="rect">
                <a:avLst/>
              </a:prstGeom>
              <a:blipFill>
                <a:blip r:embed="rId3"/>
                <a:stretch>
                  <a:fillRect l="-113" t="-1316"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0723412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1C5D6871-290E-4F91-9E83-86A7C62F2BBA}"/>
              </a:ext>
            </a:extLst>
          </p:cNvPr>
          <p:cNvSpPr/>
          <p:nvPr/>
        </p:nvSpPr>
        <p:spPr>
          <a:xfrm>
            <a:off x="2887186" y="245698"/>
            <a:ext cx="6417628" cy="630315"/>
          </a:xfrm>
          <a:prstGeom prst="rect">
            <a:avLst/>
          </a:prstGeom>
          <a:solidFill>
            <a:srgbClr val="0099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EFEK KONDISI OPERASI (3)</a:t>
            </a:r>
            <a:endParaRPr lang="en-ID" sz="3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D78B0CF-BC77-4E5C-8830-BF63945987C8}"/>
              </a:ext>
            </a:extLst>
          </p:cNvPr>
          <p:cNvSpPr/>
          <p:nvPr/>
        </p:nvSpPr>
        <p:spPr>
          <a:xfrm>
            <a:off x="684343" y="1061423"/>
            <a:ext cx="2971686" cy="384287"/>
          </a:xfrm>
          <a:prstGeom prst="rect">
            <a:avLst/>
          </a:prstGeom>
          <a:solidFill>
            <a:srgbClr val="DC40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err="1"/>
              <a:t>Tekanan</a:t>
            </a:r>
            <a:endParaRPr lang="en-ID" b="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F41560A-EEA4-43D2-A511-9D6B0A9CFAEB}"/>
              </a:ext>
            </a:extLst>
          </p:cNvPr>
          <p:cNvSpPr/>
          <p:nvPr/>
        </p:nvSpPr>
        <p:spPr>
          <a:xfrm>
            <a:off x="6096000" y="2178315"/>
            <a:ext cx="5179129" cy="716437"/>
          </a:xfrm>
          <a:prstGeom prst="rect">
            <a:avLst/>
          </a:prstGeom>
          <a:noFill/>
          <a:ln w="38100">
            <a:solidFill>
              <a:srgbClr val="CE6A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err="1">
                <a:solidFill>
                  <a:schemeClr val="tx1"/>
                </a:solidFill>
              </a:rPr>
              <a:t>Semakin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tinggi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tekanan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hidrogen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semakin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tinggi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selektivitas</a:t>
            </a:r>
            <a:r>
              <a:rPr lang="en-US">
                <a:solidFill>
                  <a:schemeClr val="tx1"/>
                </a:solidFill>
              </a:rPr>
              <a:t> HDO</a:t>
            </a:r>
            <a:r>
              <a:rPr lang="en-US" baseline="30000">
                <a:solidFill>
                  <a:schemeClr val="tx1"/>
                </a:solidFill>
              </a:rPr>
              <a:t>[1],[2]</a:t>
            </a:r>
            <a:r>
              <a:rPr lang="en-US">
                <a:solidFill>
                  <a:schemeClr val="tx1"/>
                </a:solidFill>
              </a:rPr>
              <a:t> </a:t>
            </a:r>
            <a:endParaRPr lang="en-ID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4DB6D9B-29C8-4689-9B61-825904209C3E}"/>
              </a:ext>
            </a:extLst>
          </p:cNvPr>
          <p:cNvSpPr/>
          <p:nvPr/>
        </p:nvSpPr>
        <p:spPr>
          <a:xfrm>
            <a:off x="6096000" y="3580756"/>
            <a:ext cx="5179129" cy="716437"/>
          </a:xfrm>
          <a:prstGeom prst="rect">
            <a:avLst/>
          </a:prstGeom>
          <a:noFill/>
          <a:ln w="38100">
            <a:solidFill>
              <a:srgbClr val="CE6A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err="1">
                <a:solidFill>
                  <a:schemeClr val="tx1"/>
                </a:solidFill>
              </a:rPr>
              <a:t>Semakin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tinggi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tekanan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hidrogen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reaksi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metanasi</a:t>
            </a:r>
            <a:r>
              <a:rPr lang="en-US">
                <a:solidFill>
                  <a:schemeClr val="tx1"/>
                </a:solidFill>
              </a:rPr>
              <a:t> gas CO </a:t>
            </a:r>
            <a:r>
              <a:rPr lang="en-US" err="1">
                <a:solidFill>
                  <a:schemeClr val="tx1"/>
                </a:solidFill>
              </a:rPr>
              <a:t>menjadi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metana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semakin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meningkat</a:t>
            </a:r>
            <a:r>
              <a:rPr lang="en-US" baseline="30000">
                <a:solidFill>
                  <a:schemeClr val="tx1"/>
                </a:solidFill>
              </a:rPr>
              <a:t>[2]</a:t>
            </a:r>
            <a:endParaRPr lang="en-ID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A1851D4-15A0-4D85-B44B-71E4E0767DFB}"/>
              </a:ext>
            </a:extLst>
          </p:cNvPr>
          <p:cNvSpPr/>
          <p:nvPr/>
        </p:nvSpPr>
        <p:spPr>
          <a:xfrm>
            <a:off x="499458" y="5987769"/>
            <a:ext cx="11085899" cy="71643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[1] </a:t>
            </a:r>
            <a:r>
              <a:rPr lang="en-ID" sz="12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Kimura </a:t>
            </a:r>
            <a:r>
              <a:rPr lang="en-ID" sz="12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dkk</a:t>
            </a:r>
            <a:r>
              <a:rPr lang="en-ID" sz="12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 (2013) : </a:t>
            </a:r>
            <a:r>
              <a:rPr lang="en-ID" sz="1200" i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Applied Catalysis A: General</a:t>
            </a:r>
            <a:r>
              <a:rPr lang="en-ID" sz="12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n-ID" sz="1200" b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471</a:t>
            </a:r>
            <a:r>
              <a:rPr lang="en-ID" sz="12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28–38.</a:t>
            </a:r>
          </a:p>
          <a:p>
            <a:r>
              <a:rPr lang="en-ID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[2] </a:t>
            </a:r>
            <a:r>
              <a:rPr lang="en-ID" sz="12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Itthibenchapong</a:t>
            </a:r>
            <a:r>
              <a:rPr lang="en-ID" sz="12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12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dkk</a:t>
            </a:r>
            <a:r>
              <a:rPr lang="en-ID" sz="12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 </a:t>
            </a:r>
            <a:r>
              <a:rPr lang="en-ID" sz="120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(2017) : </a:t>
            </a:r>
            <a:r>
              <a:rPr lang="en-ID" sz="1200" i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Energy Conversion and Management</a:t>
            </a:r>
            <a:r>
              <a:rPr lang="en-ID" sz="12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n-ID" sz="1200" b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134</a:t>
            </a:r>
            <a:r>
              <a:rPr lang="en-ID" sz="12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188–196..</a:t>
            </a:r>
            <a:endParaRPr lang="en-US" sz="12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31A9795-11D1-4191-B311-550B40B0E642}"/>
                  </a:ext>
                </a:extLst>
              </p:cNvPr>
              <p:cNvSpPr txBox="1"/>
              <p:nvPr/>
            </p:nvSpPr>
            <p:spPr>
              <a:xfrm>
                <a:off x="779912" y="5383338"/>
                <a:ext cx="4995246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857250" indent="-857250"/>
                <a:r>
                  <a:rPr lang="en-US" altLang="ko-KR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Gambar 23	</a:t>
                </a:r>
                <a:r>
                  <a:rPr lang="en-US" sz="120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Efek</a:t>
                </a:r>
                <a:r>
                  <a:rPr lang="en-US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 </a:t>
                </a:r>
                <a:r>
                  <a:rPr lang="en-US" sz="120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tekanan</a:t>
                </a:r>
                <a:r>
                  <a:rPr lang="en-US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 </a:t>
                </a:r>
                <a:r>
                  <a:rPr lang="en-US" sz="120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terhadap</a:t>
                </a:r>
                <a:r>
                  <a:rPr lang="en-US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 DO PKO pada </a:t>
                </a:r>
                <a:endParaRPr lang="en-US" sz="120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 marL="857250" indent="-857250"/>
                <a:r>
                  <a:rPr lang="en-US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	</a:t>
                </a:r>
                <a:r>
                  <a:rPr lang="en-US" sz="120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T</a:t>
                </a:r>
                <a:r>
                  <a:rPr lang="en-US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 =   dan LHSV = 1 jam</a:t>
                </a:r>
                <a:r>
                  <a:rPr lang="en-US" sz="1200" baseline="3000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-1</a:t>
                </a:r>
                <a:r>
                  <a:rPr lang="en-US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 </a:t>
                </a:r>
                <a:r>
                  <a:rPr lang="en-US" sz="120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dengan</a:t>
                </a:r>
                <a:r>
                  <a:rPr lang="en-US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 </a:t>
                </a:r>
                <a:r>
                  <a:rPr lang="en-US" sz="120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katalis</a:t>
                </a:r>
                <a:r>
                  <a:rPr lang="en-US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 </a:t>
                </a:r>
                <a:r>
                  <a:rPr lang="en-ID" sz="120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NiMoS</a:t>
                </a:r>
                <a:r>
                  <a:rPr lang="en-ID" sz="1200" baseline="-2500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2</a:t>
                </a:r>
                <a:r>
                  <a:rPr lang="en-ID" sz="120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/</a:t>
                </a:r>
                <a14:m>
                  <m:oMath xmlns:m="http://schemas.openxmlformats.org/officeDocument/2006/math">
                    <m:r>
                      <a:rPr lang="en-ID" sz="12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𝛾</m:t>
                    </m:r>
                  </m:oMath>
                </a14:m>
                <a:r>
                  <a:rPr lang="en-ID" sz="1200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-Al</a:t>
                </a:r>
                <a:r>
                  <a:rPr lang="en-ID" sz="1200" baseline="-25000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2</a:t>
                </a:r>
                <a:r>
                  <a:rPr lang="en-ID" sz="1200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O</a:t>
                </a:r>
                <a:r>
                  <a:rPr lang="en-ID" sz="1200" baseline="-25000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3</a:t>
                </a:r>
                <a:r>
                  <a:rPr lang="en-ID" sz="1200" baseline="30000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[2]</a:t>
                </a:r>
                <a:r>
                  <a:rPr lang="en-ID" sz="1200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 </a:t>
                </a:r>
                <a:endParaRPr 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31A9795-11D1-4191-B311-550B40B0E6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912" y="5383338"/>
                <a:ext cx="4995246" cy="461665"/>
              </a:xfrm>
              <a:prstGeom prst="rect">
                <a:avLst/>
              </a:prstGeom>
              <a:blipFill>
                <a:blip r:embed="rId2"/>
                <a:stretch>
                  <a:fillRect l="-122" t="-1316"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E72EA941-33DE-4FE2-9148-5A3E74930DC8}"/>
              </a:ext>
            </a:extLst>
          </p:cNvPr>
          <p:cNvPicPr/>
          <p:nvPr/>
        </p:nvPicPr>
        <p:blipFill rotWithShape="1">
          <a:blip r:embed="rId3"/>
          <a:srcRect l="2098" t="-1" r="1" b="2545"/>
          <a:stretch/>
        </p:blipFill>
        <p:spPr bwMode="auto">
          <a:xfrm>
            <a:off x="1100754" y="1631120"/>
            <a:ext cx="4353562" cy="3609452"/>
          </a:xfrm>
          <a:prstGeom prst="rect">
            <a:avLst/>
          </a:prstGeom>
          <a:ln>
            <a:solidFill>
              <a:schemeClr val="accent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82980812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1C5D6871-290E-4F91-9E83-86A7C62F2BBA}"/>
              </a:ext>
            </a:extLst>
          </p:cNvPr>
          <p:cNvSpPr/>
          <p:nvPr/>
        </p:nvSpPr>
        <p:spPr>
          <a:xfrm>
            <a:off x="2887186" y="245699"/>
            <a:ext cx="6417628" cy="451886"/>
          </a:xfrm>
          <a:prstGeom prst="rect">
            <a:avLst/>
          </a:prstGeom>
          <a:solidFill>
            <a:srgbClr val="0099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STATE OF THE ART</a:t>
            </a:r>
            <a:endParaRPr lang="en-ID" sz="3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6813511-7657-4EA5-807A-7DD3A88CD1B7}"/>
              </a:ext>
            </a:extLst>
          </p:cNvPr>
          <p:cNvSpPr/>
          <p:nvPr/>
        </p:nvSpPr>
        <p:spPr>
          <a:xfrm>
            <a:off x="245098" y="828961"/>
            <a:ext cx="11340260" cy="286270"/>
          </a:xfrm>
          <a:prstGeom prst="rect">
            <a:avLst/>
          </a:prstGeom>
          <a:solidFill>
            <a:srgbClr val="71CD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5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Tabel</a:t>
            </a:r>
            <a:r>
              <a:rPr lang="en-US" sz="15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14. </a:t>
            </a:r>
            <a:r>
              <a:rPr lang="en-ID" sz="15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Rangkuman</a:t>
            </a:r>
            <a:r>
              <a:rPr lang="en-ID" sz="15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HDO </a:t>
            </a:r>
            <a:r>
              <a:rPr lang="en-ID" sz="15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dengan</a:t>
            </a:r>
            <a:r>
              <a:rPr lang="en-ID" sz="15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5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umpan</a:t>
            </a:r>
            <a:r>
              <a:rPr lang="en-ID" sz="15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5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minyak</a:t>
            </a:r>
            <a:r>
              <a:rPr lang="en-ID" sz="15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5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nabati</a:t>
            </a:r>
            <a:endParaRPr lang="en-ID" sz="15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AB969C26-D11D-460E-8FEB-6873F13076E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85528581"/>
                  </p:ext>
                </p:extLst>
              </p:nvPr>
            </p:nvGraphicFramePr>
            <p:xfrm>
              <a:off x="245098" y="1246607"/>
              <a:ext cx="11340260" cy="5153117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144760">
                      <a:extLst>
                        <a:ext uri="{9D8B030D-6E8A-4147-A177-3AD203B41FA5}">
                          <a16:colId xmlns:a16="http://schemas.microsoft.com/office/drawing/2014/main" val="3494267867"/>
                        </a:ext>
                      </a:extLst>
                    </a:gridCol>
                    <a:gridCol w="1544772">
                      <a:extLst>
                        <a:ext uri="{9D8B030D-6E8A-4147-A177-3AD203B41FA5}">
                          <a16:colId xmlns:a16="http://schemas.microsoft.com/office/drawing/2014/main" val="4216192413"/>
                        </a:ext>
                      </a:extLst>
                    </a:gridCol>
                    <a:gridCol w="2383015">
                      <a:extLst>
                        <a:ext uri="{9D8B030D-6E8A-4147-A177-3AD203B41FA5}">
                          <a16:colId xmlns:a16="http://schemas.microsoft.com/office/drawing/2014/main" val="2796979986"/>
                        </a:ext>
                      </a:extLst>
                    </a:gridCol>
                    <a:gridCol w="1262649">
                      <a:extLst>
                        <a:ext uri="{9D8B030D-6E8A-4147-A177-3AD203B41FA5}">
                          <a16:colId xmlns:a16="http://schemas.microsoft.com/office/drawing/2014/main" val="3454925451"/>
                        </a:ext>
                      </a:extLst>
                    </a:gridCol>
                    <a:gridCol w="3726153">
                      <a:extLst>
                        <a:ext uri="{9D8B030D-6E8A-4147-A177-3AD203B41FA5}">
                          <a16:colId xmlns:a16="http://schemas.microsoft.com/office/drawing/2014/main" val="2893761797"/>
                        </a:ext>
                      </a:extLst>
                    </a:gridCol>
                    <a:gridCol w="1278911">
                      <a:extLst>
                        <a:ext uri="{9D8B030D-6E8A-4147-A177-3AD203B41FA5}">
                          <a16:colId xmlns:a16="http://schemas.microsoft.com/office/drawing/2014/main" val="1564912928"/>
                        </a:ext>
                      </a:extLst>
                    </a:gridCol>
                  </a:tblGrid>
                  <a:tr h="207020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 err="1">
                              <a:effectLst/>
                            </a:rPr>
                            <a:t>Umpan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Katalis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Kondisi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Produk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Penjelasan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Referensi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extLst>
                      <a:ext uri="{0D108BD9-81ED-4DB2-BD59-A6C34878D82A}">
                        <a16:rowId xmlns:a16="http://schemas.microsoft.com/office/drawing/2014/main" val="2374899274"/>
                      </a:ext>
                    </a:extLst>
                  </a:tr>
                  <a:tr h="707964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Refined Rapeseed Oil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MoO</a:t>
                          </a:r>
                          <a:r>
                            <a:rPr lang="en-ID" sz="1000" baseline="-25000">
                              <a:effectLst/>
                            </a:rPr>
                            <a:t>3</a:t>
                          </a:r>
                          <a:r>
                            <a:rPr lang="en-ID" sz="1000">
                              <a:effectLst/>
                            </a:rPr>
                            <a:t>/CoO/MCM-41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 Jumlah katalis = 8 g. T = 300 – 320 </a:t>
                          </a:r>
                          <a:r>
                            <a:rPr lang="en-ID" sz="1000" baseline="30000">
                              <a:effectLst/>
                            </a:rPr>
                            <a:t>o</a:t>
                          </a:r>
                          <a:r>
                            <a:rPr lang="en-ID" sz="1000">
                              <a:effectLst/>
                            </a:rPr>
                            <a:t>C. P = 2-11 MPa. WHSV = 1-4 h</a:t>
                          </a:r>
                          <a:r>
                            <a:rPr lang="en-ID" sz="1000" baseline="30000">
                              <a:effectLst/>
                            </a:rPr>
                            <a:t>-1</a:t>
                          </a:r>
                          <a:r>
                            <a:rPr lang="en-ID" sz="1000">
                              <a:effectLst/>
                            </a:rPr>
                            <a:t> . H</a:t>
                          </a:r>
                          <a:r>
                            <a:rPr lang="en-ID" sz="1000" baseline="-25000">
                              <a:effectLst/>
                            </a:rPr>
                            <a:t>2</a:t>
                          </a:r>
                          <a:r>
                            <a:rPr lang="en-ID" sz="1000">
                              <a:effectLst/>
                            </a:rPr>
                            <a:t> : minyak = 50. 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n-alkana (C15 – C18)</a:t>
                          </a:r>
                        </a:p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sedikit iso alkana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rasio C18/C17 berkurang seiring peningkatan WHSV. Semakin besar WHSV semakin kecil selektivitas terhadap hidrokarbon. 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(Bejblova dan Kubic, 2010)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extLst>
                      <a:ext uri="{0D108BD9-81ED-4DB2-BD59-A6C34878D82A}">
                        <a16:rowId xmlns:a16="http://schemas.microsoft.com/office/drawing/2014/main" val="1272118526"/>
                      </a:ext>
                    </a:extLst>
                  </a:tr>
                  <a:tr h="697004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Rapeseed Oil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Mo/Al</a:t>
                          </a:r>
                          <a:r>
                            <a:rPr lang="en-ID" sz="1000" baseline="-25000">
                              <a:effectLst/>
                            </a:rPr>
                            <a:t>2</a:t>
                          </a:r>
                          <a:r>
                            <a:rPr lang="en-ID" sz="1000">
                              <a:effectLst/>
                            </a:rPr>
                            <a:t>O</a:t>
                          </a:r>
                          <a:r>
                            <a:rPr lang="en-ID" sz="1000" baseline="-25000">
                              <a:effectLst/>
                            </a:rPr>
                            <a:t>3, </a:t>
                          </a:r>
                          <a:r>
                            <a:rPr lang="en-ID" sz="1000">
                              <a:effectLst/>
                            </a:rPr>
                            <a:t>Ni/ Al</a:t>
                          </a:r>
                          <a:r>
                            <a:rPr lang="en-ID" sz="1000" baseline="-25000">
                              <a:effectLst/>
                            </a:rPr>
                            <a:t>2</a:t>
                          </a:r>
                          <a:r>
                            <a:rPr lang="en-ID" sz="1000">
                              <a:effectLst/>
                            </a:rPr>
                            <a:t>O</a:t>
                          </a:r>
                          <a:r>
                            <a:rPr lang="en-ID" sz="1000" baseline="-25000">
                              <a:effectLst/>
                            </a:rPr>
                            <a:t>3,</a:t>
                          </a:r>
                          <a:endParaRPr lang="en-ID" sz="1000">
                            <a:effectLst/>
                          </a:endParaRPr>
                        </a:p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0,3NiMo/ Al</a:t>
                          </a:r>
                          <a:r>
                            <a:rPr lang="en-ID" sz="1000" baseline="-25000">
                              <a:effectLst/>
                            </a:rPr>
                            <a:t>2</a:t>
                          </a:r>
                          <a:r>
                            <a:rPr lang="en-ID" sz="1000">
                              <a:effectLst/>
                            </a:rPr>
                            <a:t>O</a:t>
                          </a:r>
                          <a:r>
                            <a:rPr lang="en-ID" sz="1000" baseline="-25000">
                              <a:effectLst/>
                            </a:rPr>
                            <a:t>3,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Reaktor unggun tetap. T = 260 – 280 </a:t>
                          </a:r>
                          <a:r>
                            <a:rPr lang="en-ID" sz="1000" baseline="30000">
                              <a:effectLst/>
                            </a:rPr>
                            <a:t>o</a:t>
                          </a:r>
                          <a:r>
                            <a:rPr lang="en-ID" sz="1000">
                              <a:effectLst/>
                            </a:rPr>
                            <a:t>C. WHSV = 0,25 – 4 </a:t>
                          </a:r>
                          <a:r>
                            <a:rPr lang="en-ID" sz="1000" baseline="0">
                              <a:effectLst/>
                            </a:rPr>
                            <a:t>h-1. H2</a:t>
                          </a:r>
                          <a:r>
                            <a:rPr lang="en-ID" sz="1000">
                              <a:effectLst/>
                            </a:rPr>
                            <a:t> : minyak = 50. P = 3,5 MPa. 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n-C15 – n-C18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 err="1">
                              <a:effectLst/>
                            </a:rPr>
                            <a:t>Efek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katalis</a:t>
                          </a:r>
                          <a:r>
                            <a:rPr lang="en-ID" sz="1000">
                              <a:effectLst/>
                            </a:rPr>
                            <a:t>: </a:t>
                          </a:r>
                          <a:r>
                            <a:rPr lang="en-ID" sz="1000" err="1">
                              <a:effectLst/>
                            </a:rPr>
                            <a:t>urutan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katalis</a:t>
                          </a:r>
                          <a:r>
                            <a:rPr lang="en-ID" sz="1000">
                              <a:effectLst/>
                            </a:rPr>
                            <a:t> yang </a:t>
                          </a:r>
                          <a:r>
                            <a:rPr lang="en-ID" sz="1000" err="1">
                              <a:effectLst/>
                            </a:rPr>
                            <a:t>memberikan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konversi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tinggi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ke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rendah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adalah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NiMo</a:t>
                          </a:r>
                          <a:r>
                            <a:rPr lang="en-ID" sz="1000">
                              <a:effectLst/>
                            </a:rPr>
                            <a:t>&gt;Mo&gt;Ni.. Ni </a:t>
                          </a:r>
                          <a:r>
                            <a:rPr lang="en-ID" sz="1000" err="1">
                              <a:effectLst/>
                            </a:rPr>
                            <a:t>lebih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menyukai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rute</a:t>
                          </a:r>
                          <a:r>
                            <a:rPr lang="en-ID" sz="1000">
                              <a:effectLst/>
                            </a:rPr>
                            <a:t> DCO</a:t>
                          </a:r>
                          <a:r>
                            <a:rPr lang="en-ID" sz="1000" baseline="-25000">
                              <a:effectLst/>
                            </a:rPr>
                            <a:t>2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sedangkan</a:t>
                          </a:r>
                          <a:r>
                            <a:rPr lang="en-ID" sz="1000">
                              <a:effectLst/>
                            </a:rPr>
                            <a:t> Mo </a:t>
                          </a:r>
                          <a:r>
                            <a:rPr lang="en-ID" sz="1000" err="1">
                              <a:effectLst/>
                            </a:rPr>
                            <a:t>lebih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menyukai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rute</a:t>
                          </a:r>
                          <a:r>
                            <a:rPr lang="en-ID" sz="1000">
                              <a:effectLst/>
                            </a:rPr>
                            <a:t> HDO. 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(Kubic dan Kaluza, 2010)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extLst>
                      <a:ext uri="{0D108BD9-81ED-4DB2-BD59-A6C34878D82A}">
                        <a16:rowId xmlns:a16="http://schemas.microsoft.com/office/drawing/2014/main" val="2615145801"/>
                      </a:ext>
                    </a:extLst>
                  </a:tr>
                  <a:tr h="588163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Waste Vegetable Oil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NiMo/Al</a:t>
                          </a:r>
                          <a:r>
                            <a:rPr lang="en-ID" sz="1000" baseline="-25000">
                              <a:effectLst/>
                            </a:rPr>
                            <a:t>2</a:t>
                          </a:r>
                          <a:r>
                            <a:rPr lang="en-ID" sz="1000">
                              <a:effectLst/>
                            </a:rPr>
                            <a:t>O</a:t>
                          </a:r>
                          <a:r>
                            <a:rPr lang="en-ID" sz="1000" baseline="-25000">
                              <a:effectLst/>
                            </a:rPr>
                            <a:t>3</a:t>
                          </a:r>
                          <a:r>
                            <a:rPr lang="en-ID" sz="1000">
                              <a:effectLst/>
                            </a:rPr>
                            <a:t>, CoMo/ Al</a:t>
                          </a:r>
                          <a:r>
                            <a:rPr lang="en-ID" sz="1000" baseline="-25000">
                              <a:effectLst/>
                            </a:rPr>
                            <a:t>2</a:t>
                          </a:r>
                          <a:r>
                            <a:rPr lang="en-ID" sz="1000">
                              <a:effectLst/>
                            </a:rPr>
                            <a:t>O</a:t>
                          </a:r>
                          <a:r>
                            <a:rPr lang="en-ID" sz="1000" baseline="-25000">
                              <a:effectLst/>
                            </a:rPr>
                            <a:t>3</a:t>
                          </a:r>
                          <a:r>
                            <a:rPr lang="en-ID" sz="1000">
                              <a:effectLst/>
                            </a:rPr>
                            <a:t>, dan NiW/ Al</a:t>
                          </a:r>
                          <a:r>
                            <a:rPr lang="en-ID" sz="1000" baseline="-25000">
                              <a:effectLst/>
                            </a:rPr>
                            <a:t>2</a:t>
                          </a:r>
                          <a:r>
                            <a:rPr lang="en-ID" sz="1000">
                              <a:effectLst/>
                            </a:rPr>
                            <a:t>O</a:t>
                          </a:r>
                          <a:r>
                            <a:rPr lang="en-ID" sz="1000" baseline="-25000">
                              <a:effectLst/>
                            </a:rPr>
                            <a:t>3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Reaktor kontinu. P = 5 MPa H</a:t>
                          </a:r>
                          <a:r>
                            <a:rPr lang="en-ID" sz="1000" baseline="-25000">
                              <a:effectLst/>
                            </a:rPr>
                            <a:t>2</a:t>
                          </a:r>
                          <a:r>
                            <a:rPr lang="en-ID" sz="1000">
                              <a:effectLst/>
                            </a:rPr>
                            <a:t>. T = 350 </a:t>
                          </a:r>
                          <a:r>
                            <a:rPr lang="en-ID" sz="1000" baseline="30000">
                              <a:effectLst/>
                            </a:rPr>
                            <a:t>o</a:t>
                          </a:r>
                          <a:r>
                            <a:rPr lang="en-ID" sz="1000">
                              <a:effectLst/>
                            </a:rPr>
                            <a:t>C. t = 3 jam. WHSV = 2,8 h</a:t>
                          </a:r>
                          <a:r>
                            <a:rPr lang="en-ID" sz="1000" baseline="30000">
                              <a:effectLst/>
                            </a:rPr>
                            <a:t>-1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n-alkana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 err="1">
                              <a:effectLst/>
                            </a:rPr>
                            <a:t>CoMo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membentuk</a:t>
                          </a:r>
                          <a:r>
                            <a:rPr lang="en-ID" sz="1000">
                              <a:effectLst/>
                            </a:rPr>
                            <a:t> olefin. </a:t>
                          </a:r>
                          <a:r>
                            <a:rPr lang="en-ID" sz="1000" err="1">
                              <a:effectLst/>
                            </a:rPr>
                            <a:t>NiW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menempuh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jalur</a:t>
                          </a:r>
                          <a:r>
                            <a:rPr lang="en-ID" sz="1000">
                              <a:effectLst/>
                            </a:rPr>
                            <a:t> DCO2 dan DCO </a:t>
                          </a:r>
                          <a:r>
                            <a:rPr lang="en-ID" sz="1000" err="1">
                              <a:effectLst/>
                            </a:rPr>
                            <a:t>dibanding</a:t>
                          </a:r>
                          <a:r>
                            <a:rPr lang="en-ID" sz="1000">
                              <a:effectLst/>
                            </a:rPr>
                            <a:t> HDO.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(Toba dkk., 2011)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extLst>
                      <a:ext uri="{0D108BD9-81ED-4DB2-BD59-A6C34878D82A}">
                        <a16:rowId xmlns:a16="http://schemas.microsoft.com/office/drawing/2014/main" val="2031168471"/>
                      </a:ext>
                    </a:extLst>
                  </a:tr>
                  <a:tr h="608824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Minyak jarak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CoMo/MTS</a:t>
                          </a:r>
                        </a:p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CoMo/Al</a:t>
                          </a:r>
                          <a:r>
                            <a:rPr lang="en-ID" sz="1000" baseline="-25000">
                              <a:effectLst/>
                            </a:rPr>
                            <a:t>2</a:t>
                          </a:r>
                          <a:r>
                            <a:rPr lang="en-ID" sz="1000">
                              <a:effectLst/>
                            </a:rPr>
                            <a:t>O</a:t>
                          </a:r>
                          <a:r>
                            <a:rPr lang="en-ID" sz="1000" baseline="-25000">
                              <a:effectLst/>
                            </a:rPr>
                            <a:t>3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 P = 80 bar. T = 300 – 425 </a:t>
                          </a:r>
                          <a:r>
                            <a:rPr lang="en-ID" sz="1000" baseline="30000">
                              <a:effectLst/>
                            </a:rPr>
                            <a:t>o</a:t>
                          </a:r>
                          <a:r>
                            <a:rPr lang="en-ID" sz="1000">
                              <a:effectLst/>
                            </a:rPr>
                            <a:t>C. LHSV = 2 – 12 h</a:t>
                          </a:r>
                          <a:r>
                            <a:rPr lang="en-ID" sz="1000" baseline="30000">
                              <a:effectLst/>
                            </a:rPr>
                            <a:t>-1</a:t>
                          </a:r>
                          <a:r>
                            <a:rPr lang="en-ID" sz="1000">
                              <a:effectLst/>
                            </a:rPr>
                            <a:t> . 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C15 – C18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Pada temperatur yang lebih rendah (320 </a:t>
                          </a:r>
                          <a:r>
                            <a:rPr lang="en-ID" sz="1000" baseline="30000">
                              <a:effectLst/>
                            </a:rPr>
                            <a:t>o</a:t>
                          </a:r>
                          <a:r>
                            <a:rPr lang="en-ID" sz="1000">
                              <a:effectLst/>
                            </a:rPr>
                            <a:t>C) dan space-velocity yang lebih besar akan menyebabkan terjadinya oligomerisasi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(Sharma dkk., 2012)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extLst>
                      <a:ext uri="{0D108BD9-81ED-4DB2-BD59-A6C34878D82A}">
                        <a16:rowId xmlns:a16="http://schemas.microsoft.com/office/drawing/2014/main" val="2975690422"/>
                      </a:ext>
                    </a:extLst>
                  </a:tr>
                  <a:tr h="961534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000">
                              <a:effectLst/>
                            </a:rPr>
                            <a:t>Minyak kelapa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NiMo/</a:t>
                          </a:r>
                          <a14:m>
                            <m:oMath xmlns:m="http://schemas.openxmlformats.org/officeDocument/2006/math">
                              <m:r>
                                <a:rPr lang="en-ID" sz="1000">
                                  <a:effectLst/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000">
                                  <a:effectLst/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oMath>
                          </a14:m>
                          <a:r>
                            <a:rPr lang="en-US" sz="1000">
                              <a:effectLst/>
                            </a:rPr>
                            <a:t>-Al</a:t>
                          </a:r>
                          <a:r>
                            <a:rPr lang="en-US" sz="1000" baseline="-25000">
                              <a:effectLst/>
                            </a:rPr>
                            <a:t>2</a:t>
                          </a:r>
                          <a:r>
                            <a:rPr lang="en-US" sz="1000">
                              <a:effectLst/>
                            </a:rPr>
                            <a:t>O</a:t>
                          </a:r>
                          <a:r>
                            <a:rPr lang="en-US" sz="1000" baseline="-25000">
                              <a:effectLst/>
                            </a:rPr>
                            <a:t>3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Menggunakan reaktor unggun tetap aliran kontinu dengan diameter dalam 8 mm. Katalis 1Ml. P = 0,4 – 0,8 MPa, T = 350 C. LHSV = 1-20 h</a:t>
                          </a:r>
                          <a:r>
                            <a:rPr lang="en-ID" sz="1000" baseline="30000">
                              <a:effectLst/>
                            </a:rPr>
                            <a:t>-1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n-alkana C8-C16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EfeSemakin lama waktu reaksi semakin besar konversi (konversi saat 1 jam = 96,9%). Yield C1-C3 meningkat seiring meningkatnya waktu reaksi karena hidrogenasi CO dan CO</a:t>
                          </a:r>
                          <a:r>
                            <a:rPr lang="en-ID" sz="1000" baseline="-25000">
                              <a:effectLst/>
                            </a:rPr>
                            <a:t>2 </a:t>
                          </a:r>
                          <a:r>
                            <a:rPr lang="en-ID" sz="1000">
                              <a:effectLst/>
                            </a:rPr>
                            <a:t>ke metana.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Kimura </a:t>
                          </a:r>
                          <a:r>
                            <a:rPr lang="en-ID" sz="1000" err="1">
                              <a:effectLst/>
                            </a:rPr>
                            <a:t>dkk</a:t>
                          </a:r>
                          <a:r>
                            <a:rPr lang="en-ID" sz="1000">
                              <a:effectLst/>
                            </a:rPr>
                            <a:t>. (2013)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extLst>
                      <a:ext uri="{0D108BD9-81ED-4DB2-BD59-A6C34878D82A}">
                        <a16:rowId xmlns:a16="http://schemas.microsoft.com/office/drawing/2014/main" val="1814698083"/>
                      </a:ext>
                    </a:extLst>
                  </a:tr>
                  <a:tr h="742438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Waste Cooking Oil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CoMoS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Dalam reactor partaian. T = 375 </a:t>
                          </a:r>
                          <a:r>
                            <a:rPr lang="en-ID" sz="1000" baseline="30000">
                              <a:effectLst/>
                            </a:rPr>
                            <a:t>o</a:t>
                          </a:r>
                          <a:r>
                            <a:rPr lang="en-ID" sz="1000">
                              <a:effectLst/>
                            </a:rPr>
                            <a:t>C. Katalis : minyak = 1:200. Jumlah katalis = 0,6 g. P = 1300 psi. WHSV = 2,8 h</a:t>
                          </a:r>
                          <a:r>
                            <a:rPr lang="en-ID" sz="1000" baseline="30000">
                              <a:effectLst/>
                            </a:rPr>
                            <a:t>-1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C15 – C18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Terdapat data kinetik berupa nilai k. Katalis yang tidak berpenyangga memberikan rasio C18/C17 yang lebih rendah.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(Zhang dkk., 2014)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extLst>
                      <a:ext uri="{0D108BD9-81ED-4DB2-BD59-A6C34878D82A}">
                        <a16:rowId xmlns:a16="http://schemas.microsoft.com/office/drawing/2014/main" val="1757667448"/>
                      </a:ext>
                    </a:extLst>
                  </a:tr>
                  <a:tr h="439048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Minyak inti kelapa sawit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r>
                            <a:rPr lang="en-ID" sz="1000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NiMoS</a:t>
                          </a:r>
                          <a:r>
                            <a:rPr lang="en-ID" sz="1000" kern="1200" baseline="-250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</a:t>
                          </a:r>
                          <a:r>
                            <a:rPr lang="en-ID" sz="1000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/</a:t>
                          </a:r>
                          <a14:m>
                            <m:oMath xmlns:m="http://schemas.openxmlformats.org/officeDocument/2006/math">
                              <m:r>
                                <a:rPr lang="en-ID" sz="1000" i="1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𝛾</m:t>
                              </m:r>
                            </m:oMath>
                          </a14:m>
                          <a:r>
                            <a:rPr lang="en-ID" sz="1000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-Al</a:t>
                          </a:r>
                          <a:r>
                            <a:rPr lang="en-ID" sz="1000" kern="1200" baseline="-250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</a:t>
                          </a:r>
                          <a:r>
                            <a:rPr lang="en-ID" sz="1000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O</a:t>
                          </a:r>
                          <a:r>
                            <a:rPr lang="en-ID" sz="1000" kern="1200" baseline="-250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</a:t>
                          </a:r>
                          <a:r>
                            <a:rPr lang="en-ID" sz="1000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Ni/</a:t>
                          </a:r>
                          <a:r>
                            <a:rPr lang="en-ID" sz="1000" kern="1200" err="1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NiMo</a:t>
                          </a:r>
                          <a:r>
                            <a:rPr lang="en-ID" sz="1000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= 0,33</a:t>
                          </a:r>
                          <a:endParaRPr lang="en-ID" sz="1000"/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D" sz="1000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P = 30-50 bar, T = 270 – 330 C, LHSV = 1-5 h</a:t>
                          </a:r>
                          <a:r>
                            <a:rPr lang="en-ID" sz="1000" kern="1200" baseline="300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-1</a:t>
                          </a:r>
                          <a:r>
                            <a:rPr lang="en-ID" sz="1000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, H</a:t>
                          </a:r>
                          <a:r>
                            <a:rPr lang="en-ID" sz="1000" kern="1200" baseline="-250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</a:t>
                          </a:r>
                          <a:r>
                            <a:rPr lang="en-ID" sz="1000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/Minyak = 1000 (Ncm</a:t>
                          </a:r>
                          <a:r>
                            <a:rPr lang="en-ID" sz="1000" kern="1200" baseline="300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</a:t>
                          </a:r>
                          <a:r>
                            <a:rPr lang="en-ID" sz="1000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/cm</a:t>
                          </a:r>
                          <a:r>
                            <a:rPr lang="en-ID" sz="1000" kern="1200" baseline="300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</a:t>
                          </a:r>
                          <a:r>
                            <a:rPr lang="en-ID" sz="1000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) pada trickle-bed reaktor</a:t>
                          </a:r>
                        </a:p>
                        <a:p>
                          <a:endParaRPr lang="en-ID" sz="1000"/>
                        </a:p>
                      </a:txBody>
                      <a:tcPr marL="30569" marR="30569" marT="15285" marB="15285"/>
                    </a:tc>
                    <a:tc>
                      <a:txBody>
                        <a:bodyPr/>
                        <a:lstStyle/>
                        <a:p>
                          <a:r>
                            <a:rPr lang="en-ID" sz="1000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nC11 – nC18</a:t>
                          </a:r>
                          <a:endParaRPr lang="en-ID" sz="1000"/>
                        </a:p>
                      </a:txBody>
                      <a:tcPr marL="30569" marR="30569" marT="15285" marB="15285"/>
                    </a:tc>
                    <a:tc>
                      <a:txBody>
                        <a:bodyPr/>
                        <a:lstStyle/>
                        <a:p>
                          <a:r>
                            <a:rPr lang="en-ID" sz="1000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Kondisi optimal adalah P = 50 bar, T = 330 </a:t>
                          </a:r>
                          <a:r>
                            <a:rPr lang="en-ID" sz="1000" kern="1200" baseline="300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o</a:t>
                          </a:r>
                          <a:r>
                            <a:rPr lang="en-ID" sz="1000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C, LHSV = 1h</a:t>
                          </a:r>
                          <a:r>
                            <a:rPr lang="en-ID" sz="1000" kern="1200" baseline="300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-1</a:t>
                          </a:r>
                          <a:r>
                            <a:rPr lang="en-ID" sz="1000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, rasio H</a:t>
                          </a:r>
                          <a:r>
                            <a:rPr lang="en-ID" sz="1000" kern="1200" baseline="-250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</a:t>
                          </a:r>
                          <a:r>
                            <a:rPr lang="en-ID" sz="1000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/minyak = 1000 N(cm</a:t>
                          </a:r>
                          <a:r>
                            <a:rPr lang="en-ID" sz="1000" kern="1200" baseline="300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</a:t>
                          </a:r>
                          <a:r>
                            <a:rPr lang="en-ID" sz="1000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/cm</a:t>
                          </a:r>
                          <a:r>
                            <a:rPr lang="en-ID" sz="1000" kern="1200" baseline="300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</a:t>
                          </a:r>
                          <a:r>
                            <a:rPr lang="en-ID" sz="1000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) yang menghasilkan konversi 92%, selektivitas HDO = 60%. </a:t>
                          </a:r>
                        </a:p>
                      </a:txBody>
                      <a:tcPr marL="30569" marR="30569" marT="15285" marB="15285"/>
                    </a:tc>
                    <a:tc>
                      <a:txBody>
                        <a:bodyPr/>
                        <a:lstStyle/>
                        <a:p>
                          <a:r>
                            <a:rPr lang="en-ID" sz="1000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(</a:t>
                          </a:r>
                          <a:r>
                            <a:rPr lang="en-ID" sz="1000" kern="1200" err="1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Itthibenchapong</a:t>
                          </a:r>
                          <a:r>
                            <a:rPr lang="en-ID" sz="1000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ID" sz="1000" kern="1200" err="1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dkk</a:t>
                          </a:r>
                          <a:r>
                            <a:rPr lang="en-ID" sz="1000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., 2017)</a:t>
                          </a:r>
                          <a:endParaRPr lang="en-ID" sz="1000"/>
                        </a:p>
                      </a:txBody>
                      <a:tcPr marL="30569" marR="30569" marT="15285" marB="15285"/>
                    </a:tc>
                    <a:extLst>
                      <a:ext uri="{0D108BD9-81ED-4DB2-BD59-A6C34878D82A}">
                        <a16:rowId xmlns:a16="http://schemas.microsoft.com/office/drawing/2014/main" val="427385817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AB969C26-D11D-460E-8FEB-6873F13076E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85528581"/>
                  </p:ext>
                </p:extLst>
              </p:nvPr>
            </p:nvGraphicFramePr>
            <p:xfrm>
              <a:off x="245098" y="1246607"/>
              <a:ext cx="11340260" cy="5153117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144760">
                      <a:extLst>
                        <a:ext uri="{9D8B030D-6E8A-4147-A177-3AD203B41FA5}">
                          <a16:colId xmlns:a16="http://schemas.microsoft.com/office/drawing/2014/main" val="3494267867"/>
                        </a:ext>
                      </a:extLst>
                    </a:gridCol>
                    <a:gridCol w="1544772">
                      <a:extLst>
                        <a:ext uri="{9D8B030D-6E8A-4147-A177-3AD203B41FA5}">
                          <a16:colId xmlns:a16="http://schemas.microsoft.com/office/drawing/2014/main" val="4216192413"/>
                        </a:ext>
                      </a:extLst>
                    </a:gridCol>
                    <a:gridCol w="2383015">
                      <a:extLst>
                        <a:ext uri="{9D8B030D-6E8A-4147-A177-3AD203B41FA5}">
                          <a16:colId xmlns:a16="http://schemas.microsoft.com/office/drawing/2014/main" val="2796979986"/>
                        </a:ext>
                      </a:extLst>
                    </a:gridCol>
                    <a:gridCol w="1262649">
                      <a:extLst>
                        <a:ext uri="{9D8B030D-6E8A-4147-A177-3AD203B41FA5}">
                          <a16:colId xmlns:a16="http://schemas.microsoft.com/office/drawing/2014/main" val="3454925451"/>
                        </a:ext>
                      </a:extLst>
                    </a:gridCol>
                    <a:gridCol w="3726153">
                      <a:extLst>
                        <a:ext uri="{9D8B030D-6E8A-4147-A177-3AD203B41FA5}">
                          <a16:colId xmlns:a16="http://schemas.microsoft.com/office/drawing/2014/main" val="2893761797"/>
                        </a:ext>
                      </a:extLst>
                    </a:gridCol>
                    <a:gridCol w="1278911">
                      <a:extLst>
                        <a:ext uri="{9D8B030D-6E8A-4147-A177-3AD203B41FA5}">
                          <a16:colId xmlns:a16="http://schemas.microsoft.com/office/drawing/2014/main" val="1564912928"/>
                        </a:ext>
                      </a:extLst>
                    </a:gridCol>
                  </a:tblGrid>
                  <a:tr h="207020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 err="1">
                              <a:effectLst/>
                            </a:rPr>
                            <a:t>Umpan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Katalis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Kondisi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Produk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Penjelasan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Referensi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extLst>
                      <a:ext uri="{0D108BD9-81ED-4DB2-BD59-A6C34878D82A}">
                        <a16:rowId xmlns:a16="http://schemas.microsoft.com/office/drawing/2014/main" val="2374899274"/>
                      </a:ext>
                    </a:extLst>
                  </a:tr>
                  <a:tr h="707964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Refined Rapeseed Oil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MoO</a:t>
                          </a:r>
                          <a:r>
                            <a:rPr lang="en-ID" sz="1000" baseline="-25000">
                              <a:effectLst/>
                            </a:rPr>
                            <a:t>3</a:t>
                          </a:r>
                          <a:r>
                            <a:rPr lang="en-ID" sz="1000">
                              <a:effectLst/>
                            </a:rPr>
                            <a:t>/CoO/MCM-41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 Jumlah katalis = 8 g. T = 300 – 320 </a:t>
                          </a:r>
                          <a:r>
                            <a:rPr lang="en-ID" sz="1000" baseline="30000">
                              <a:effectLst/>
                            </a:rPr>
                            <a:t>o</a:t>
                          </a:r>
                          <a:r>
                            <a:rPr lang="en-ID" sz="1000">
                              <a:effectLst/>
                            </a:rPr>
                            <a:t>C. P = 2-11 MPa. WHSV = 1-4 h</a:t>
                          </a:r>
                          <a:r>
                            <a:rPr lang="en-ID" sz="1000" baseline="30000">
                              <a:effectLst/>
                            </a:rPr>
                            <a:t>-1</a:t>
                          </a:r>
                          <a:r>
                            <a:rPr lang="en-ID" sz="1000">
                              <a:effectLst/>
                            </a:rPr>
                            <a:t> . H</a:t>
                          </a:r>
                          <a:r>
                            <a:rPr lang="en-ID" sz="1000" baseline="-25000">
                              <a:effectLst/>
                            </a:rPr>
                            <a:t>2</a:t>
                          </a:r>
                          <a:r>
                            <a:rPr lang="en-ID" sz="1000">
                              <a:effectLst/>
                            </a:rPr>
                            <a:t> : minyak = 50. 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n-alkana (C15 – C18)</a:t>
                          </a:r>
                        </a:p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sedikit iso alkana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rasio C18/C17 berkurang seiring peningkatan WHSV. Semakin besar WHSV semakin kecil selektivitas terhadap hidrokarbon. 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(Bejblova dan Kubic, 2010)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extLst>
                      <a:ext uri="{0D108BD9-81ED-4DB2-BD59-A6C34878D82A}">
                        <a16:rowId xmlns:a16="http://schemas.microsoft.com/office/drawing/2014/main" val="1272118526"/>
                      </a:ext>
                    </a:extLst>
                  </a:tr>
                  <a:tr h="697004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Rapeseed Oil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Mo/Al</a:t>
                          </a:r>
                          <a:r>
                            <a:rPr lang="en-ID" sz="1000" baseline="-25000">
                              <a:effectLst/>
                            </a:rPr>
                            <a:t>2</a:t>
                          </a:r>
                          <a:r>
                            <a:rPr lang="en-ID" sz="1000">
                              <a:effectLst/>
                            </a:rPr>
                            <a:t>O</a:t>
                          </a:r>
                          <a:r>
                            <a:rPr lang="en-ID" sz="1000" baseline="-25000">
                              <a:effectLst/>
                            </a:rPr>
                            <a:t>3, </a:t>
                          </a:r>
                          <a:r>
                            <a:rPr lang="en-ID" sz="1000">
                              <a:effectLst/>
                            </a:rPr>
                            <a:t>Ni/ Al</a:t>
                          </a:r>
                          <a:r>
                            <a:rPr lang="en-ID" sz="1000" baseline="-25000">
                              <a:effectLst/>
                            </a:rPr>
                            <a:t>2</a:t>
                          </a:r>
                          <a:r>
                            <a:rPr lang="en-ID" sz="1000">
                              <a:effectLst/>
                            </a:rPr>
                            <a:t>O</a:t>
                          </a:r>
                          <a:r>
                            <a:rPr lang="en-ID" sz="1000" baseline="-25000">
                              <a:effectLst/>
                            </a:rPr>
                            <a:t>3,</a:t>
                          </a:r>
                          <a:endParaRPr lang="en-ID" sz="1000">
                            <a:effectLst/>
                          </a:endParaRPr>
                        </a:p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0,3NiMo/ Al</a:t>
                          </a:r>
                          <a:r>
                            <a:rPr lang="en-ID" sz="1000" baseline="-25000">
                              <a:effectLst/>
                            </a:rPr>
                            <a:t>2</a:t>
                          </a:r>
                          <a:r>
                            <a:rPr lang="en-ID" sz="1000">
                              <a:effectLst/>
                            </a:rPr>
                            <a:t>O</a:t>
                          </a:r>
                          <a:r>
                            <a:rPr lang="en-ID" sz="1000" baseline="-25000">
                              <a:effectLst/>
                            </a:rPr>
                            <a:t>3,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Reaktor unggun tetap. T = 260 – 280 </a:t>
                          </a:r>
                          <a:r>
                            <a:rPr lang="en-ID" sz="1000" baseline="30000">
                              <a:effectLst/>
                            </a:rPr>
                            <a:t>o</a:t>
                          </a:r>
                          <a:r>
                            <a:rPr lang="en-ID" sz="1000">
                              <a:effectLst/>
                            </a:rPr>
                            <a:t>C. WHSV = 0,25 – 4 </a:t>
                          </a:r>
                          <a:r>
                            <a:rPr lang="en-ID" sz="1000" baseline="0">
                              <a:effectLst/>
                            </a:rPr>
                            <a:t>h-1. H2</a:t>
                          </a:r>
                          <a:r>
                            <a:rPr lang="en-ID" sz="1000">
                              <a:effectLst/>
                            </a:rPr>
                            <a:t> : minyak = 50. P = 3,5 MPa. 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n-C15 – n-C18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 err="1">
                              <a:effectLst/>
                            </a:rPr>
                            <a:t>Efek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katalis</a:t>
                          </a:r>
                          <a:r>
                            <a:rPr lang="en-ID" sz="1000">
                              <a:effectLst/>
                            </a:rPr>
                            <a:t>: </a:t>
                          </a:r>
                          <a:r>
                            <a:rPr lang="en-ID" sz="1000" err="1">
                              <a:effectLst/>
                            </a:rPr>
                            <a:t>urutan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katalis</a:t>
                          </a:r>
                          <a:r>
                            <a:rPr lang="en-ID" sz="1000">
                              <a:effectLst/>
                            </a:rPr>
                            <a:t> yang </a:t>
                          </a:r>
                          <a:r>
                            <a:rPr lang="en-ID" sz="1000" err="1">
                              <a:effectLst/>
                            </a:rPr>
                            <a:t>memberikan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konversi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tinggi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ke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rendah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adalah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NiMo</a:t>
                          </a:r>
                          <a:r>
                            <a:rPr lang="en-ID" sz="1000">
                              <a:effectLst/>
                            </a:rPr>
                            <a:t>&gt;Mo&gt;Ni.. Ni </a:t>
                          </a:r>
                          <a:r>
                            <a:rPr lang="en-ID" sz="1000" err="1">
                              <a:effectLst/>
                            </a:rPr>
                            <a:t>lebih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menyukai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rute</a:t>
                          </a:r>
                          <a:r>
                            <a:rPr lang="en-ID" sz="1000">
                              <a:effectLst/>
                            </a:rPr>
                            <a:t> DCO</a:t>
                          </a:r>
                          <a:r>
                            <a:rPr lang="en-ID" sz="1000" baseline="-25000">
                              <a:effectLst/>
                            </a:rPr>
                            <a:t>2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sedangkan</a:t>
                          </a:r>
                          <a:r>
                            <a:rPr lang="en-ID" sz="1000">
                              <a:effectLst/>
                            </a:rPr>
                            <a:t> Mo </a:t>
                          </a:r>
                          <a:r>
                            <a:rPr lang="en-ID" sz="1000" err="1">
                              <a:effectLst/>
                            </a:rPr>
                            <a:t>lebih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menyukai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rute</a:t>
                          </a:r>
                          <a:r>
                            <a:rPr lang="en-ID" sz="1000">
                              <a:effectLst/>
                            </a:rPr>
                            <a:t> HDO. 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(Kubic dan Kaluza, 2010)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extLst>
                      <a:ext uri="{0D108BD9-81ED-4DB2-BD59-A6C34878D82A}">
                        <a16:rowId xmlns:a16="http://schemas.microsoft.com/office/drawing/2014/main" val="2615145801"/>
                      </a:ext>
                    </a:extLst>
                  </a:tr>
                  <a:tr h="588163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Waste Vegetable Oil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NiMo/Al</a:t>
                          </a:r>
                          <a:r>
                            <a:rPr lang="en-ID" sz="1000" baseline="-25000">
                              <a:effectLst/>
                            </a:rPr>
                            <a:t>2</a:t>
                          </a:r>
                          <a:r>
                            <a:rPr lang="en-ID" sz="1000">
                              <a:effectLst/>
                            </a:rPr>
                            <a:t>O</a:t>
                          </a:r>
                          <a:r>
                            <a:rPr lang="en-ID" sz="1000" baseline="-25000">
                              <a:effectLst/>
                            </a:rPr>
                            <a:t>3</a:t>
                          </a:r>
                          <a:r>
                            <a:rPr lang="en-ID" sz="1000">
                              <a:effectLst/>
                            </a:rPr>
                            <a:t>, CoMo/ Al</a:t>
                          </a:r>
                          <a:r>
                            <a:rPr lang="en-ID" sz="1000" baseline="-25000">
                              <a:effectLst/>
                            </a:rPr>
                            <a:t>2</a:t>
                          </a:r>
                          <a:r>
                            <a:rPr lang="en-ID" sz="1000">
                              <a:effectLst/>
                            </a:rPr>
                            <a:t>O</a:t>
                          </a:r>
                          <a:r>
                            <a:rPr lang="en-ID" sz="1000" baseline="-25000">
                              <a:effectLst/>
                            </a:rPr>
                            <a:t>3</a:t>
                          </a:r>
                          <a:r>
                            <a:rPr lang="en-ID" sz="1000">
                              <a:effectLst/>
                            </a:rPr>
                            <a:t>, dan NiW/ Al</a:t>
                          </a:r>
                          <a:r>
                            <a:rPr lang="en-ID" sz="1000" baseline="-25000">
                              <a:effectLst/>
                            </a:rPr>
                            <a:t>2</a:t>
                          </a:r>
                          <a:r>
                            <a:rPr lang="en-ID" sz="1000">
                              <a:effectLst/>
                            </a:rPr>
                            <a:t>O</a:t>
                          </a:r>
                          <a:r>
                            <a:rPr lang="en-ID" sz="1000" baseline="-25000">
                              <a:effectLst/>
                            </a:rPr>
                            <a:t>3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Reaktor kontinu. P = 5 MPa H</a:t>
                          </a:r>
                          <a:r>
                            <a:rPr lang="en-ID" sz="1000" baseline="-25000">
                              <a:effectLst/>
                            </a:rPr>
                            <a:t>2</a:t>
                          </a:r>
                          <a:r>
                            <a:rPr lang="en-ID" sz="1000">
                              <a:effectLst/>
                            </a:rPr>
                            <a:t>. T = 350 </a:t>
                          </a:r>
                          <a:r>
                            <a:rPr lang="en-ID" sz="1000" baseline="30000">
                              <a:effectLst/>
                            </a:rPr>
                            <a:t>o</a:t>
                          </a:r>
                          <a:r>
                            <a:rPr lang="en-ID" sz="1000">
                              <a:effectLst/>
                            </a:rPr>
                            <a:t>C. t = 3 jam. WHSV = 2,8 h</a:t>
                          </a:r>
                          <a:r>
                            <a:rPr lang="en-ID" sz="1000" baseline="30000">
                              <a:effectLst/>
                            </a:rPr>
                            <a:t>-1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n-alkana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 err="1">
                              <a:effectLst/>
                            </a:rPr>
                            <a:t>CoMo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membentuk</a:t>
                          </a:r>
                          <a:r>
                            <a:rPr lang="en-ID" sz="1000">
                              <a:effectLst/>
                            </a:rPr>
                            <a:t> olefin. </a:t>
                          </a:r>
                          <a:r>
                            <a:rPr lang="en-ID" sz="1000" err="1">
                              <a:effectLst/>
                            </a:rPr>
                            <a:t>NiW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menempuh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jalur</a:t>
                          </a:r>
                          <a:r>
                            <a:rPr lang="en-ID" sz="1000">
                              <a:effectLst/>
                            </a:rPr>
                            <a:t> DCO2 dan DCO </a:t>
                          </a:r>
                          <a:r>
                            <a:rPr lang="en-ID" sz="1000" err="1">
                              <a:effectLst/>
                            </a:rPr>
                            <a:t>dibanding</a:t>
                          </a:r>
                          <a:r>
                            <a:rPr lang="en-ID" sz="1000">
                              <a:effectLst/>
                            </a:rPr>
                            <a:t> HDO.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(Toba dkk., 2011)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extLst>
                      <a:ext uri="{0D108BD9-81ED-4DB2-BD59-A6C34878D82A}">
                        <a16:rowId xmlns:a16="http://schemas.microsoft.com/office/drawing/2014/main" val="2031168471"/>
                      </a:ext>
                    </a:extLst>
                  </a:tr>
                  <a:tr h="608824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Minyak jarak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CoMo/MTS</a:t>
                          </a:r>
                        </a:p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CoMo/Al</a:t>
                          </a:r>
                          <a:r>
                            <a:rPr lang="en-ID" sz="1000" baseline="-25000">
                              <a:effectLst/>
                            </a:rPr>
                            <a:t>2</a:t>
                          </a:r>
                          <a:r>
                            <a:rPr lang="en-ID" sz="1000">
                              <a:effectLst/>
                            </a:rPr>
                            <a:t>O</a:t>
                          </a:r>
                          <a:r>
                            <a:rPr lang="en-ID" sz="1000" baseline="-25000">
                              <a:effectLst/>
                            </a:rPr>
                            <a:t>3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 P = 80 bar. T = 300 – 425 </a:t>
                          </a:r>
                          <a:r>
                            <a:rPr lang="en-ID" sz="1000" baseline="30000">
                              <a:effectLst/>
                            </a:rPr>
                            <a:t>o</a:t>
                          </a:r>
                          <a:r>
                            <a:rPr lang="en-ID" sz="1000">
                              <a:effectLst/>
                            </a:rPr>
                            <a:t>C. LHSV = 2 – 12 h</a:t>
                          </a:r>
                          <a:r>
                            <a:rPr lang="en-ID" sz="1000" baseline="30000">
                              <a:effectLst/>
                            </a:rPr>
                            <a:t>-1</a:t>
                          </a:r>
                          <a:r>
                            <a:rPr lang="en-ID" sz="1000">
                              <a:effectLst/>
                            </a:rPr>
                            <a:t> . 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C15 – C18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Pada temperatur yang lebih rendah (320 </a:t>
                          </a:r>
                          <a:r>
                            <a:rPr lang="en-ID" sz="1000" baseline="30000">
                              <a:effectLst/>
                            </a:rPr>
                            <a:t>o</a:t>
                          </a:r>
                          <a:r>
                            <a:rPr lang="en-ID" sz="1000">
                              <a:effectLst/>
                            </a:rPr>
                            <a:t>C) dan space-velocity yang lebih besar akan menyebabkan terjadinya oligomerisasi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(Sharma dkk., 2012)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extLst>
                      <a:ext uri="{0D108BD9-81ED-4DB2-BD59-A6C34878D82A}">
                        <a16:rowId xmlns:a16="http://schemas.microsoft.com/office/drawing/2014/main" val="2975690422"/>
                      </a:ext>
                    </a:extLst>
                  </a:tr>
                  <a:tr h="961534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000">
                              <a:effectLst/>
                            </a:rPr>
                            <a:t>Minyak kelapa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22927" marR="22927" marT="0" marB="0">
                        <a:blipFill>
                          <a:blip r:embed="rId2"/>
                          <a:stretch>
                            <a:fillRect l="-74704" t="-292405" r="-562846" b="-1449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Menggunakan reaktor unggun tetap aliran kontinu dengan diameter dalam 8 mm. Katalis 1Ml. P = 0,4 – 0,8 MPa, T = 350 C. LHSV = 1-20 h</a:t>
                          </a:r>
                          <a:r>
                            <a:rPr lang="en-ID" sz="1000" baseline="30000">
                              <a:effectLst/>
                            </a:rPr>
                            <a:t>-1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n-alkana C8-C16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EfeSemakin lama waktu reaksi semakin besar konversi (konversi saat 1 jam = 96,9%). Yield C1-C3 meningkat seiring meningkatnya waktu reaksi karena hidrogenasi CO dan CO</a:t>
                          </a:r>
                          <a:r>
                            <a:rPr lang="en-ID" sz="1000" baseline="-25000">
                              <a:effectLst/>
                            </a:rPr>
                            <a:t>2 </a:t>
                          </a:r>
                          <a:r>
                            <a:rPr lang="en-ID" sz="1000">
                              <a:effectLst/>
                            </a:rPr>
                            <a:t>ke metana.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Kimura </a:t>
                          </a:r>
                          <a:r>
                            <a:rPr lang="en-ID" sz="1000" err="1">
                              <a:effectLst/>
                            </a:rPr>
                            <a:t>dkk</a:t>
                          </a:r>
                          <a:r>
                            <a:rPr lang="en-ID" sz="1000">
                              <a:effectLst/>
                            </a:rPr>
                            <a:t>. (2013)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extLst>
                      <a:ext uri="{0D108BD9-81ED-4DB2-BD59-A6C34878D82A}">
                        <a16:rowId xmlns:a16="http://schemas.microsoft.com/office/drawing/2014/main" val="1814698083"/>
                      </a:ext>
                    </a:extLst>
                  </a:tr>
                  <a:tr h="742438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Waste Cooking Oil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CoMoS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Dalam reactor partaian. T = 375 </a:t>
                          </a:r>
                          <a:r>
                            <a:rPr lang="en-ID" sz="1000" baseline="30000">
                              <a:effectLst/>
                            </a:rPr>
                            <a:t>o</a:t>
                          </a:r>
                          <a:r>
                            <a:rPr lang="en-ID" sz="1000">
                              <a:effectLst/>
                            </a:rPr>
                            <a:t>C. Katalis : minyak = 1:200. Jumlah katalis = 0,6 g. P = 1300 psi. WHSV = 2,8 h</a:t>
                          </a:r>
                          <a:r>
                            <a:rPr lang="en-ID" sz="1000" baseline="30000">
                              <a:effectLst/>
                            </a:rPr>
                            <a:t>-1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C15 – C18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Terdapat data kinetik berupa nilai k. Katalis yang tidak berpenyangga memberikan rasio C18/C17 yang lebih rendah.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(Zhang dkk., 2014)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extLst>
                      <a:ext uri="{0D108BD9-81ED-4DB2-BD59-A6C34878D82A}">
                        <a16:rowId xmlns:a16="http://schemas.microsoft.com/office/drawing/2014/main" val="1757667448"/>
                      </a:ext>
                    </a:extLst>
                  </a:tr>
                  <a:tr h="640170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Minyak inti kelapa sawit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22927" marR="22927" marT="0" marB="0">
                        <a:blipFill>
                          <a:blip r:embed="rId2"/>
                          <a:stretch>
                            <a:fillRect l="-74704" t="-706667" r="-562846" b="-19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D" sz="1000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P = 30-50 bar, T = 270 – 330 C, LHSV = 1-5 h</a:t>
                          </a:r>
                          <a:r>
                            <a:rPr lang="en-ID" sz="1000" kern="1200" baseline="300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-1</a:t>
                          </a:r>
                          <a:r>
                            <a:rPr lang="en-ID" sz="1000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, H</a:t>
                          </a:r>
                          <a:r>
                            <a:rPr lang="en-ID" sz="1000" kern="1200" baseline="-250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</a:t>
                          </a:r>
                          <a:r>
                            <a:rPr lang="en-ID" sz="1000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/Minyak = 1000 (Ncm</a:t>
                          </a:r>
                          <a:r>
                            <a:rPr lang="en-ID" sz="1000" kern="1200" baseline="300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</a:t>
                          </a:r>
                          <a:r>
                            <a:rPr lang="en-ID" sz="1000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/cm</a:t>
                          </a:r>
                          <a:r>
                            <a:rPr lang="en-ID" sz="1000" kern="1200" baseline="300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</a:t>
                          </a:r>
                          <a:r>
                            <a:rPr lang="en-ID" sz="1000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) pada trickle-bed reaktor</a:t>
                          </a:r>
                        </a:p>
                        <a:p>
                          <a:endParaRPr lang="en-ID" sz="1000"/>
                        </a:p>
                      </a:txBody>
                      <a:tcPr marL="30569" marR="30569" marT="15285" marB="15285"/>
                    </a:tc>
                    <a:tc>
                      <a:txBody>
                        <a:bodyPr/>
                        <a:lstStyle/>
                        <a:p>
                          <a:r>
                            <a:rPr lang="en-ID" sz="1000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nC11 – nC18</a:t>
                          </a:r>
                          <a:endParaRPr lang="en-ID" sz="1000"/>
                        </a:p>
                      </a:txBody>
                      <a:tcPr marL="30569" marR="30569" marT="15285" marB="15285"/>
                    </a:tc>
                    <a:tc>
                      <a:txBody>
                        <a:bodyPr/>
                        <a:lstStyle/>
                        <a:p>
                          <a:r>
                            <a:rPr lang="en-ID" sz="1000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Kondisi optimal adalah P = 50 bar, T = 330 </a:t>
                          </a:r>
                          <a:r>
                            <a:rPr lang="en-ID" sz="1000" kern="1200" baseline="300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o</a:t>
                          </a:r>
                          <a:r>
                            <a:rPr lang="en-ID" sz="1000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C, LHSV = 1h</a:t>
                          </a:r>
                          <a:r>
                            <a:rPr lang="en-ID" sz="1000" kern="1200" baseline="300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-1</a:t>
                          </a:r>
                          <a:r>
                            <a:rPr lang="en-ID" sz="1000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, rasio H</a:t>
                          </a:r>
                          <a:r>
                            <a:rPr lang="en-ID" sz="1000" kern="1200" baseline="-250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</a:t>
                          </a:r>
                          <a:r>
                            <a:rPr lang="en-ID" sz="1000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/minyak = 1000 N(cm</a:t>
                          </a:r>
                          <a:r>
                            <a:rPr lang="en-ID" sz="1000" kern="1200" baseline="300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</a:t>
                          </a:r>
                          <a:r>
                            <a:rPr lang="en-ID" sz="1000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/cm</a:t>
                          </a:r>
                          <a:r>
                            <a:rPr lang="en-ID" sz="1000" kern="1200" baseline="300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</a:t>
                          </a:r>
                          <a:r>
                            <a:rPr lang="en-ID" sz="1000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) yang menghasilkan konversi 92%, selektivitas HDO = 60%. </a:t>
                          </a:r>
                        </a:p>
                      </a:txBody>
                      <a:tcPr marL="30569" marR="30569" marT="15285" marB="15285"/>
                    </a:tc>
                    <a:tc>
                      <a:txBody>
                        <a:bodyPr/>
                        <a:lstStyle/>
                        <a:p>
                          <a:r>
                            <a:rPr lang="en-ID" sz="1000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(</a:t>
                          </a:r>
                          <a:r>
                            <a:rPr lang="en-ID" sz="1000" kern="1200" err="1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Itthibenchapong</a:t>
                          </a:r>
                          <a:r>
                            <a:rPr lang="en-ID" sz="1000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ID" sz="1000" kern="1200" err="1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dkk</a:t>
                          </a:r>
                          <a:r>
                            <a:rPr lang="en-ID" sz="1000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., 2017)</a:t>
                          </a:r>
                          <a:endParaRPr lang="en-ID" sz="1000"/>
                        </a:p>
                      </a:txBody>
                      <a:tcPr marL="30569" marR="30569" marT="15285" marB="15285"/>
                    </a:tc>
                    <a:extLst>
                      <a:ext uri="{0D108BD9-81ED-4DB2-BD59-A6C34878D82A}">
                        <a16:rowId xmlns:a16="http://schemas.microsoft.com/office/drawing/2014/main" val="4273858171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66122732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1C5D6871-290E-4F91-9E83-86A7C62F2BBA}"/>
              </a:ext>
            </a:extLst>
          </p:cNvPr>
          <p:cNvSpPr/>
          <p:nvPr/>
        </p:nvSpPr>
        <p:spPr>
          <a:xfrm>
            <a:off x="2887186" y="245698"/>
            <a:ext cx="6417628" cy="395325"/>
          </a:xfrm>
          <a:prstGeom prst="rect">
            <a:avLst/>
          </a:prstGeom>
          <a:solidFill>
            <a:srgbClr val="0099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STATE OF THE ART (2)</a:t>
            </a:r>
            <a:endParaRPr lang="en-ID" sz="3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F600E81B-F055-4F90-9179-9D20E897815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07236954"/>
                  </p:ext>
                </p:extLst>
              </p:nvPr>
            </p:nvGraphicFramePr>
            <p:xfrm>
              <a:off x="567578" y="1149046"/>
              <a:ext cx="10716123" cy="5708954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085598">
                      <a:extLst>
                        <a:ext uri="{9D8B030D-6E8A-4147-A177-3AD203B41FA5}">
                          <a16:colId xmlns:a16="http://schemas.microsoft.com/office/drawing/2014/main" val="385472858"/>
                        </a:ext>
                      </a:extLst>
                    </a:gridCol>
                    <a:gridCol w="1415962">
                      <a:extLst>
                        <a:ext uri="{9D8B030D-6E8A-4147-A177-3AD203B41FA5}">
                          <a16:colId xmlns:a16="http://schemas.microsoft.com/office/drawing/2014/main" val="2923713861"/>
                        </a:ext>
                      </a:extLst>
                    </a:gridCol>
                    <a:gridCol w="2286431">
                      <a:extLst>
                        <a:ext uri="{9D8B030D-6E8A-4147-A177-3AD203B41FA5}">
                          <a16:colId xmlns:a16="http://schemas.microsoft.com/office/drawing/2014/main" val="1409069678"/>
                        </a:ext>
                      </a:extLst>
                    </a:gridCol>
                    <a:gridCol w="1198532">
                      <a:extLst>
                        <a:ext uri="{9D8B030D-6E8A-4147-A177-3AD203B41FA5}">
                          <a16:colId xmlns:a16="http://schemas.microsoft.com/office/drawing/2014/main" val="2616726345"/>
                        </a:ext>
                      </a:extLst>
                    </a:gridCol>
                    <a:gridCol w="3593297">
                      <a:extLst>
                        <a:ext uri="{9D8B030D-6E8A-4147-A177-3AD203B41FA5}">
                          <a16:colId xmlns:a16="http://schemas.microsoft.com/office/drawing/2014/main" val="4069268220"/>
                        </a:ext>
                      </a:extLst>
                    </a:gridCol>
                    <a:gridCol w="1136303">
                      <a:extLst>
                        <a:ext uri="{9D8B030D-6E8A-4147-A177-3AD203B41FA5}">
                          <a16:colId xmlns:a16="http://schemas.microsoft.com/office/drawing/2014/main" val="2239059316"/>
                        </a:ext>
                      </a:extLst>
                    </a:gridCol>
                  </a:tblGrid>
                  <a:tr h="193167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 err="1">
                              <a:effectLst/>
                            </a:rPr>
                            <a:t>Umpan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Katalis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Kondisi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Produk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Penjelasan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Referensi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extLst>
                      <a:ext uri="{0D108BD9-81ED-4DB2-BD59-A6C34878D82A}">
                        <a16:rowId xmlns:a16="http://schemas.microsoft.com/office/drawing/2014/main" val="2837752427"/>
                      </a:ext>
                    </a:extLst>
                  </a:tr>
                  <a:tr h="839245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Asam stearat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Ni/γ-Al</a:t>
                          </a:r>
                          <a:r>
                            <a:rPr lang="en-ID" sz="1000" baseline="-25000">
                              <a:effectLst/>
                            </a:rPr>
                            <a:t>2</a:t>
                          </a:r>
                          <a:r>
                            <a:rPr lang="en-ID" sz="1000">
                              <a:effectLst/>
                            </a:rPr>
                            <a:t>O</a:t>
                          </a:r>
                          <a:r>
                            <a:rPr lang="en-ID" sz="1000" baseline="-25000">
                              <a:effectLst/>
                            </a:rPr>
                            <a:t>3</a:t>
                          </a:r>
                          <a:r>
                            <a:rPr lang="en-ID" sz="1000">
                              <a:effectLst/>
                            </a:rPr>
                            <a:t>, Ni/SiO</a:t>
                          </a:r>
                          <a:r>
                            <a:rPr lang="en-ID" sz="1000" baseline="-25000">
                              <a:effectLst/>
                            </a:rPr>
                            <a:t>2</a:t>
                          </a:r>
                          <a:r>
                            <a:rPr lang="en-ID" sz="1000">
                              <a:effectLst/>
                            </a:rPr>
                            <a:t>, Ni/HZSM-5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P=12 – 14,5 bar. T = 533 – 563 K . Waktu = 360 menit. Kecepatan pengadukan =1200 rpm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n-C15 – n-C18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 n-heptadekana merupakan produk dominan. Reaksi dekarbonilasi lebih cepat daripada reaksi HDO. Data kinetik berupa konstanta laju reaksi, konstanta Arrhenius dan energi aktivasi</a:t>
                          </a: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(Kumar dkk., 2014)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extLst>
                      <a:ext uri="{0D108BD9-81ED-4DB2-BD59-A6C34878D82A}">
                        <a16:rowId xmlns:a16="http://schemas.microsoft.com/office/drawing/2014/main" val="3630542744"/>
                      </a:ext>
                    </a:extLst>
                  </a:tr>
                  <a:tr h="505892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Asam oleat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FMoOX/Zeol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P= 20 bar. T = 320 – 380 </a:t>
                          </a:r>
                          <a:r>
                            <a:rPr lang="en-ID" sz="1000" baseline="30000">
                              <a:effectLst/>
                            </a:rPr>
                            <a:t>o</a:t>
                          </a:r>
                          <a:r>
                            <a:rPr lang="en-ID" sz="1000">
                              <a:effectLst/>
                            </a:rPr>
                            <a:t>C. Jumlah katalis = 10 – 30 mg. Waktu = 120 mnt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n-oktadekana</a:t>
                          </a:r>
                        </a:p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i-oktadekana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Temperatur terbaik adalah 360 </a:t>
                          </a:r>
                          <a:r>
                            <a:rPr lang="en-ID" sz="1000" baseline="30000">
                              <a:effectLst/>
                            </a:rPr>
                            <a:t>o</a:t>
                          </a:r>
                          <a:r>
                            <a:rPr lang="en-ID" sz="1000">
                              <a:effectLst/>
                            </a:rPr>
                            <a:t>C, dengan waktu terbaik 60 menit. Terdapat data kinetik berupa Ea dan A.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(Ayodele dkk., 2015)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extLst>
                      <a:ext uri="{0D108BD9-81ED-4DB2-BD59-A6C34878D82A}">
                        <a16:rowId xmlns:a16="http://schemas.microsoft.com/office/drawing/2014/main" val="2918396892"/>
                      </a:ext>
                    </a:extLst>
                  </a:tr>
                  <a:tr h="1064012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Trigliserida yang terdiri atas Tripalmitin &amp; tristearin (1:2)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γ-Al</a:t>
                          </a:r>
                          <a:r>
                            <a:rPr lang="en-ID" sz="1000" baseline="-25000">
                              <a:effectLst/>
                            </a:rPr>
                            <a:t>2</a:t>
                          </a:r>
                          <a:r>
                            <a:rPr lang="en-ID" sz="1000">
                              <a:effectLst/>
                            </a:rPr>
                            <a:t>O</a:t>
                          </a:r>
                          <a:r>
                            <a:rPr lang="en-ID" sz="1000" baseline="-25000">
                              <a:effectLst/>
                            </a:rPr>
                            <a:t>3</a:t>
                          </a:r>
                          <a:r>
                            <a:rPr lang="en-ID" sz="1000">
                              <a:effectLst/>
                            </a:rPr>
                            <a:t> supported Ni (15NiAl) 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P = 30 bar. T = 553 – 633 K. Katalis digunakan 5-20 w/w%. Waktu reaksi = 360 menit. Kecepatan pengadukan  = 1200 rpm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n-C15 – n-C18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TG terkonversi ke FAs dalam waktu yang sangat cepat (~ 0 menit). Reaksi dekarbonilasi lebih dominan dari reaksi deokssigenasi. Data kinetik berupa konsatanta laju reaksi, konstanta Arrhenius dan energi aktivasi</a:t>
                          </a: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(Yenumala dkk., 2016)</a:t>
                          </a:r>
                        </a:p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 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extLst>
                      <a:ext uri="{0D108BD9-81ED-4DB2-BD59-A6C34878D82A}">
                        <a16:rowId xmlns:a16="http://schemas.microsoft.com/office/drawing/2014/main" val="760372851"/>
                      </a:ext>
                    </a:extLst>
                  </a:tr>
                  <a:tr h="842672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Asam stearat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5 wt% Ni-γ-Al</a:t>
                          </a:r>
                          <a:r>
                            <a:rPr lang="en-ID" sz="1000" baseline="-25000">
                              <a:effectLst/>
                            </a:rPr>
                            <a:t>2</a:t>
                          </a:r>
                          <a:r>
                            <a:rPr lang="en-ID" sz="1000">
                              <a:effectLst/>
                            </a:rPr>
                            <a:t>O</a:t>
                          </a:r>
                          <a:r>
                            <a:rPr lang="en-ID" sz="1000" baseline="-25000">
                              <a:effectLst/>
                            </a:rPr>
                            <a:t>3</a:t>
                          </a:r>
                          <a:endParaRPr lang="en-ID" sz="1000">
                            <a:effectLst/>
                          </a:endParaRPr>
                        </a:p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5 wt% Ni/SiO</a:t>
                          </a:r>
                          <a:r>
                            <a:rPr lang="en-ID" sz="1000" baseline="-25000">
                              <a:effectLst/>
                            </a:rPr>
                            <a:t>2</a:t>
                          </a:r>
                          <a:endParaRPr lang="en-ID" sz="1000">
                            <a:effectLst/>
                          </a:endParaRPr>
                        </a:p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5 wt% Pd/C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P = 7 – 50 bar. T = 300 </a:t>
                          </a:r>
                          <a:r>
                            <a:rPr lang="en-ID" sz="1000" baseline="30000">
                              <a:effectLst/>
                            </a:rPr>
                            <a:t>o</a:t>
                          </a:r>
                          <a:r>
                            <a:rPr lang="en-ID" sz="1000">
                              <a:effectLst/>
                            </a:rPr>
                            <a:t>C. Kecepatan pengadukan = 1200 rpm. Waktu reaksi = 6 jam.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n-heptadekana</a:t>
                          </a:r>
                        </a:p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n-oktadekana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Tekanan 30 bar memberikan konversi dan yield C17 terbesar (pada katalis 5 wt% Ni-γ-Al</a:t>
                          </a:r>
                          <a:r>
                            <a:rPr lang="en-ID" sz="1000" baseline="-25000">
                              <a:effectLst/>
                            </a:rPr>
                            <a:t>2</a:t>
                          </a:r>
                          <a:r>
                            <a:rPr lang="en-ID" sz="1000">
                              <a:effectLst/>
                            </a:rPr>
                            <a:t>O</a:t>
                          </a:r>
                          <a:r>
                            <a:rPr lang="en-ID" sz="1000" baseline="-25000">
                              <a:effectLst/>
                            </a:rPr>
                            <a:t>3</a:t>
                          </a:r>
                          <a:r>
                            <a:rPr lang="en-ID" sz="1000">
                              <a:effectLst/>
                            </a:rPr>
                            <a:t> ) yaitu 99% dan 96%. Selektivitas C18OH dan C17 saat 50% konversi pada tekanan 30 bar juga yang terbesar yaitu 14% dan 88%. 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(Jeništová dkk., 2017)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extLst>
                      <a:ext uri="{0D108BD9-81ED-4DB2-BD59-A6C34878D82A}">
                        <a16:rowId xmlns:a16="http://schemas.microsoft.com/office/drawing/2014/main" val="2683602235"/>
                      </a:ext>
                    </a:extLst>
                  </a:tr>
                  <a:tr h="626170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Fatty Acids Methyl Esters (FAME)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5wt% Ni/H-Y-80 &amp;</a:t>
                          </a:r>
                        </a:p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5 wt% Pd/C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Dilakukan pada reactor semi-partaian. T=  300 </a:t>
                          </a:r>
                          <a:r>
                            <a:rPr lang="en-ID" sz="1000" baseline="30000">
                              <a:effectLst/>
                            </a:rPr>
                            <a:t>o</a:t>
                          </a:r>
                          <a:r>
                            <a:rPr lang="en-ID" sz="1000">
                              <a:effectLst/>
                            </a:rPr>
                            <a:t>C, P = 30 bar dan V = 300 mL.  Jumlah katalis 0,25 g. 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Oktadekana</a:t>
                          </a:r>
                        </a:p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Heksadekana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Terdapat data kinetik nilai k untuk masing masing reaksi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(Hachemi dan Murzin, 2017)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extLst>
                      <a:ext uri="{0D108BD9-81ED-4DB2-BD59-A6C34878D82A}">
                        <a16:rowId xmlns:a16="http://schemas.microsoft.com/office/drawing/2014/main" val="883829122"/>
                      </a:ext>
                    </a:extLst>
                  </a:tr>
                  <a:tr h="706989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Palm Fatty Acid Distillate (PFAD)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000">
                              <a:effectLst/>
                            </a:rPr>
                            <a:t>NiMo/</a:t>
                          </a:r>
                          <a14:m>
                            <m:oMath xmlns:m="http://schemas.openxmlformats.org/officeDocument/2006/math">
                              <m:r>
                                <a:rPr lang="en-US" sz="1000">
                                  <a:effectLst/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oMath>
                          </a14:m>
                          <a:r>
                            <a:rPr lang="en-US" sz="1000">
                              <a:effectLst/>
                            </a:rPr>
                            <a:t>-Al</a:t>
                          </a:r>
                          <a:r>
                            <a:rPr lang="en-US" sz="1000" baseline="-25000">
                              <a:effectLst/>
                            </a:rPr>
                            <a:t>2</a:t>
                          </a:r>
                          <a:r>
                            <a:rPr lang="en-US" sz="1000">
                              <a:effectLst/>
                            </a:rPr>
                            <a:t>O</a:t>
                          </a:r>
                          <a:r>
                            <a:rPr lang="en-US" sz="1000" baseline="-25000">
                              <a:effectLst/>
                            </a:rPr>
                            <a:t>3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Dilakukan pada reaktor autoclave. T = 350 &amp; 400 </a:t>
                          </a:r>
                          <a:r>
                            <a:rPr lang="en-ID" sz="1000" baseline="30000">
                              <a:effectLst/>
                            </a:rPr>
                            <a:t>o</a:t>
                          </a:r>
                          <a:r>
                            <a:rPr lang="en-ID" sz="1000">
                              <a:effectLst/>
                            </a:rPr>
                            <a:t>C. Tekanan 32,5 = 40 bar. K. Waktu = 4 jam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n-alkana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Konversi terbesar yaitu 98,7% pada suhu 400 oC tekanan 40 bar rasio pelarut = 2:1 dan jumlah katalis = 3%. </a:t>
                          </a: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(Sabarman dkk., 2019)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extLst>
                      <a:ext uri="{0D108BD9-81ED-4DB2-BD59-A6C34878D82A}">
                        <a16:rowId xmlns:a16="http://schemas.microsoft.com/office/drawing/2014/main" val="2727892346"/>
                      </a:ext>
                    </a:extLst>
                  </a:tr>
                  <a:tr h="722393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000">
                              <a:effectLst/>
                            </a:rPr>
                            <a:t>Asam Laurat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 err="1">
                              <a:effectLst/>
                            </a:rPr>
                            <a:t>Sulfided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NiMo</a:t>
                          </a:r>
                          <a:r>
                            <a:rPr lang="en-ID" sz="1000">
                              <a:effectLst/>
                            </a:rPr>
                            <a:t>/Al</a:t>
                          </a:r>
                          <a:r>
                            <a:rPr lang="en-ID" sz="1000" baseline="-25000">
                              <a:effectLst/>
                            </a:rPr>
                            <a:t>2</a:t>
                          </a:r>
                          <a:r>
                            <a:rPr lang="en-ID" sz="1000">
                              <a:effectLst/>
                            </a:rPr>
                            <a:t>O</a:t>
                          </a:r>
                          <a:r>
                            <a:rPr lang="en-ID" sz="1000" baseline="-25000">
                              <a:effectLst/>
                            </a:rPr>
                            <a:t>3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Reaktor partaian. Jumlah katalis = 0,5 g. P = 30 bar. T = 400 </a:t>
                          </a:r>
                          <a:r>
                            <a:rPr lang="en-ID" sz="1000" baseline="30000">
                              <a:effectLst/>
                            </a:rPr>
                            <a:t>o</a:t>
                          </a:r>
                          <a:r>
                            <a:rPr lang="en-ID" sz="1000">
                              <a:effectLst/>
                            </a:rPr>
                            <a:t>C. 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C12 dan C11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 err="1">
                              <a:effectLst/>
                            </a:rPr>
                            <a:t>Efek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temperatur</a:t>
                          </a:r>
                          <a:r>
                            <a:rPr lang="en-ID" sz="1000">
                              <a:effectLst/>
                            </a:rPr>
                            <a:t> : </a:t>
                          </a:r>
                          <a:r>
                            <a:rPr lang="en-ID" sz="1000" err="1">
                              <a:effectLst/>
                            </a:rPr>
                            <a:t>semakin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tinggi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temperatur</a:t>
                          </a:r>
                          <a:r>
                            <a:rPr lang="en-ID" sz="1000">
                              <a:effectLst/>
                            </a:rPr>
                            <a:t>, </a:t>
                          </a:r>
                          <a:r>
                            <a:rPr lang="en-ID" sz="1000" err="1">
                              <a:effectLst/>
                            </a:rPr>
                            <a:t>semakin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besar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produk</a:t>
                          </a:r>
                          <a:r>
                            <a:rPr lang="en-ID" sz="1000">
                              <a:effectLst/>
                            </a:rPr>
                            <a:t> cracking dan </a:t>
                          </a:r>
                          <a:r>
                            <a:rPr lang="en-ID" sz="1000" err="1">
                              <a:effectLst/>
                            </a:rPr>
                            <a:t>semakin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dominan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jalur</a:t>
                          </a:r>
                          <a:r>
                            <a:rPr lang="en-ID" sz="1000">
                              <a:effectLst/>
                            </a:rPr>
                            <a:t> DCO dan DCO</a:t>
                          </a:r>
                          <a:r>
                            <a:rPr lang="en-ID" sz="1000" baseline="-25000">
                              <a:effectLst/>
                            </a:rPr>
                            <a:t>2</a:t>
                          </a:r>
                          <a:endParaRPr lang="en-ID" sz="1000">
                            <a:effectLst/>
                          </a:endParaRPr>
                        </a:p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 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(</a:t>
                          </a:r>
                          <a:r>
                            <a:rPr lang="en-ID" sz="1000" err="1">
                              <a:effectLst/>
                            </a:rPr>
                            <a:t>Brandão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dkk</a:t>
                          </a:r>
                          <a:r>
                            <a:rPr lang="en-ID" sz="1000">
                              <a:effectLst/>
                            </a:rPr>
                            <a:t>., 2020)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extLst>
                      <a:ext uri="{0D108BD9-81ED-4DB2-BD59-A6C34878D82A}">
                        <a16:rowId xmlns:a16="http://schemas.microsoft.com/office/drawing/2014/main" val="205821460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F600E81B-F055-4F90-9179-9D20E897815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07236954"/>
                  </p:ext>
                </p:extLst>
              </p:nvPr>
            </p:nvGraphicFramePr>
            <p:xfrm>
              <a:off x="567578" y="1149046"/>
              <a:ext cx="10716123" cy="5708954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085598">
                      <a:extLst>
                        <a:ext uri="{9D8B030D-6E8A-4147-A177-3AD203B41FA5}">
                          <a16:colId xmlns:a16="http://schemas.microsoft.com/office/drawing/2014/main" val="385472858"/>
                        </a:ext>
                      </a:extLst>
                    </a:gridCol>
                    <a:gridCol w="1415962">
                      <a:extLst>
                        <a:ext uri="{9D8B030D-6E8A-4147-A177-3AD203B41FA5}">
                          <a16:colId xmlns:a16="http://schemas.microsoft.com/office/drawing/2014/main" val="2923713861"/>
                        </a:ext>
                      </a:extLst>
                    </a:gridCol>
                    <a:gridCol w="2286431">
                      <a:extLst>
                        <a:ext uri="{9D8B030D-6E8A-4147-A177-3AD203B41FA5}">
                          <a16:colId xmlns:a16="http://schemas.microsoft.com/office/drawing/2014/main" val="1409069678"/>
                        </a:ext>
                      </a:extLst>
                    </a:gridCol>
                    <a:gridCol w="1198532">
                      <a:extLst>
                        <a:ext uri="{9D8B030D-6E8A-4147-A177-3AD203B41FA5}">
                          <a16:colId xmlns:a16="http://schemas.microsoft.com/office/drawing/2014/main" val="2616726345"/>
                        </a:ext>
                      </a:extLst>
                    </a:gridCol>
                    <a:gridCol w="3593297">
                      <a:extLst>
                        <a:ext uri="{9D8B030D-6E8A-4147-A177-3AD203B41FA5}">
                          <a16:colId xmlns:a16="http://schemas.microsoft.com/office/drawing/2014/main" val="4069268220"/>
                        </a:ext>
                      </a:extLst>
                    </a:gridCol>
                    <a:gridCol w="1136303">
                      <a:extLst>
                        <a:ext uri="{9D8B030D-6E8A-4147-A177-3AD203B41FA5}">
                          <a16:colId xmlns:a16="http://schemas.microsoft.com/office/drawing/2014/main" val="2239059316"/>
                        </a:ext>
                      </a:extLst>
                    </a:gridCol>
                  </a:tblGrid>
                  <a:tr h="203962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 err="1">
                              <a:effectLst/>
                            </a:rPr>
                            <a:t>Umpan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Katalis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Kondisi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Produk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Penjelasan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Referensi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extLst>
                      <a:ext uri="{0D108BD9-81ED-4DB2-BD59-A6C34878D82A}">
                        <a16:rowId xmlns:a16="http://schemas.microsoft.com/office/drawing/2014/main" val="2837752427"/>
                      </a:ext>
                    </a:extLst>
                  </a:tr>
                  <a:tr h="886143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Asam stearat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Ni/γ-Al</a:t>
                          </a:r>
                          <a:r>
                            <a:rPr lang="en-ID" sz="1000" baseline="-25000">
                              <a:effectLst/>
                            </a:rPr>
                            <a:t>2</a:t>
                          </a:r>
                          <a:r>
                            <a:rPr lang="en-ID" sz="1000">
                              <a:effectLst/>
                            </a:rPr>
                            <a:t>O</a:t>
                          </a:r>
                          <a:r>
                            <a:rPr lang="en-ID" sz="1000" baseline="-25000">
                              <a:effectLst/>
                            </a:rPr>
                            <a:t>3</a:t>
                          </a:r>
                          <a:r>
                            <a:rPr lang="en-ID" sz="1000">
                              <a:effectLst/>
                            </a:rPr>
                            <a:t>, Ni/SiO</a:t>
                          </a:r>
                          <a:r>
                            <a:rPr lang="en-ID" sz="1000" baseline="-25000">
                              <a:effectLst/>
                            </a:rPr>
                            <a:t>2</a:t>
                          </a:r>
                          <a:r>
                            <a:rPr lang="en-ID" sz="1000">
                              <a:effectLst/>
                            </a:rPr>
                            <a:t>, Ni/HZSM-5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P=12 – 14,5 bar. T = 533 – 563 K . Waktu = 360 menit. Kecepatan pengadukan =1200 rpm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n-C15 – n-C18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 n-heptadekana merupakan produk dominan. Reaksi dekarbonilasi lebih cepat daripada reaksi HDO. Data kinetik berupa konstanta laju reaksi, konstanta Arrhenius dan energi aktivasi</a:t>
                          </a: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(Kumar dkk., 2014)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extLst>
                      <a:ext uri="{0D108BD9-81ED-4DB2-BD59-A6C34878D82A}">
                        <a16:rowId xmlns:a16="http://schemas.microsoft.com/office/drawing/2014/main" val="3630542744"/>
                      </a:ext>
                    </a:extLst>
                  </a:tr>
                  <a:tr h="534162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Asam oleat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FMoOX/Zeol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P= 20 bar. T = 320 – 380 </a:t>
                          </a:r>
                          <a:r>
                            <a:rPr lang="en-ID" sz="1000" baseline="30000">
                              <a:effectLst/>
                            </a:rPr>
                            <a:t>o</a:t>
                          </a:r>
                          <a:r>
                            <a:rPr lang="en-ID" sz="1000">
                              <a:effectLst/>
                            </a:rPr>
                            <a:t>C. Jumlah katalis = 10 – 30 mg. Waktu = 120 mnt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n-oktadekana</a:t>
                          </a:r>
                        </a:p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i-oktadekana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Temperatur terbaik adalah 360 </a:t>
                          </a:r>
                          <a:r>
                            <a:rPr lang="en-ID" sz="1000" baseline="30000">
                              <a:effectLst/>
                            </a:rPr>
                            <a:t>o</a:t>
                          </a:r>
                          <a:r>
                            <a:rPr lang="en-ID" sz="1000">
                              <a:effectLst/>
                            </a:rPr>
                            <a:t>C, dengan waktu terbaik 60 menit. Terdapat data kinetik berupa Ea dan A.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(Ayodele dkk., 2015)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extLst>
                      <a:ext uri="{0D108BD9-81ED-4DB2-BD59-A6C34878D82A}">
                        <a16:rowId xmlns:a16="http://schemas.microsoft.com/office/drawing/2014/main" val="2918396892"/>
                      </a:ext>
                    </a:extLst>
                  </a:tr>
                  <a:tr h="1064012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Trigliserida yang terdiri atas Tripalmitin &amp; tristearin (1:2)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γ-Al</a:t>
                          </a:r>
                          <a:r>
                            <a:rPr lang="en-ID" sz="1000" baseline="-25000">
                              <a:effectLst/>
                            </a:rPr>
                            <a:t>2</a:t>
                          </a:r>
                          <a:r>
                            <a:rPr lang="en-ID" sz="1000">
                              <a:effectLst/>
                            </a:rPr>
                            <a:t>O</a:t>
                          </a:r>
                          <a:r>
                            <a:rPr lang="en-ID" sz="1000" baseline="-25000">
                              <a:effectLst/>
                            </a:rPr>
                            <a:t>3</a:t>
                          </a:r>
                          <a:r>
                            <a:rPr lang="en-ID" sz="1000">
                              <a:effectLst/>
                            </a:rPr>
                            <a:t> supported Ni (15NiAl) 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P = 30 bar. T = 553 – 633 K. Katalis digunakan 5-20 w/w%. Waktu reaksi = 360 menit. Kecepatan pengadukan  = 1200 rpm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n-C15 – n-C18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TG terkonversi ke FAs dalam waktu yang sangat cepat (~ 0 menit). Reaksi dekarbonilasi lebih dominan dari reaksi deokssigenasi. Data kinetik berupa konsatanta laju reaksi, konstanta Arrhenius dan energi aktivasi</a:t>
                          </a: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(Yenumala dkk., 2016)</a:t>
                          </a:r>
                        </a:p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 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extLst>
                      <a:ext uri="{0D108BD9-81ED-4DB2-BD59-A6C34878D82A}">
                        <a16:rowId xmlns:a16="http://schemas.microsoft.com/office/drawing/2014/main" val="760372851"/>
                      </a:ext>
                    </a:extLst>
                  </a:tr>
                  <a:tr h="889762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Asam stearat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5 wt% Ni-γ-Al</a:t>
                          </a:r>
                          <a:r>
                            <a:rPr lang="en-ID" sz="1000" baseline="-25000">
                              <a:effectLst/>
                            </a:rPr>
                            <a:t>2</a:t>
                          </a:r>
                          <a:r>
                            <a:rPr lang="en-ID" sz="1000">
                              <a:effectLst/>
                            </a:rPr>
                            <a:t>O</a:t>
                          </a:r>
                          <a:r>
                            <a:rPr lang="en-ID" sz="1000" baseline="-25000">
                              <a:effectLst/>
                            </a:rPr>
                            <a:t>3</a:t>
                          </a:r>
                          <a:endParaRPr lang="en-ID" sz="1000">
                            <a:effectLst/>
                          </a:endParaRPr>
                        </a:p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5 wt% Ni/SiO</a:t>
                          </a:r>
                          <a:r>
                            <a:rPr lang="en-ID" sz="1000" baseline="-25000">
                              <a:effectLst/>
                            </a:rPr>
                            <a:t>2</a:t>
                          </a:r>
                          <a:endParaRPr lang="en-ID" sz="1000">
                            <a:effectLst/>
                          </a:endParaRPr>
                        </a:p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5 wt% Pd/C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P = 7 – 50 bar. T = 300 </a:t>
                          </a:r>
                          <a:r>
                            <a:rPr lang="en-ID" sz="1000" baseline="30000">
                              <a:effectLst/>
                            </a:rPr>
                            <a:t>o</a:t>
                          </a:r>
                          <a:r>
                            <a:rPr lang="en-ID" sz="1000">
                              <a:effectLst/>
                            </a:rPr>
                            <a:t>C. Kecepatan pengadukan = 1200 rpm. Waktu reaksi = 6 jam.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n-heptadekana</a:t>
                          </a:r>
                        </a:p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n-oktadekana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Tekanan 30 bar memberikan konversi dan yield C17 terbesar (pada katalis 5 wt% Ni-γ-Al</a:t>
                          </a:r>
                          <a:r>
                            <a:rPr lang="en-ID" sz="1000" baseline="-25000">
                              <a:effectLst/>
                            </a:rPr>
                            <a:t>2</a:t>
                          </a:r>
                          <a:r>
                            <a:rPr lang="en-ID" sz="1000">
                              <a:effectLst/>
                            </a:rPr>
                            <a:t>O</a:t>
                          </a:r>
                          <a:r>
                            <a:rPr lang="en-ID" sz="1000" baseline="-25000">
                              <a:effectLst/>
                            </a:rPr>
                            <a:t>3</a:t>
                          </a:r>
                          <a:r>
                            <a:rPr lang="en-ID" sz="1000">
                              <a:effectLst/>
                            </a:rPr>
                            <a:t> ) yaitu 99% dan 96%. Selektivitas C18OH dan C17 saat 50% konversi pada tekanan 30 bar juga yang terbesar yaitu 14% dan 88%. 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(Jeništová dkk., 2017)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extLst>
                      <a:ext uri="{0D108BD9-81ED-4DB2-BD59-A6C34878D82A}">
                        <a16:rowId xmlns:a16="http://schemas.microsoft.com/office/drawing/2014/main" val="2683602235"/>
                      </a:ext>
                    </a:extLst>
                  </a:tr>
                  <a:tr h="661162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Fatty Acids Methyl Esters (FAME)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5wt% Ni/H-Y-80 &amp;</a:t>
                          </a:r>
                        </a:p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5 wt% Pd/C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Dilakukan pada reactor semi-partaian. T=  300 </a:t>
                          </a:r>
                          <a:r>
                            <a:rPr lang="en-ID" sz="1000" baseline="30000">
                              <a:effectLst/>
                            </a:rPr>
                            <a:t>o</a:t>
                          </a:r>
                          <a:r>
                            <a:rPr lang="en-ID" sz="1000">
                              <a:effectLst/>
                            </a:rPr>
                            <a:t>C, P = 30 bar dan V = 300 mL.  Jumlah katalis 0,25 g. 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Oktadekana</a:t>
                          </a:r>
                        </a:p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Heksadekana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Terdapat data kinetik nilai k untuk masing masing reaksi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(Hachemi dan Murzin, 2017)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extLst>
                      <a:ext uri="{0D108BD9-81ED-4DB2-BD59-A6C34878D82A}">
                        <a16:rowId xmlns:a16="http://schemas.microsoft.com/office/drawing/2014/main" val="883829122"/>
                      </a:ext>
                    </a:extLst>
                  </a:tr>
                  <a:tr h="706989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Palm Fatty Acid Distillate (PFAD)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9025" marR="19025" marT="0" marB="0">
                        <a:blipFill>
                          <a:blip r:embed="rId2"/>
                          <a:stretch>
                            <a:fillRect l="-76824" t="-600862" r="-580258" b="-1103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Dilakukan pada reaktor autoclave. T = 350 &amp; 400 </a:t>
                          </a:r>
                          <a:r>
                            <a:rPr lang="en-ID" sz="1000" baseline="30000">
                              <a:effectLst/>
                            </a:rPr>
                            <a:t>o</a:t>
                          </a:r>
                          <a:r>
                            <a:rPr lang="en-ID" sz="1000">
                              <a:effectLst/>
                            </a:rPr>
                            <a:t>C. Tekanan 32,5 = 40 bar. K. Waktu = 4 jam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n-alkana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Konversi terbesar yaitu 98,7% pada suhu 400 oC tekanan 40 bar rasio pelarut = 2:1 dan jumlah katalis = 3%. </a:t>
                          </a: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(Sabarman dkk., 2019)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extLst>
                      <a:ext uri="{0D108BD9-81ED-4DB2-BD59-A6C34878D82A}">
                        <a16:rowId xmlns:a16="http://schemas.microsoft.com/office/drawing/2014/main" val="2727892346"/>
                      </a:ext>
                    </a:extLst>
                  </a:tr>
                  <a:tr h="762762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000">
                              <a:effectLst/>
                            </a:rPr>
                            <a:t>Asam Laurat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 err="1">
                              <a:effectLst/>
                            </a:rPr>
                            <a:t>Sulfided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NiMo</a:t>
                          </a:r>
                          <a:r>
                            <a:rPr lang="en-ID" sz="1000">
                              <a:effectLst/>
                            </a:rPr>
                            <a:t>/Al</a:t>
                          </a:r>
                          <a:r>
                            <a:rPr lang="en-ID" sz="1000" baseline="-25000">
                              <a:effectLst/>
                            </a:rPr>
                            <a:t>2</a:t>
                          </a:r>
                          <a:r>
                            <a:rPr lang="en-ID" sz="1000">
                              <a:effectLst/>
                            </a:rPr>
                            <a:t>O</a:t>
                          </a:r>
                          <a:r>
                            <a:rPr lang="en-ID" sz="1000" baseline="-25000">
                              <a:effectLst/>
                            </a:rPr>
                            <a:t>3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Reaktor partaian. Jumlah katalis = 0,5 g. P = 30 bar. T = 400 </a:t>
                          </a:r>
                          <a:r>
                            <a:rPr lang="en-ID" sz="1000" baseline="30000">
                              <a:effectLst/>
                            </a:rPr>
                            <a:t>o</a:t>
                          </a:r>
                          <a:r>
                            <a:rPr lang="en-ID" sz="1000">
                              <a:effectLst/>
                            </a:rPr>
                            <a:t>C. 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C12 dan C11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 err="1">
                              <a:effectLst/>
                            </a:rPr>
                            <a:t>Efek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temperatur</a:t>
                          </a:r>
                          <a:r>
                            <a:rPr lang="en-ID" sz="1000">
                              <a:effectLst/>
                            </a:rPr>
                            <a:t> : </a:t>
                          </a:r>
                          <a:r>
                            <a:rPr lang="en-ID" sz="1000" err="1">
                              <a:effectLst/>
                            </a:rPr>
                            <a:t>semakin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tinggi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temperatur</a:t>
                          </a:r>
                          <a:r>
                            <a:rPr lang="en-ID" sz="1000">
                              <a:effectLst/>
                            </a:rPr>
                            <a:t>, </a:t>
                          </a:r>
                          <a:r>
                            <a:rPr lang="en-ID" sz="1000" err="1">
                              <a:effectLst/>
                            </a:rPr>
                            <a:t>semakin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besar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produk</a:t>
                          </a:r>
                          <a:r>
                            <a:rPr lang="en-ID" sz="1000">
                              <a:effectLst/>
                            </a:rPr>
                            <a:t> cracking dan </a:t>
                          </a:r>
                          <a:r>
                            <a:rPr lang="en-ID" sz="1000" err="1">
                              <a:effectLst/>
                            </a:rPr>
                            <a:t>semakin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dominan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jalur</a:t>
                          </a:r>
                          <a:r>
                            <a:rPr lang="en-ID" sz="1000">
                              <a:effectLst/>
                            </a:rPr>
                            <a:t> DCO dan DCO</a:t>
                          </a:r>
                          <a:r>
                            <a:rPr lang="en-ID" sz="1000" baseline="-25000">
                              <a:effectLst/>
                            </a:rPr>
                            <a:t>2</a:t>
                          </a:r>
                          <a:endParaRPr lang="en-ID" sz="1000">
                            <a:effectLst/>
                          </a:endParaRPr>
                        </a:p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 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(</a:t>
                          </a:r>
                          <a:r>
                            <a:rPr lang="en-ID" sz="1000" err="1">
                              <a:effectLst/>
                            </a:rPr>
                            <a:t>Brandão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dkk</a:t>
                          </a:r>
                          <a:r>
                            <a:rPr lang="en-ID" sz="1000">
                              <a:effectLst/>
                            </a:rPr>
                            <a:t>., 2020)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extLst>
                      <a:ext uri="{0D108BD9-81ED-4DB2-BD59-A6C34878D82A}">
                        <a16:rowId xmlns:a16="http://schemas.microsoft.com/office/drawing/2014/main" val="205821460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3CFA713B-BE00-43C9-AECA-456919CFECF5}"/>
              </a:ext>
            </a:extLst>
          </p:cNvPr>
          <p:cNvSpPr/>
          <p:nvPr/>
        </p:nvSpPr>
        <p:spPr>
          <a:xfrm>
            <a:off x="567578" y="752198"/>
            <a:ext cx="10716123" cy="285672"/>
          </a:xfrm>
          <a:prstGeom prst="rect">
            <a:avLst/>
          </a:prstGeom>
          <a:solidFill>
            <a:srgbClr val="71CD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5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Tabel</a:t>
            </a:r>
            <a:r>
              <a:rPr lang="en-US" sz="15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15. </a:t>
            </a:r>
            <a:r>
              <a:rPr lang="en-ID" sz="15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Rangkuman</a:t>
            </a:r>
            <a:r>
              <a:rPr lang="en-ID" sz="15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HDO </a:t>
            </a:r>
            <a:r>
              <a:rPr lang="en-ID" sz="15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dengan</a:t>
            </a:r>
            <a:r>
              <a:rPr lang="en-ID" sz="15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5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umpan</a:t>
            </a:r>
            <a:r>
              <a:rPr lang="en-ID" sz="15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5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asam</a:t>
            </a:r>
            <a:r>
              <a:rPr lang="en-ID" sz="15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lemak </a:t>
            </a:r>
            <a:r>
              <a:rPr lang="en-ID" sz="15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atau</a:t>
            </a:r>
            <a:r>
              <a:rPr lang="en-ID" sz="15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5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trigliserida</a:t>
            </a:r>
            <a:endParaRPr lang="en-ID" sz="15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498630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1C5D6871-290E-4F91-9E83-86A7C62F2BBA}"/>
              </a:ext>
            </a:extLst>
          </p:cNvPr>
          <p:cNvSpPr/>
          <p:nvPr/>
        </p:nvSpPr>
        <p:spPr>
          <a:xfrm>
            <a:off x="2887186" y="245698"/>
            <a:ext cx="6417628" cy="630315"/>
          </a:xfrm>
          <a:prstGeom prst="rect">
            <a:avLst/>
          </a:prstGeom>
          <a:solidFill>
            <a:srgbClr val="0099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ALASAN PEMILIHAN VARIASI</a:t>
            </a:r>
            <a:endParaRPr lang="en-ID" sz="3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A76DF43-CB7C-41CA-A7BD-275B9B9509F5}"/>
              </a:ext>
            </a:extLst>
          </p:cNvPr>
          <p:cNvSpPr/>
          <p:nvPr/>
        </p:nvSpPr>
        <p:spPr>
          <a:xfrm>
            <a:off x="684343" y="1061423"/>
            <a:ext cx="2971686" cy="384287"/>
          </a:xfrm>
          <a:prstGeom prst="rect">
            <a:avLst/>
          </a:prstGeom>
          <a:solidFill>
            <a:srgbClr val="DC40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err="1"/>
              <a:t>Temperatur</a:t>
            </a:r>
            <a:endParaRPr lang="en-ID" b="1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DDBFE3-3FD5-4A98-8ECC-E3CC7614A4F8}"/>
              </a:ext>
            </a:extLst>
          </p:cNvPr>
          <p:cNvSpPr/>
          <p:nvPr/>
        </p:nvSpPr>
        <p:spPr>
          <a:xfrm>
            <a:off x="684343" y="1762812"/>
            <a:ext cx="10716124" cy="1357460"/>
          </a:xfrm>
          <a:prstGeom prst="rect">
            <a:avLst/>
          </a:prstGeom>
          <a:solidFill>
            <a:srgbClr val="CE6A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err="1"/>
              <a:t>Variasi</a:t>
            </a:r>
            <a:r>
              <a:rPr lang="en-US"/>
              <a:t> </a:t>
            </a:r>
            <a:r>
              <a:rPr lang="en-US" err="1"/>
              <a:t>temperatur</a:t>
            </a:r>
            <a:r>
              <a:rPr lang="en-US"/>
              <a:t> yang </a:t>
            </a:r>
            <a:r>
              <a:rPr lang="en-US" err="1"/>
              <a:t>digunakan</a:t>
            </a:r>
            <a:r>
              <a:rPr lang="en-US"/>
              <a:t> </a:t>
            </a:r>
            <a:r>
              <a:rPr lang="en-US" err="1"/>
              <a:t>adalah</a:t>
            </a:r>
            <a:r>
              <a:rPr lang="en-US"/>
              <a:t> 280, 300, 320, dan 340 </a:t>
            </a:r>
            <a:r>
              <a:rPr lang="en-US" baseline="30000" err="1"/>
              <a:t>o</a:t>
            </a:r>
            <a:r>
              <a:rPr lang="en-US" err="1"/>
              <a:t>C.</a:t>
            </a:r>
            <a:r>
              <a:rPr lang="en-US"/>
              <a:t> </a:t>
            </a:r>
            <a:r>
              <a:rPr lang="en-US" err="1"/>
              <a:t>Sesuai</a:t>
            </a:r>
            <a:r>
              <a:rPr lang="en-US"/>
              <a:t> </a:t>
            </a:r>
            <a:r>
              <a:rPr lang="en-US" err="1"/>
              <a:t>dengan</a:t>
            </a:r>
            <a:r>
              <a:rPr lang="en-US"/>
              <a:t> data yield yang </a:t>
            </a:r>
            <a:r>
              <a:rPr lang="en-US" err="1"/>
              <a:t>ada</a:t>
            </a:r>
            <a:r>
              <a:rPr lang="en-US"/>
              <a:t> pada </a:t>
            </a:r>
            <a:r>
              <a:rPr lang="en-US" err="1"/>
              <a:t>referensi</a:t>
            </a:r>
            <a:r>
              <a:rPr lang="en-US"/>
              <a:t> </a:t>
            </a:r>
            <a:r>
              <a:rPr lang="en-US" err="1"/>
              <a:t>yaitu</a:t>
            </a:r>
            <a:r>
              <a:rPr lang="en-US"/>
              <a:t> 280 </a:t>
            </a:r>
            <a:r>
              <a:rPr lang="en-US" baseline="30000" err="1"/>
              <a:t>o</a:t>
            </a:r>
            <a:r>
              <a:rPr lang="en-US" err="1"/>
              <a:t>C</a:t>
            </a:r>
            <a:r>
              <a:rPr lang="en-US"/>
              <a:t> dan 340 </a:t>
            </a:r>
            <a:r>
              <a:rPr lang="en-US" baseline="30000" err="1"/>
              <a:t>o</a:t>
            </a:r>
            <a:r>
              <a:rPr lang="en-US" err="1"/>
              <a:t>C.</a:t>
            </a:r>
            <a:r>
              <a:rPr lang="en-US"/>
              <a:t> Data </a:t>
            </a:r>
            <a:r>
              <a:rPr lang="en-US" err="1"/>
              <a:t>kinetik</a:t>
            </a:r>
            <a:r>
              <a:rPr lang="en-US"/>
              <a:t> pada 400 </a:t>
            </a:r>
            <a:r>
              <a:rPr lang="en-US" baseline="30000" err="1"/>
              <a:t>o</a:t>
            </a:r>
            <a:r>
              <a:rPr lang="en-US" err="1"/>
              <a:t>C</a:t>
            </a:r>
            <a:r>
              <a:rPr lang="en-US"/>
              <a:t> </a:t>
            </a:r>
            <a:r>
              <a:rPr lang="en-US" err="1"/>
              <a:t>tidak</a:t>
            </a:r>
            <a:r>
              <a:rPr lang="en-US"/>
              <a:t> </a:t>
            </a:r>
            <a:r>
              <a:rPr lang="en-US" err="1"/>
              <a:t>digunakan</a:t>
            </a:r>
            <a:r>
              <a:rPr lang="en-US"/>
              <a:t> </a:t>
            </a:r>
            <a:r>
              <a:rPr lang="en-US" err="1"/>
              <a:t>karena</a:t>
            </a:r>
            <a:r>
              <a:rPr lang="en-US"/>
              <a:t> </a:t>
            </a:r>
            <a:r>
              <a:rPr lang="en-US" err="1"/>
              <a:t>sudah</a:t>
            </a:r>
            <a:r>
              <a:rPr lang="en-US"/>
              <a:t> </a:t>
            </a:r>
            <a:r>
              <a:rPr lang="en-US" err="1"/>
              <a:t>banyak</a:t>
            </a:r>
            <a:r>
              <a:rPr lang="en-US"/>
              <a:t> </a:t>
            </a:r>
            <a:r>
              <a:rPr lang="en-US" err="1"/>
              <a:t>terbentuk</a:t>
            </a:r>
            <a:r>
              <a:rPr lang="en-US"/>
              <a:t> cracking (17,8%).</a:t>
            </a:r>
            <a:endParaRPr lang="en-ID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E225C68E-9759-457A-A915-C6D10BB7A8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4797846"/>
              </p:ext>
            </p:extLst>
          </p:nvPr>
        </p:nvGraphicFramePr>
        <p:xfrm>
          <a:off x="3150421" y="4271813"/>
          <a:ext cx="5966399" cy="122182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45222">
                  <a:extLst>
                    <a:ext uri="{9D8B030D-6E8A-4147-A177-3AD203B41FA5}">
                      <a16:colId xmlns:a16="http://schemas.microsoft.com/office/drawing/2014/main" val="4152948298"/>
                    </a:ext>
                  </a:extLst>
                </a:gridCol>
                <a:gridCol w="1218790">
                  <a:extLst>
                    <a:ext uri="{9D8B030D-6E8A-4147-A177-3AD203B41FA5}">
                      <a16:colId xmlns:a16="http://schemas.microsoft.com/office/drawing/2014/main" val="1534608409"/>
                    </a:ext>
                  </a:extLst>
                </a:gridCol>
                <a:gridCol w="1374597">
                  <a:extLst>
                    <a:ext uri="{9D8B030D-6E8A-4147-A177-3AD203B41FA5}">
                      <a16:colId xmlns:a16="http://schemas.microsoft.com/office/drawing/2014/main" val="3669374446"/>
                    </a:ext>
                  </a:extLst>
                </a:gridCol>
                <a:gridCol w="1335965">
                  <a:extLst>
                    <a:ext uri="{9D8B030D-6E8A-4147-A177-3AD203B41FA5}">
                      <a16:colId xmlns:a16="http://schemas.microsoft.com/office/drawing/2014/main" val="780954583"/>
                    </a:ext>
                  </a:extLst>
                </a:gridCol>
                <a:gridCol w="1491825">
                  <a:extLst>
                    <a:ext uri="{9D8B030D-6E8A-4147-A177-3AD203B41FA5}">
                      <a16:colId xmlns:a16="http://schemas.microsoft.com/office/drawing/2014/main" val="21580078"/>
                    </a:ext>
                  </a:extLst>
                </a:gridCol>
              </a:tblGrid>
              <a:tr h="30545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No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 err="1">
                          <a:effectLst/>
                        </a:rPr>
                        <a:t>Perlakuan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Yield C12 (%)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Yield C11 (%)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Yield &lt;C11 (%)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3832727"/>
                  </a:ext>
                </a:extLst>
              </a:tr>
              <a:tr h="30545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1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400 </a:t>
                      </a:r>
                      <a:r>
                        <a:rPr lang="en-US" sz="1400" baseline="30000" err="1">
                          <a:effectLst/>
                        </a:rPr>
                        <a:t>o</a:t>
                      </a:r>
                      <a:r>
                        <a:rPr lang="en-US" sz="1400" err="1">
                          <a:effectLst/>
                        </a:rPr>
                        <a:t>C</a:t>
                      </a:r>
                      <a:r>
                        <a:rPr lang="en-US" sz="1400">
                          <a:effectLst/>
                        </a:rPr>
                        <a:t>, 1 jam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26,9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53,6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17,8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41769908"/>
                  </a:ext>
                </a:extLst>
              </a:tr>
              <a:tr h="30545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2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340 </a:t>
                      </a:r>
                      <a:r>
                        <a:rPr lang="en-US" sz="1400" baseline="30000" err="1">
                          <a:effectLst/>
                        </a:rPr>
                        <a:t>o</a:t>
                      </a:r>
                      <a:r>
                        <a:rPr lang="en-US" sz="1400" err="1">
                          <a:effectLst/>
                        </a:rPr>
                        <a:t>C</a:t>
                      </a:r>
                      <a:r>
                        <a:rPr lang="en-US" sz="1400">
                          <a:effectLst/>
                        </a:rPr>
                        <a:t>, 3 jam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35,2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61,5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2,4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8060193"/>
                  </a:ext>
                </a:extLst>
              </a:tr>
              <a:tr h="30545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3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280 </a:t>
                      </a:r>
                      <a:r>
                        <a:rPr lang="en-US" sz="1400" baseline="30000" err="1">
                          <a:effectLst/>
                        </a:rPr>
                        <a:t>o</a:t>
                      </a:r>
                      <a:r>
                        <a:rPr lang="en-US" sz="1400" err="1">
                          <a:effectLst/>
                        </a:rPr>
                        <a:t>C</a:t>
                      </a:r>
                      <a:r>
                        <a:rPr lang="en-US" sz="1400">
                          <a:effectLst/>
                        </a:rPr>
                        <a:t>, 6 jam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41,8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54,4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2,7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05611207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AC38770B-89F0-4A82-96ED-9FCF620E4CD4}"/>
              </a:ext>
            </a:extLst>
          </p:cNvPr>
          <p:cNvSpPr/>
          <p:nvPr/>
        </p:nvSpPr>
        <p:spPr>
          <a:xfrm>
            <a:off x="3150420" y="3751866"/>
            <a:ext cx="5966399" cy="422956"/>
          </a:xfrm>
          <a:prstGeom prst="rect">
            <a:avLst/>
          </a:prstGeom>
          <a:solidFill>
            <a:srgbClr val="71CD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500" u="sng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Tabel</a:t>
            </a:r>
            <a:r>
              <a:rPr lang="en-US" sz="1500" u="sng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16. </a:t>
            </a:r>
            <a:r>
              <a:rPr lang="en-ID" sz="1500" u="sng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</a:t>
            </a:r>
            <a:r>
              <a:rPr lang="en-ID" sz="1500" u="sng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distribusi</a:t>
            </a:r>
            <a:r>
              <a:rPr lang="en-ID" sz="1500" u="sng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500" u="sng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produk</a:t>
            </a:r>
            <a:r>
              <a:rPr lang="en-ID" sz="1500" u="sng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HDO </a:t>
            </a:r>
            <a:r>
              <a:rPr lang="en-ID" sz="1500" u="sng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asam</a:t>
            </a:r>
            <a:r>
              <a:rPr lang="en-ID" sz="1500" u="sng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500" u="sng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laurat</a:t>
            </a:r>
            <a:r>
              <a:rPr lang="en-ID" sz="1500" u="sng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pada </a:t>
            </a:r>
            <a:r>
              <a:rPr lang="en-ID" sz="1500" u="sng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berbagai</a:t>
            </a:r>
            <a:r>
              <a:rPr lang="en-ID" sz="1500" u="sng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500" u="sng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kondisi</a:t>
            </a:r>
            <a:endParaRPr lang="en-ID" sz="1500" u="sng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6949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FF78CE1-AED1-435E-B728-9CFE5E6752A9}"/>
              </a:ext>
            </a:extLst>
          </p:cNvPr>
          <p:cNvSpPr/>
          <p:nvPr/>
        </p:nvSpPr>
        <p:spPr>
          <a:xfrm>
            <a:off x="751642" y="1238097"/>
            <a:ext cx="10688716" cy="64505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1400">
                <a:solidFill>
                  <a:schemeClr val="tx1"/>
                </a:solidFill>
              </a:rPr>
              <a:t>Proses </a:t>
            </a:r>
            <a:r>
              <a:rPr lang="en-US" sz="1400" err="1">
                <a:solidFill>
                  <a:schemeClr val="tx1"/>
                </a:solidFill>
              </a:rPr>
              <a:t>konversi</a:t>
            </a:r>
            <a:r>
              <a:rPr lang="en-US" sz="1400">
                <a:solidFill>
                  <a:schemeClr val="tx1"/>
                </a:solidFill>
              </a:rPr>
              <a:t> </a:t>
            </a:r>
            <a:r>
              <a:rPr lang="en-US" sz="1400" err="1">
                <a:solidFill>
                  <a:schemeClr val="tx1"/>
                </a:solidFill>
              </a:rPr>
              <a:t>oleokimia</a:t>
            </a:r>
            <a:r>
              <a:rPr lang="en-US" sz="1400">
                <a:solidFill>
                  <a:schemeClr val="tx1"/>
                </a:solidFill>
              </a:rPr>
              <a:t> </a:t>
            </a:r>
            <a:r>
              <a:rPr lang="en-US" sz="1400" err="1">
                <a:solidFill>
                  <a:schemeClr val="tx1"/>
                </a:solidFill>
              </a:rPr>
              <a:t>seperti</a:t>
            </a:r>
            <a:r>
              <a:rPr lang="en-US" sz="1400">
                <a:solidFill>
                  <a:schemeClr val="tx1"/>
                </a:solidFill>
              </a:rPr>
              <a:t> </a:t>
            </a:r>
            <a:r>
              <a:rPr lang="en-US" sz="1400" err="1">
                <a:solidFill>
                  <a:schemeClr val="tx1"/>
                </a:solidFill>
              </a:rPr>
              <a:t>hidroproses</a:t>
            </a:r>
            <a:r>
              <a:rPr lang="en-US" sz="1400">
                <a:solidFill>
                  <a:schemeClr val="tx1"/>
                </a:solidFill>
              </a:rPr>
              <a:t> lipid </a:t>
            </a:r>
            <a:r>
              <a:rPr lang="en-US" sz="1400" err="1">
                <a:solidFill>
                  <a:schemeClr val="tx1"/>
                </a:solidFill>
              </a:rPr>
              <a:t>dari</a:t>
            </a:r>
            <a:r>
              <a:rPr lang="en-US" sz="1400">
                <a:solidFill>
                  <a:schemeClr val="tx1"/>
                </a:solidFill>
              </a:rPr>
              <a:t> </a:t>
            </a:r>
            <a:r>
              <a:rPr lang="en-US" sz="1400" err="1">
                <a:solidFill>
                  <a:schemeClr val="tx1"/>
                </a:solidFill>
              </a:rPr>
              <a:t>minyak</a:t>
            </a:r>
            <a:r>
              <a:rPr lang="en-US" sz="1400">
                <a:solidFill>
                  <a:schemeClr val="tx1"/>
                </a:solidFill>
              </a:rPr>
              <a:t> </a:t>
            </a:r>
            <a:r>
              <a:rPr lang="en-US" sz="1400" err="1">
                <a:solidFill>
                  <a:schemeClr val="tx1"/>
                </a:solidFill>
              </a:rPr>
              <a:t>nabati</a:t>
            </a:r>
            <a:r>
              <a:rPr lang="en-US" sz="1400">
                <a:solidFill>
                  <a:schemeClr val="tx1"/>
                </a:solidFill>
              </a:rPr>
              <a:t>. </a:t>
            </a:r>
            <a:r>
              <a:rPr lang="en-US" sz="1400" err="1">
                <a:solidFill>
                  <a:schemeClr val="tx1"/>
                </a:solidFill>
              </a:rPr>
              <a:t>Sampai</a:t>
            </a:r>
            <a:r>
              <a:rPr lang="en-US" sz="1400">
                <a:solidFill>
                  <a:schemeClr val="tx1"/>
                </a:solidFill>
              </a:rPr>
              <a:t> </a:t>
            </a:r>
            <a:r>
              <a:rPr lang="en-US" sz="1400" err="1">
                <a:solidFill>
                  <a:schemeClr val="tx1"/>
                </a:solidFill>
              </a:rPr>
              <a:t>tahun</a:t>
            </a:r>
            <a:r>
              <a:rPr lang="en-US" sz="1400">
                <a:solidFill>
                  <a:schemeClr val="tx1"/>
                </a:solidFill>
              </a:rPr>
              <a:t> 2020, HEFA </a:t>
            </a:r>
            <a:r>
              <a:rPr lang="en-US" sz="1400" err="1">
                <a:solidFill>
                  <a:schemeClr val="tx1"/>
                </a:solidFill>
              </a:rPr>
              <a:t>satu</a:t>
            </a:r>
            <a:r>
              <a:rPr lang="en-US" sz="1400">
                <a:solidFill>
                  <a:schemeClr val="tx1"/>
                </a:solidFill>
              </a:rPr>
              <a:t> </a:t>
            </a:r>
            <a:r>
              <a:rPr lang="en-US" sz="1400" err="1">
                <a:solidFill>
                  <a:schemeClr val="tx1"/>
                </a:solidFill>
              </a:rPr>
              <a:t>satunya</a:t>
            </a:r>
            <a:r>
              <a:rPr lang="en-US" sz="1400">
                <a:solidFill>
                  <a:schemeClr val="tx1"/>
                </a:solidFill>
              </a:rPr>
              <a:t> </a:t>
            </a:r>
            <a:r>
              <a:rPr lang="en-US" sz="1400" err="1">
                <a:solidFill>
                  <a:schemeClr val="tx1"/>
                </a:solidFill>
              </a:rPr>
              <a:t>rute</a:t>
            </a:r>
            <a:r>
              <a:rPr lang="en-US" sz="1400">
                <a:solidFill>
                  <a:schemeClr val="tx1"/>
                </a:solidFill>
              </a:rPr>
              <a:t> </a:t>
            </a:r>
            <a:r>
              <a:rPr lang="en-US" sz="1400" err="1">
                <a:solidFill>
                  <a:schemeClr val="tx1"/>
                </a:solidFill>
              </a:rPr>
              <a:t>produksi</a:t>
            </a:r>
            <a:r>
              <a:rPr lang="en-US" sz="1400">
                <a:solidFill>
                  <a:schemeClr val="tx1"/>
                </a:solidFill>
              </a:rPr>
              <a:t> </a:t>
            </a:r>
            <a:r>
              <a:rPr lang="en-US" sz="1400" err="1">
                <a:solidFill>
                  <a:schemeClr val="tx1"/>
                </a:solidFill>
              </a:rPr>
              <a:t>bioavtur</a:t>
            </a:r>
            <a:r>
              <a:rPr lang="en-US" sz="1400">
                <a:solidFill>
                  <a:schemeClr val="tx1"/>
                </a:solidFill>
              </a:rPr>
              <a:t> yang </a:t>
            </a:r>
            <a:r>
              <a:rPr lang="en-US" sz="1400" err="1">
                <a:solidFill>
                  <a:schemeClr val="tx1"/>
                </a:solidFill>
              </a:rPr>
              <a:t>diimplementasikan</a:t>
            </a:r>
            <a:r>
              <a:rPr lang="en-US" sz="1400">
                <a:solidFill>
                  <a:schemeClr val="tx1"/>
                </a:solidFill>
              </a:rPr>
              <a:t> pada </a:t>
            </a:r>
            <a:r>
              <a:rPr lang="en-US" sz="1400" err="1">
                <a:solidFill>
                  <a:schemeClr val="tx1"/>
                </a:solidFill>
              </a:rPr>
              <a:t>skala</a:t>
            </a:r>
            <a:r>
              <a:rPr lang="en-US" sz="1400">
                <a:solidFill>
                  <a:schemeClr val="tx1"/>
                </a:solidFill>
              </a:rPr>
              <a:t> </a:t>
            </a:r>
            <a:r>
              <a:rPr lang="en-US" sz="1400" err="1">
                <a:solidFill>
                  <a:schemeClr val="tx1"/>
                </a:solidFill>
              </a:rPr>
              <a:t>industri</a:t>
            </a:r>
            <a:endParaRPr lang="en-ID" sz="1400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00FBB43-2C8E-47A5-A961-10BC5D20FE81}"/>
              </a:ext>
            </a:extLst>
          </p:cNvPr>
          <p:cNvSpPr/>
          <p:nvPr/>
        </p:nvSpPr>
        <p:spPr>
          <a:xfrm>
            <a:off x="422181" y="1034261"/>
            <a:ext cx="5406501" cy="32902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>
                <a:solidFill>
                  <a:schemeClr val="bg1"/>
                </a:solidFill>
              </a:rPr>
              <a:t>HEFA (</a:t>
            </a:r>
            <a:r>
              <a:rPr lang="en-US" sz="1600" b="1" i="1" err="1">
                <a:solidFill>
                  <a:schemeClr val="bg1"/>
                </a:solidFill>
              </a:rPr>
              <a:t>hydroprocessed</a:t>
            </a:r>
            <a:r>
              <a:rPr lang="en-US" sz="1600" b="1" i="1">
                <a:solidFill>
                  <a:schemeClr val="bg1"/>
                </a:solidFill>
              </a:rPr>
              <a:t> esters and fatty acids</a:t>
            </a:r>
            <a:r>
              <a:rPr lang="en-US" sz="1600" b="1">
                <a:solidFill>
                  <a:schemeClr val="bg1"/>
                </a:solidFill>
              </a:rPr>
              <a:t>)</a:t>
            </a:r>
            <a:endParaRPr lang="en-ID" sz="1600" b="1">
              <a:solidFill>
                <a:schemeClr val="bg1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478946B-F835-425D-8CD1-097424F8514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392679" y="1921970"/>
            <a:ext cx="7167881" cy="4032145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B3A73F1-50EE-4576-BF43-CAD934ACD14F}"/>
              </a:ext>
            </a:extLst>
          </p:cNvPr>
          <p:cNvSpPr/>
          <p:nvPr/>
        </p:nvSpPr>
        <p:spPr>
          <a:xfrm>
            <a:off x="4500949" y="5994755"/>
            <a:ext cx="3082915" cy="3259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>
                <a:solidFill>
                  <a:schemeClr val="tx1"/>
                </a:solidFill>
              </a:rPr>
              <a:t>Gambar 1.1 </a:t>
            </a:r>
            <a:r>
              <a:rPr lang="en-US" sz="1600">
                <a:solidFill>
                  <a:schemeClr val="tx1"/>
                </a:solidFill>
              </a:rPr>
              <a:t>Proses HEFA</a:t>
            </a:r>
            <a:r>
              <a:rPr lang="en-US" sz="1600" baseline="30000">
                <a:solidFill>
                  <a:schemeClr val="tx1"/>
                </a:solidFill>
              </a:rPr>
              <a:t>[1]</a:t>
            </a:r>
            <a:endParaRPr lang="en-ID" sz="160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3EA6886-9A1A-4095-8C0B-036134376199}"/>
              </a:ext>
            </a:extLst>
          </p:cNvPr>
          <p:cNvSpPr/>
          <p:nvPr/>
        </p:nvSpPr>
        <p:spPr>
          <a:xfrm>
            <a:off x="499458" y="6375036"/>
            <a:ext cx="11085899" cy="32916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>
                <a:solidFill>
                  <a:schemeClr val="tx1"/>
                </a:solidFill>
                <a:cs typeface="Times New Roman" panose="02020603050405020304" pitchFamily="18" charset="0"/>
              </a:rPr>
              <a:t>[1] </a:t>
            </a:r>
            <a:r>
              <a:rPr lang="en-ID" sz="12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Wang, W. C., dan Tao, L. (2016): Bio-jet fuel conversion technologies, </a:t>
            </a:r>
            <a:r>
              <a:rPr lang="en-ID" sz="1200" i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Renewable and Sustainable Energy Reviews</a:t>
            </a:r>
            <a:r>
              <a:rPr lang="en-ID" sz="12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, </a:t>
            </a:r>
            <a:r>
              <a:rPr lang="en-ID" sz="1200" b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53</a:t>
            </a:r>
            <a:r>
              <a:rPr lang="en-ID" sz="12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, 801–822.</a:t>
            </a:r>
            <a:r>
              <a:rPr lang="en-ID" sz="120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  <a:endParaRPr lang="en-US" sz="1200"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E4D3467-0A12-4E48-8B2D-62F1BD585052}"/>
              </a:ext>
            </a:extLst>
          </p:cNvPr>
          <p:cNvSpPr/>
          <p:nvPr/>
        </p:nvSpPr>
        <p:spPr>
          <a:xfrm>
            <a:off x="3316604" y="3598584"/>
            <a:ext cx="254738" cy="25688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>
                <a:solidFill>
                  <a:schemeClr val="tx1"/>
                </a:solidFill>
              </a:rPr>
              <a:t>1</a:t>
            </a:r>
            <a:endParaRPr lang="en-ID" sz="150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BB432A8-63EA-4DA3-9E14-5D6FDA66AFE3}"/>
              </a:ext>
            </a:extLst>
          </p:cNvPr>
          <p:cNvSpPr/>
          <p:nvPr/>
        </p:nvSpPr>
        <p:spPr>
          <a:xfrm>
            <a:off x="7419090" y="2706262"/>
            <a:ext cx="2024628" cy="824441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50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5AFA09D-1E33-4337-A917-5DF064039EC3}"/>
              </a:ext>
            </a:extLst>
          </p:cNvPr>
          <p:cNvSpPr/>
          <p:nvPr/>
        </p:nvSpPr>
        <p:spPr>
          <a:xfrm>
            <a:off x="9433558" y="2936091"/>
            <a:ext cx="254738" cy="25688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>
                <a:solidFill>
                  <a:schemeClr val="tx1"/>
                </a:solidFill>
              </a:rPr>
              <a:t>4</a:t>
            </a:r>
            <a:endParaRPr lang="en-ID" sz="150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F270CE8-F736-4163-9BE2-9755FE0A5E14}"/>
              </a:ext>
            </a:extLst>
          </p:cNvPr>
          <p:cNvSpPr/>
          <p:nvPr/>
        </p:nvSpPr>
        <p:spPr>
          <a:xfrm>
            <a:off x="4750004" y="3600511"/>
            <a:ext cx="254738" cy="25688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>
                <a:solidFill>
                  <a:schemeClr val="tx1"/>
                </a:solidFill>
              </a:rPr>
              <a:t>2</a:t>
            </a:r>
            <a:endParaRPr lang="en-ID" sz="150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010C07A-BCC8-4FA3-B024-031BCE50229E}"/>
              </a:ext>
            </a:extLst>
          </p:cNvPr>
          <p:cNvSpPr/>
          <p:nvPr/>
        </p:nvSpPr>
        <p:spPr>
          <a:xfrm>
            <a:off x="6510287" y="3598310"/>
            <a:ext cx="254738" cy="25688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>
                <a:solidFill>
                  <a:schemeClr val="tx1"/>
                </a:solidFill>
              </a:rPr>
              <a:t>3</a:t>
            </a:r>
            <a:endParaRPr lang="en-ID" sz="150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4AF3FF6-015D-4B76-84A6-0558866CCFBD}"/>
              </a:ext>
            </a:extLst>
          </p:cNvPr>
          <p:cNvSpPr/>
          <p:nvPr/>
        </p:nvSpPr>
        <p:spPr>
          <a:xfrm>
            <a:off x="8833873" y="3992602"/>
            <a:ext cx="254738" cy="25688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>
                <a:solidFill>
                  <a:schemeClr val="tx1"/>
                </a:solidFill>
              </a:rPr>
              <a:t>5</a:t>
            </a:r>
            <a:endParaRPr lang="en-ID" sz="1500"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3D78CA9-9544-4F82-84CA-F226970172C1}"/>
              </a:ext>
            </a:extLst>
          </p:cNvPr>
          <p:cNvSpPr/>
          <p:nvPr/>
        </p:nvSpPr>
        <p:spPr>
          <a:xfrm>
            <a:off x="8833873" y="4928543"/>
            <a:ext cx="254738" cy="25688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>
                <a:solidFill>
                  <a:schemeClr val="tx1"/>
                </a:solidFill>
              </a:rPr>
              <a:t>6</a:t>
            </a:r>
            <a:endParaRPr lang="en-ID" sz="1500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18741EA-4677-4806-A163-EC1B91A66BF1}"/>
              </a:ext>
            </a:extLst>
          </p:cNvPr>
          <p:cNvSpPr/>
          <p:nvPr/>
        </p:nvSpPr>
        <p:spPr>
          <a:xfrm>
            <a:off x="7969290" y="5000115"/>
            <a:ext cx="736847" cy="370615"/>
          </a:xfrm>
          <a:prstGeom prst="rect">
            <a:avLst/>
          </a:prstGeom>
          <a:solidFill>
            <a:srgbClr val="F3F3F3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5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Distillation</a:t>
            </a:r>
            <a:endParaRPr lang="en-ID" sz="850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 Placeholder 1">
            <a:extLst>
              <a:ext uri="{FF2B5EF4-FFF2-40B4-BE49-F238E27FC236}">
                <a16:creationId xmlns:a16="http://schemas.microsoft.com/office/drawing/2014/main" id="{6F12402E-BCE1-ECD8-EEB5-6E365ACD182A}"/>
              </a:ext>
            </a:extLst>
          </p:cNvPr>
          <p:cNvSpPr txBox="1">
            <a:spLocks/>
          </p:cNvSpPr>
          <p:nvPr/>
        </p:nvSpPr>
        <p:spPr>
          <a:xfrm>
            <a:off x="143684" y="117264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err="1"/>
              <a:t>Rute</a:t>
            </a:r>
            <a:r>
              <a:rPr lang="en-US" sz="4400"/>
              <a:t> </a:t>
            </a:r>
            <a:r>
              <a:rPr lang="en-US" sz="4400" err="1"/>
              <a:t>Produksi</a:t>
            </a:r>
            <a:r>
              <a:rPr lang="en-US" sz="4400"/>
              <a:t> </a:t>
            </a:r>
            <a:r>
              <a:rPr lang="en-US" sz="4400" err="1"/>
              <a:t>Bioavtur</a:t>
            </a:r>
            <a:endParaRPr lang="en-US" sz="440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543FEAF-3A36-03A9-0FF7-C4721636D119}"/>
              </a:ext>
            </a:extLst>
          </p:cNvPr>
          <p:cNvCxnSpPr>
            <a:cxnSpLocks/>
          </p:cNvCxnSpPr>
          <p:nvPr/>
        </p:nvCxnSpPr>
        <p:spPr>
          <a:xfrm>
            <a:off x="400311" y="819916"/>
            <a:ext cx="1139137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717688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1C5D6871-290E-4F91-9E83-86A7C62F2BBA}"/>
              </a:ext>
            </a:extLst>
          </p:cNvPr>
          <p:cNvSpPr/>
          <p:nvPr/>
        </p:nvSpPr>
        <p:spPr>
          <a:xfrm>
            <a:off x="2887186" y="245698"/>
            <a:ext cx="6417628" cy="630315"/>
          </a:xfrm>
          <a:prstGeom prst="rect">
            <a:avLst/>
          </a:prstGeom>
          <a:solidFill>
            <a:srgbClr val="0099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ALASAN PEMILIHAN VARIASI (2)</a:t>
            </a:r>
            <a:endParaRPr lang="en-ID" sz="3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D2FF4A7-5E2B-47EA-B493-AE9F25D959BC}"/>
              </a:ext>
            </a:extLst>
          </p:cNvPr>
          <p:cNvSpPr/>
          <p:nvPr/>
        </p:nvSpPr>
        <p:spPr>
          <a:xfrm>
            <a:off x="684343" y="1061423"/>
            <a:ext cx="2971686" cy="384287"/>
          </a:xfrm>
          <a:prstGeom prst="rect">
            <a:avLst/>
          </a:prstGeom>
          <a:solidFill>
            <a:srgbClr val="DC40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err="1"/>
              <a:t>Rasio</a:t>
            </a:r>
            <a:r>
              <a:rPr lang="en-US" b="1"/>
              <a:t> </a:t>
            </a:r>
            <a:r>
              <a:rPr lang="en-US" b="1" err="1"/>
              <a:t>Daur</a:t>
            </a:r>
            <a:r>
              <a:rPr lang="en-US" b="1"/>
              <a:t> </a:t>
            </a:r>
            <a:r>
              <a:rPr lang="en-US" b="1" err="1"/>
              <a:t>Ulang</a:t>
            </a:r>
            <a:endParaRPr lang="en-ID" b="1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A644DC-9EE3-4DF5-8FE7-A57B09D62C7E}"/>
              </a:ext>
            </a:extLst>
          </p:cNvPr>
          <p:cNvSpPr/>
          <p:nvPr/>
        </p:nvSpPr>
        <p:spPr>
          <a:xfrm>
            <a:off x="684343" y="1753384"/>
            <a:ext cx="10716124" cy="1018095"/>
          </a:xfrm>
          <a:prstGeom prst="rect">
            <a:avLst/>
          </a:prstGeom>
          <a:solidFill>
            <a:srgbClr val="CE6A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err="1"/>
              <a:t>Variasi</a:t>
            </a:r>
            <a:r>
              <a:rPr lang="en-US"/>
              <a:t> </a:t>
            </a:r>
            <a:r>
              <a:rPr lang="en-US" err="1"/>
              <a:t>rasio</a:t>
            </a:r>
            <a:r>
              <a:rPr lang="en-US"/>
              <a:t> </a:t>
            </a:r>
            <a:r>
              <a:rPr lang="en-US" err="1"/>
              <a:t>daur</a:t>
            </a:r>
            <a:r>
              <a:rPr lang="en-US"/>
              <a:t> </a:t>
            </a:r>
            <a:r>
              <a:rPr lang="en-US" err="1"/>
              <a:t>ulang</a:t>
            </a:r>
            <a:r>
              <a:rPr lang="en-US"/>
              <a:t> yang </a:t>
            </a:r>
            <a:r>
              <a:rPr lang="en-US" err="1"/>
              <a:t>digunakan</a:t>
            </a:r>
            <a:r>
              <a:rPr lang="en-US"/>
              <a:t> </a:t>
            </a:r>
            <a:r>
              <a:rPr lang="en-US" err="1"/>
              <a:t>adalah</a:t>
            </a:r>
            <a:r>
              <a:rPr lang="en-US"/>
              <a:t> 2,3,4,5 dan 6. Hal </a:t>
            </a:r>
            <a:r>
              <a:rPr lang="en-US" err="1"/>
              <a:t>ini</a:t>
            </a:r>
            <a:r>
              <a:rPr lang="en-US"/>
              <a:t> </a:t>
            </a:r>
            <a:r>
              <a:rPr lang="en-US" err="1"/>
              <a:t>dilakukan</a:t>
            </a:r>
            <a:r>
              <a:rPr lang="en-US"/>
              <a:t> </a:t>
            </a:r>
            <a:r>
              <a:rPr lang="en-US" err="1"/>
              <a:t>setelah</a:t>
            </a:r>
            <a:r>
              <a:rPr lang="en-US"/>
              <a:t> </a:t>
            </a:r>
            <a:r>
              <a:rPr lang="en-US" err="1"/>
              <a:t>melihat</a:t>
            </a:r>
            <a:r>
              <a:rPr lang="en-US"/>
              <a:t> </a:t>
            </a:r>
            <a:r>
              <a:rPr lang="en-US" err="1"/>
              <a:t>hasil</a:t>
            </a:r>
            <a:r>
              <a:rPr lang="en-US"/>
              <a:t> </a:t>
            </a:r>
            <a:r>
              <a:rPr lang="en-US" err="1"/>
              <a:t>simulasi</a:t>
            </a:r>
            <a:r>
              <a:rPr lang="en-US"/>
              <a:t> </a:t>
            </a:r>
            <a:r>
              <a:rPr lang="en-US" err="1"/>
              <a:t>awal</a:t>
            </a:r>
            <a:r>
              <a:rPr lang="en-US"/>
              <a:t>, </a:t>
            </a:r>
            <a:r>
              <a:rPr lang="en-US" err="1"/>
              <a:t>reaktor</a:t>
            </a:r>
            <a:r>
              <a:rPr lang="en-US"/>
              <a:t> </a:t>
            </a:r>
            <a:r>
              <a:rPr lang="en-US" err="1"/>
              <a:t>tidak</a:t>
            </a:r>
            <a:r>
              <a:rPr lang="en-US"/>
              <a:t> </a:t>
            </a:r>
            <a:r>
              <a:rPr lang="en-US" i="1"/>
              <a:t>runaway</a:t>
            </a:r>
            <a:r>
              <a:rPr lang="en-US"/>
              <a:t> pada </a:t>
            </a:r>
            <a:r>
              <a:rPr lang="en-US" err="1"/>
              <a:t>rasio</a:t>
            </a:r>
            <a:r>
              <a:rPr lang="en-US"/>
              <a:t> recycle </a:t>
            </a:r>
            <a:r>
              <a:rPr lang="en-US" err="1"/>
              <a:t>disekitar</a:t>
            </a:r>
            <a:r>
              <a:rPr lang="en-US"/>
              <a:t> 3 dan 4.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5678839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1C5D6871-290E-4F91-9E83-86A7C62F2BBA}"/>
              </a:ext>
            </a:extLst>
          </p:cNvPr>
          <p:cNvSpPr/>
          <p:nvPr/>
        </p:nvSpPr>
        <p:spPr>
          <a:xfrm>
            <a:off x="2887186" y="245698"/>
            <a:ext cx="6417628" cy="630315"/>
          </a:xfrm>
          <a:prstGeom prst="rect">
            <a:avLst/>
          </a:prstGeom>
          <a:solidFill>
            <a:srgbClr val="0099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ALASAN PEMILIHAN VARIASI (3)</a:t>
            </a:r>
            <a:endParaRPr lang="en-ID" sz="3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D78B0CF-BC77-4E5C-8830-BF63945987C8}"/>
              </a:ext>
            </a:extLst>
          </p:cNvPr>
          <p:cNvSpPr/>
          <p:nvPr/>
        </p:nvSpPr>
        <p:spPr>
          <a:xfrm>
            <a:off x="684343" y="1061423"/>
            <a:ext cx="2971686" cy="384287"/>
          </a:xfrm>
          <a:prstGeom prst="rect">
            <a:avLst/>
          </a:prstGeom>
          <a:solidFill>
            <a:srgbClr val="DC40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LHSV</a:t>
            </a:r>
            <a:endParaRPr lang="en-ID" b="1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52E1278-A4E1-480F-A56F-76E21264A66B}"/>
              </a:ext>
            </a:extLst>
          </p:cNvPr>
          <p:cNvSpPr/>
          <p:nvPr/>
        </p:nvSpPr>
        <p:spPr>
          <a:xfrm>
            <a:off x="684343" y="1762811"/>
            <a:ext cx="10716124" cy="876693"/>
          </a:xfrm>
          <a:prstGeom prst="rect">
            <a:avLst/>
          </a:prstGeom>
          <a:solidFill>
            <a:srgbClr val="CE6A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err="1"/>
              <a:t>Variasi</a:t>
            </a:r>
            <a:r>
              <a:rPr lang="en-US"/>
              <a:t> LHSV yang </a:t>
            </a:r>
            <a:r>
              <a:rPr lang="en-US" err="1"/>
              <a:t>digunakan</a:t>
            </a:r>
            <a:r>
              <a:rPr lang="en-US"/>
              <a:t> </a:t>
            </a:r>
            <a:r>
              <a:rPr lang="en-US" err="1"/>
              <a:t>adalah</a:t>
            </a:r>
            <a:r>
              <a:rPr lang="en-US"/>
              <a:t> 1, 1/3 dan 1/6 jam</a:t>
            </a:r>
            <a:r>
              <a:rPr lang="en-US" baseline="30000"/>
              <a:t>-1</a:t>
            </a:r>
            <a:r>
              <a:rPr lang="en-US"/>
              <a:t>. </a:t>
            </a:r>
            <a:r>
              <a:rPr lang="en-US" err="1"/>
              <a:t>Variasi</a:t>
            </a:r>
            <a:r>
              <a:rPr lang="en-US"/>
              <a:t> </a:t>
            </a:r>
            <a:r>
              <a:rPr lang="en-US" err="1"/>
              <a:t>ini</a:t>
            </a:r>
            <a:r>
              <a:rPr lang="en-US"/>
              <a:t> </a:t>
            </a:r>
            <a:r>
              <a:rPr lang="en-US" err="1"/>
              <a:t>sesuai</a:t>
            </a:r>
            <a:r>
              <a:rPr lang="en-US"/>
              <a:t> </a:t>
            </a:r>
            <a:r>
              <a:rPr lang="en-US" err="1"/>
              <a:t>dengan</a:t>
            </a:r>
            <a:r>
              <a:rPr lang="en-US"/>
              <a:t> data </a:t>
            </a:r>
            <a:r>
              <a:rPr lang="en-US" err="1"/>
              <a:t>kondisi</a:t>
            </a:r>
            <a:r>
              <a:rPr lang="en-US"/>
              <a:t> </a:t>
            </a:r>
            <a:r>
              <a:rPr lang="en-US" err="1"/>
              <a:t>operasi</a:t>
            </a:r>
            <a:r>
              <a:rPr lang="en-US"/>
              <a:t> yang </a:t>
            </a:r>
            <a:r>
              <a:rPr lang="en-US" err="1"/>
              <a:t>ada</a:t>
            </a:r>
            <a:r>
              <a:rPr lang="en-US"/>
              <a:t> di </a:t>
            </a:r>
            <a:r>
              <a:rPr lang="en-US" err="1"/>
              <a:t>referensi</a:t>
            </a:r>
            <a:r>
              <a:rPr lang="en-US"/>
              <a:t> </a:t>
            </a:r>
            <a:r>
              <a:rPr lang="en-US" err="1"/>
              <a:t>yaitu</a:t>
            </a:r>
            <a:r>
              <a:rPr lang="en-US"/>
              <a:t> </a:t>
            </a:r>
            <a:r>
              <a:rPr lang="en-US" err="1"/>
              <a:t>dengan</a:t>
            </a:r>
            <a:r>
              <a:rPr lang="en-US"/>
              <a:t> </a:t>
            </a:r>
            <a:r>
              <a:rPr lang="en-US" err="1"/>
              <a:t>waktu</a:t>
            </a:r>
            <a:r>
              <a:rPr lang="en-US"/>
              <a:t> </a:t>
            </a:r>
            <a:r>
              <a:rPr lang="en-US" err="1"/>
              <a:t>reaksi</a:t>
            </a:r>
            <a:r>
              <a:rPr lang="en-US"/>
              <a:t> 1, 3 dan 6 jam. </a:t>
            </a:r>
            <a:endParaRPr lang="en-ID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3202A512-DB3F-4936-A862-D62C5859C0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1115790"/>
              </p:ext>
            </p:extLst>
          </p:nvPr>
        </p:nvGraphicFramePr>
        <p:xfrm>
          <a:off x="4172945" y="3605543"/>
          <a:ext cx="4178788" cy="238990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13184">
                  <a:extLst>
                    <a:ext uri="{9D8B030D-6E8A-4147-A177-3AD203B41FA5}">
                      <a16:colId xmlns:a16="http://schemas.microsoft.com/office/drawing/2014/main" val="1926345242"/>
                    </a:ext>
                  </a:extLst>
                </a:gridCol>
                <a:gridCol w="1672527">
                  <a:extLst>
                    <a:ext uri="{9D8B030D-6E8A-4147-A177-3AD203B41FA5}">
                      <a16:colId xmlns:a16="http://schemas.microsoft.com/office/drawing/2014/main" val="2826573276"/>
                    </a:ext>
                  </a:extLst>
                </a:gridCol>
                <a:gridCol w="1793077">
                  <a:extLst>
                    <a:ext uri="{9D8B030D-6E8A-4147-A177-3AD203B41FA5}">
                      <a16:colId xmlns:a16="http://schemas.microsoft.com/office/drawing/2014/main" val="1604573427"/>
                    </a:ext>
                  </a:extLst>
                </a:gridCol>
              </a:tblGrid>
              <a:tr h="34141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No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Perlakuan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Indeks Keasaman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80762364"/>
                  </a:ext>
                </a:extLst>
              </a:tr>
              <a:tr h="34141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1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 err="1">
                          <a:effectLst/>
                        </a:rPr>
                        <a:t>Asam</a:t>
                      </a:r>
                      <a:r>
                        <a:rPr lang="en-US" sz="1400">
                          <a:effectLst/>
                        </a:rPr>
                        <a:t> </a:t>
                      </a:r>
                      <a:r>
                        <a:rPr lang="en-US" sz="1400" err="1">
                          <a:effectLst/>
                        </a:rPr>
                        <a:t>Laurat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280,8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02906040"/>
                  </a:ext>
                </a:extLst>
              </a:tr>
              <a:tr h="34141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2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400 </a:t>
                      </a:r>
                      <a:r>
                        <a:rPr lang="en-US" sz="1400" baseline="30000" err="1">
                          <a:effectLst/>
                        </a:rPr>
                        <a:t>o</a:t>
                      </a:r>
                      <a:r>
                        <a:rPr lang="en-US" sz="1400" err="1">
                          <a:effectLst/>
                        </a:rPr>
                        <a:t>C</a:t>
                      </a:r>
                      <a:r>
                        <a:rPr lang="en-US" sz="1400">
                          <a:effectLst/>
                        </a:rPr>
                        <a:t>, 1 h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0,3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71896913"/>
                  </a:ext>
                </a:extLst>
              </a:tr>
              <a:tr h="34141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3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340 </a:t>
                      </a:r>
                      <a:r>
                        <a:rPr lang="en-US" sz="1400" baseline="30000" err="1">
                          <a:effectLst/>
                        </a:rPr>
                        <a:t>o</a:t>
                      </a:r>
                      <a:r>
                        <a:rPr lang="en-US" sz="1400" err="1">
                          <a:effectLst/>
                        </a:rPr>
                        <a:t>C</a:t>
                      </a:r>
                      <a:r>
                        <a:rPr lang="en-US" sz="1400">
                          <a:effectLst/>
                        </a:rPr>
                        <a:t>, 1 h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17,8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64499117"/>
                  </a:ext>
                </a:extLst>
              </a:tr>
              <a:tr h="34141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4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340 </a:t>
                      </a:r>
                      <a:r>
                        <a:rPr lang="en-US" sz="1400" baseline="30000" err="1">
                          <a:effectLst/>
                        </a:rPr>
                        <a:t>o</a:t>
                      </a:r>
                      <a:r>
                        <a:rPr lang="en-US" sz="1400" err="1">
                          <a:effectLst/>
                        </a:rPr>
                        <a:t>C</a:t>
                      </a:r>
                      <a:r>
                        <a:rPr lang="en-US" sz="1400">
                          <a:effectLst/>
                        </a:rPr>
                        <a:t>, 3 h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0,3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56747079"/>
                  </a:ext>
                </a:extLst>
              </a:tr>
              <a:tr h="34141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5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280 </a:t>
                      </a:r>
                      <a:r>
                        <a:rPr lang="en-US" sz="1400" baseline="30000" err="1">
                          <a:effectLst/>
                        </a:rPr>
                        <a:t>o</a:t>
                      </a:r>
                      <a:r>
                        <a:rPr lang="en-US" sz="1400" err="1">
                          <a:effectLst/>
                        </a:rPr>
                        <a:t>C</a:t>
                      </a:r>
                      <a:r>
                        <a:rPr lang="en-US" sz="1400">
                          <a:effectLst/>
                        </a:rPr>
                        <a:t>, 3 h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19,0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97588954"/>
                  </a:ext>
                </a:extLst>
              </a:tr>
              <a:tr h="34141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6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280 </a:t>
                      </a:r>
                      <a:r>
                        <a:rPr lang="en-US" sz="1400" baseline="30000" err="1">
                          <a:effectLst/>
                        </a:rPr>
                        <a:t>o</a:t>
                      </a:r>
                      <a:r>
                        <a:rPr lang="en-US" sz="1400" err="1">
                          <a:effectLst/>
                        </a:rPr>
                        <a:t>C</a:t>
                      </a:r>
                      <a:r>
                        <a:rPr lang="en-US" sz="1400">
                          <a:effectLst/>
                        </a:rPr>
                        <a:t>, 6 h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0,3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87296226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1853BCE9-EDB4-43D1-A2E7-210393BD897B}"/>
              </a:ext>
            </a:extLst>
          </p:cNvPr>
          <p:cNvSpPr/>
          <p:nvPr/>
        </p:nvSpPr>
        <p:spPr>
          <a:xfrm>
            <a:off x="3559703" y="3006044"/>
            <a:ext cx="5072593" cy="520258"/>
          </a:xfrm>
          <a:prstGeom prst="rect">
            <a:avLst/>
          </a:prstGeom>
          <a:solidFill>
            <a:srgbClr val="71CD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5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Tabel</a:t>
            </a:r>
            <a:r>
              <a:rPr lang="en-US" sz="15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17. </a:t>
            </a:r>
            <a:r>
              <a:rPr lang="en-ID" sz="15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</a:t>
            </a:r>
            <a:r>
              <a:rPr lang="en-ID" sz="15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indeks</a:t>
            </a:r>
            <a:r>
              <a:rPr lang="en-ID" sz="15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5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keasaman</a:t>
            </a:r>
            <a:r>
              <a:rPr lang="en-ID" sz="15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5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produk</a:t>
            </a:r>
            <a:r>
              <a:rPr lang="en-ID" sz="15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HDO </a:t>
            </a:r>
            <a:r>
              <a:rPr lang="en-ID" sz="15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asam</a:t>
            </a:r>
            <a:r>
              <a:rPr lang="en-ID" sz="15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5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laurat</a:t>
            </a:r>
            <a:r>
              <a:rPr lang="en-ID" sz="15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pada ..              </a:t>
            </a:r>
            <a:r>
              <a:rPr lang="en-ID" sz="15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berbagai</a:t>
            </a:r>
            <a:r>
              <a:rPr lang="en-ID" sz="15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5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kondisi</a:t>
            </a:r>
            <a:r>
              <a:rPr lang="en-ID" sz="15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5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operasi</a:t>
            </a:r>
            <a:r>
              <a:rPr lang="en-ID" sz="15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5542966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A0FE33F0-4499-406C-8EB2-673A4AE3E424}"/>
              </a:ext>
            </a:extLst>
          </p:cNvPr>
          <p:cNvSpPr/>
          <p:nvPr/>
        </p:nvSpPr>
        <p:spPr>
          <a:xfrm>
            <a:off x="420004" y="1135379"/>
            <a:ext cx="5094676" cy="440739"/>
          </a:xfrm>
          <a:prstGeom prst="rect">
            <a:avLst/>
          </a:prstGeom>
          <a:solidFill>
            <a:srgbClr val="CB5560"/>
          </a:solidFill>
          <a:ln w="38100">
            <a:solidFill>
              <a:srgbClr val="CB55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err="1">
                <a:solidFill>
                  <a:schemeClr val="bg1"/>
                </a:solidFill>
              </a:rPr>
              <a:t>Mekanisme</a:t>
            </a:r>
            <a:r>
              <a:rPr lang="en-US" sz="2000">
                <a:solidFill>
                  <a:schemeClr val="bg1"/>
                </a:solidFill>
              </a:rPr>
              <a:t> HDO di </a:t>
            </a:r>
            <a:r>
              <a:rPr lang="en-US" sz="2000" err="1">
                <a:solidFill>
                  <a:schemeClr val="bg1"/>
                </a:solidFill>
              </a:rPr>
              <a:t>katalis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NiMo</a:t>
            </a:r>
            <a:r>
              <a:rPr lang="en-US" sz="2000">
                <a:solidFill>
                  <a:schemeClr val="bg1"/>
                </a:solidFill>
              </a:rPr>
              <a:t>/SAPO-11</a:t>
            </a:r>
            <a:endParaRPr lang="en-ID" sz="2000">
              <a:solidFill>
                <a:schemeClr val="bg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8BB2C46-0691-4B0C-B27C-91B5DB136119}"/>
              </a:ext>
            </a:extLst>
          </p:cNvPr>
          <p:cNvSpPr/>
          <p:nvPr/>
        </p:nvSpPr>
        <p:spPr>
          <a:xfrm>
            <a:off x="3175246" y="126886"/>
            <a:ext cx="5841507" cy="630315"/>
          </a:xfrm>
          <a:prstGeom prst="rect">
            <a:avLst/>
          </a:prstGeom>
          <a:solidFill>
            <a:srgbClr val="0099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KATALIS HDO (4)</a:t>
            </a:r>
            <a:endParaRPr lang="en-ID" sz="3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962506F-6113-4FB7-8EE1-037BB0E60C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693" y="2084223"/>
            <a:ext cx="10156633" cy="177134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E8EA13F-26E5-4BF8-9F09-756C6C084C84}"/>
              </a:ext>
            </a:extLst>
          </p:cNvPr>
          <p:cNvSpPr/>
          <p:nvPr/>
        </p:nvSpPr>
        <p:spPr>
          <a:xfrm>
            <a:off x="2651631" y="4363668"/>
            <a:ext cx="7321928" cy="30580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>
                <a:solidFill>
                  <a:schemeClr val="tx1"/>
                </a:solidFill>
              </a:rPr>
              <a:t>Gambar 24. </a:t>
            </a:r>
            <a:r>
              <a:rPr lang="en-ID" sz="150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Skema </a:t>
            </a:r>
            <a:r>
              <a:rPr lang="en-ID" sz="150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reaksi</a:t>
            </a:r>
            <a:r>
              <a:rPr lang="en-ID" sz="150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50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hidrodeoksigenasi</a:t>
            </a:r>
            <a:r>
              <a:rPr lang="en-ID" sz="150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pada </a:t>
            </a:r>
            <a:r>
              <a:rPr lang="en-ID" sz="150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katalis</a:t>
            </a:r>
            <a:r>
              <a:rPr lang="en-ID" sz="150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50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NiMo</a:t>
            </a:r>
            <a:r>
              <a:rPr lang="en-ID" sz="150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/SAPO</a:t>
            </a:r>
            <a:r>
              <a:rPr lang="en-ID" sz="1500" baseline="3000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[1]</a:t>
            </a:r>
            <a:r>
              <a:rPr lang="en-ID" sz="150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endParaRPr lang="en-ID" sz="150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7FBD2EA-AE6B-46AC-BB4D-16A093017BF6}"/>
              </a:ext>
            </a:extLst>
          </p:cNvPr>
          <p:cNvSpPr/>
          <p:nvPr/>
        </p:nvSpPr>
        <p:spPr>
          <a:xfrm>
            <a:off x="474040" y="6394464"/>
            <a:ext cx="11085899" cy="30580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[1] </a:t>
            </a:r>
            <a:r>
              <a:rPr lang="en-ID" sz="12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Chen. N </a:t>
            </a:r>
            <a:r>
              <a:rPr lang="en-ID" sz="12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dkk</a:t>
            </a:r>
            <a:r>
              <a:rPr lang="en-ID" sz="12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(2015). DOI : </a:t>
            </a:r>
            <a:r>
              <a:rPr lang="en-ID" sz="1200" b="0" i="0" u="sng">
                <a:solidFill>
                  <a:srgbClr val="E9711C"/>
                </a:solidFill>
                <a:effectLst/>
                <a:latin typeface="NexusSans"/>
                <a:hlinkClick r:id="rId3" tooltip="Persistent link using digital object identifier"/>
              </a:rPr>
              <a:t>https://doi.org/10.1016/j.apcatb.2015.03.011</a:t>
            </a:r>
            <a:endParaRPr lang="en-US" sz="12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095275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D27F7ABC-8754-487D-9F7F-F15141723507}"/>
              </a:ext>
            </a:extLst>
          </p:cNvPr>
          <p:cNvSpPr/>
          <p:nvPr/>
        </p:nvSpPr>
        <p:spPr>
          <a:xfrm>
            <a:off x="0" y="214520"/>
            <a:ext cx="2460311" cy="5139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356761"/>
            <a:ext cx="2460311" cy="229451"/>
          </a:xfrm>
        </p:spPr>
        <p:txBody>
          <a:bodyPr/>
          <a:lstStyle/>
          <a:p>
            <a:r>
              <a:rPr lang="en-US" sz="2000" err="1">
                <a:solidFill>
                  <a:schemeClr val="bg1"/>
                </a:solidFill>
              </a:rPr>
              <a:t>Tahapan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Pemodelan</a:t>
            </a:r>
            <a:endParaRPr lang="en-US" sz="2000">
              <a:solidFill>
                <a:schemeClr val="bg1"/>
              </a:solidFill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B86A890C-2B3D-4E69-AD78-550BA5130879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755" y="866336"/>
            <a:ext cx="3234890" cy="5284207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1728D673-25C2-4061-B81C-3AED9EF248C8}"/>
              </a:ext>
            </a:extLst>
          </p:cNvPr>
          <p:cNvSpPr txBox="1"/>
          <p:nvPr/>
        </p:nvSpPr>
        <p:spPr>
          <a:xfrm>
            <a:off x="4728230" y="960182"/>
            <a:ext cx="6781014" cy="36789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err="1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Penulisan</a:t>
            </a:r>
            <a:r>
              <a:rPr lang="en-US" altLang="ko-KR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 Program dan Simulasi </a:t>
            </a:r>
            <a:r>
              <a:rPr lang="en-US" altLang="ko-KR" err="1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Reaktor</a:t>
            </a:r>
            <a:endParaRPr lang="en-US" altLang="ko-KR">
              <a:solidFill>
                <a:schemeClr val="tx1">
                  <a:lumMod val="75000"/>
                  <a:lumOff val="25000"/>
                </a:schemeClr>
              </a:solidFill>
              <a:cs typeface="Calibri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9115E52-4568-4356-BA0A-76942C45D2EB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365"/>
          <a:stretch/>
        </p:blipFill>
        <p:spPr bwMode="auto">
          <a:xfrm>
            <a:off x="4746097" y="1536298"/>
            <a:ext cx="3439960" cy="44617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530609B-43CB-4431-9CD9-C1F7FB053251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828" b="1"/>
          <a:stretch/>
        </p:blipFill>
        <p:spPr bwMode="auto">
          <a:xfrm>
            <a:off x="8407206" y="2005023"/>
            <a:ext cx="3178152" cy="4246857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4E99F67-6A32-499A-B579-D34C8958129E}"/>
              </a:ext>
            </a:extLst>
          </p:cNvPr>
          <p:cNvSpPr txBox="1"/>
          <p:nvPr/>
        </p:nvSpPr>
        <p:spPr>
          <a:xfrm>
            <a:off x="6244713" y="5976372"/>
            <a:ext cx="414687" cy="41511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b="1">
                <a:solidFill>
                  <a:schemeClr val="tx1">
                    <a:lumMod val="75000"/>
                    <a:lumOff val="25000"/>
                  </a:schemeClr>
                </a:solidFill>
              </a:rPr>
              <a:t>A</a:t>
            </a:r>
            <a:endParaRPr lang="ko-KR" altLang="en-US" sz="2000" b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68AB60BE-6486-481F-BD16-5B2F047CAE91}"/>
              </a:ext>
            </a:extLst>
          </p:cNvPr>
          <p:cNvSpPr/>
          <p:nvPr/>
        </p:nvSpPr>
        <p:spPr>
          <a:xfrm>
            <a:off x="6244713" y="5976372"/>
            <a:ext cx="414688" cy="41511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4FE6ED3-7199-4BE2-8EB0-4D931654F663}"/>
              </a:ext>
            </a:extLst>
          </p:cNvPr>
          <p:cNvSpPr txBox="1"/>
          <p:nvPr/>
        </p:nvSpPr>
        <p:spPr>
          <a:xfrm>
            <a:off x="9765063" y="1604913"/>
            <a:ext cx="400626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b="1">
                <a:solidFill>
                  <a:schemeClr val="tx1">
                    <a:lumMod val="75000"/>
                    <a:lumOff val="25000"/>
                  </a:schemeClr>
                </a:solidFill>
              </a:rPr>
              <a:t>A</a:t>
            </a:r>
            <a:endParaRPr lang="ko-KR" altLang="en-US" sz="2000" b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50779A1-D8AA-4313-AE3E-3B77AD6287C1}"/>
              </a:ext>
            </a:extLst>
          </p:cNvPr>
          <p:cNvSpPr/>
          <p:nvPr/>
        </p:nvSpPr>
        <p:spPr>
          <a:xfrm>
            <a:off x="9765062" y="1604913"/>
            <a:ext cx="400627" cy="40011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92668932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err="1"/>
              <a:t>Jadwal</a:t>
            </a:r>
            <a:r>
              <a:rPr lang="en-US"/>
              <a:t> </a:t>
            </a:r>
            <a:r>
              <a:rPr lang="en-US" err="1"/>
              <a:t>Kerja</a:t>
            </a:r>
            <a:endParaRPr lang="en-US"/>
          </a:p>
        </p:txBody>
      </p:sp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54EE6C1C-35B2-4FDF-9ED8-69BD50E450DC}"/>
              </a:ext>
            </a:extLst>
          </p:cNvPr>
          <p:cNvGraphicFramePr>
            <a:graphicFrameLocks noGrp="1"/>
          </p:cNvGraphicFramePr>
          <p:nvPr/>
        </p:nvGraphicFramePr>
        <p:xfrm>
          <a:off x="2362677" y="2040612"/>
          <a:ext cx="7466645" cy="386912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745934">
                  <a:extLst>
                    <a:ext uri="{9D8B030D-6E8A-4147-A177-3AD203B41FA5}">
                      <a16:colId xmlns:a16="http://schemas.microsoft.com/office/drawing/2014/main" val="751614286"/>
                    </a:ext>
                  </a:extLst>
                </a:gridCol>
                <a:gridCol w="263520">
                  <a:extLst>
                    <a:ext uri="{9D8B030D-6E8A-4147-A177-3AD203B41FA5}">
                      <a16:colId xmlns:a16="http://schemas.microsoft.com/office/drawing/2014/main" val="3522517763"/>
                    </a:ext>
                  </a:extLst>
                </a:gridCol>
                <a:gridCol w="273219">
                  <a:extLst>
                    <a:ext uri="{9D8B030D-6E8A-4147-A177-3AD203B41FA5}">
                      <a16:colId xmlns:a16="http://schemas.microsoft.com/office/drawing/2014/main" val="1306001685"/>
                    </a:ext>
                  </a:extLst>
                </a:gridCol>
                <a:gridCol w="273219">
                  <a:extLst>
                    <a:ext uri="{9D8B030D-6E8A-4147-A177-3AD203B41FA5}">
                      <a16:colId xmlns:a16="http://schemas.microsoft.com/office/drawing/2014/main" val="1414888354"/>
                    </a:ext>
                  </a:extLst>
                </a:gridCol>
                <a:gridCol w="263520">
                  <a:extLst>
                    <a:ext uri="{9D8B030D-6E8A-4147-A177-3AD203B41FA5}">
                      <a16:colId xmlns:a16="http://schemas.microsoft.com/office/drawing/2014/main" val="1689130715"/>
                    </a:ext>
                  </a:extLst>
                </a:gridCol>
                <a:gridCol w="265135">
                  <a:extLst>
                    <a:ext uri="{9D8B030D-6E8A-4147-A177-3AD203B41FA5}">
                      <a16:colId xmlns:a16="http://schemas.microsoft.com/office/drawing/2014/main" val="30770017"/>
                    </a:ext>
                  </a:extLst>
                </a:gridCol>
                <a:gridCol w="265135">
                  <a:extLst>
                    <a:ext uri="{9D8B030D-6E8A-4147-A177-3AD203B41FA5}">
                      <a16:colId xmlns:a16="http://schemas.microsoft.com/office/drawing/2014/main" val="3423211771"/>
                    </a:ext>
                  </a:extLst>
                </a:gridCol>
                <a:gridCol w="263520">
                  <a:extLst>
                    <a:ext uri="{9D8B030D-6E8A-4147-A177-3AD203B41FA5}">
                      <a16:colId xmlns:a16="http://schemas.microsoft.com/office/drawing/2014/main" val="4066913501"/>
                    </a:ext>
                  </a:extLst>
                </a:gridCol>
                <a:gridCol w="312828">
                  <a:extLst>
                    <a:ext uri="{9D8B030D-6E8A-4147-A177-3AD203B41FA5}">
                      <a16:colId xmlns:a16="http://schemas.microsoft.com/office/drawing/2014/main" val="4050110307"/>
                    </a:ext>
                  </a:extLst>
                </a:gridCol>
                <a:gridCol w="362945">
                  <a:extLst>
                    <a:ext uri="{9D8B030D-6E8A-4147-A177-3AD203B41FA5}">
                      <a16:colId xmlns:a16="http://schemas.microsoft.com/office/drawing/2014/main" val="535393850"/>
                    </a:ext>
                  </a:extLst>
                </a:gridCol>
                <a:gridCol w="362945">
                  <a:extLst>
                    <a:ext uri="{9D8B030D-6E8A-4147-A177-3AD203B41FA5}">
                      <a16:colId xmlns:a16="http://schemas.microsoft.com/office/drawing/2014/main" val="3122257102"/>
                    </a:ext>
                  </a:extLst>
                </a:gridCol>
                <a:gridCol w="362945">
                  <a:extLst>
                    <a:ext uri="{9D8B030D-6E8A-4147-A177-3AD203B41FA5}">
                      <a16:colId xmlns:a16="http://schemas.microsoft.com/office/drawing/2014/main" val="3700394350"/>
                    </a:ext>
                  </a:extLst>
                </a:gridCol>
                <a:gridCol w="362945">
                  <a:extLst>
                    <a:ext uri="{9D8B030D-6E8A-4147-A177-3AD203B41FA5}">
                      <a16:colId xmlns:a16="http://schemas.microsoft.com/office/drawing/2014/main" val="436266176"/>
                    </a:ext>
                  </a:extLst>
                </a:gridCol>
                <a:gridCol w="362945">
                  <a:extLst>
                    <a:ext uri="{9D8B030D-6E8A-4147-A177-3AD203B41FA5}">
                      <a16:colId xmlns:a16="http://schemas.microsoft.com/office/drawing/2014/main" val="794613958"/>
                    </a:ext>
                  </a:extLst>
                </a:gridCol>
                <a:gridCol w="362945">
                  <a:extLst>
                    <a:ext uri="{9D8B030D-6E8A-4147-A177-3AD203B41FA5}">
                      <a16:colId xmlns:a16="http://schemas.microsoft.com/office/drawing/2014/main" val="3091059304"/>
                    </a:ext>
                  </a:extLst>
                </a:gridCol>
                <a:gridCol w="362945">
                  <a:extLst>
                    <a:ext uri="{9D8B030D-6E8A-4147-A177-3AD203B41FA5}">
                      <a16:colId xmlns:a16="http://schemas.microsoft.com/office/drawing/2014/main" val="2568890451"/>
                    </a:ext>
                  </a:extLst>
                </a:gridCol>
              </a:tblGrid>
              <a:tr h="270974"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 err="1">
                          <a:effectLst/>
                        </a:rPr>
                        <a:t>Kegiatan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 gridSpan="15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Waktu (minggu)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1905336"/>
                  </a:ext>
                </a:extLst>
              </a:tr>
              <a:tr h="248410"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100">
                          <a:effectLst/>
                        </a:rPr>
                        <a:t>1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100">
                          <a:effectLst/>
                        </a:rPr>
                        <a:t>2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100">
                          <a:effectLst/>
                        </a:rPr>
                        <a:t>3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100">
                          <a:effectLst/>
                        </a:rPr>
                        <a:t>4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100">
                          <a:effectLst/>
                        </a:rPr>
                        <a:t>5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100">
                          <a:effectLst/>
                        </a:rPr>
                        <a:t>6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100">
                          <a:effectLst/>
                        </a:rPr>
                        <a:t>7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100">
                          <a:effectLst/>
                        </a:rPr>
                        <a:t>8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100">
                          <a:effectLst/>
                        </a:rPr>
                        <a:t>9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100">
                          <a:effectLst/>
                        </a:rPr>
                        <a:t>10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100">
                          <a:effectLst/>
                        </a:rPr>
                        <a:t>11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100">
                          <a:effectLst/>
                        </a:rPr>
                        <a:t>12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100">
                          <a:effectLst/>
                        </a:rPr>
                        <a:t>13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100">
                          <a:effectLst/>
                        </a:rPr>
                        <a:t>14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100">
                          <a:effectLst/>
                        </a:rPr>
                        <a:t>15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2255484"/>
                  </a:ext>
                </a:extLst>
              </a:tr>
              <a:tr h="270974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Instalasi software python 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81338518"/>
                  </a:ext>
                </a:extLst>
              </a:tr>
              <a:tr h="270974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Pengumpulan data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47962446"/>
                  </a:ext>
                </a:extLst>
              </a:tr>
              <a:tr h="270974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Pengolahan data dan pemodelan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50439401"/>
                  </a:ext>
                </a:extLst>
              </a:tr>
              <a:tr h="270974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Mempelajari python 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88973700"/>
                  </a:ext>
                </a:extLst>
              </a:tr>
              <a:tr h="574632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Pembuatan program pada python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15278261"/>
                  </a:ext>
                </a:extLst>
              </a:tr>
              <a:tr h="270974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Pengujian program dan model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19467020"/>
                  </a:ext>
                </a:extLst>
              </a:tr>
              <a:tr h="574632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Perlakuan variasi variabel bebas pada simulasi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70615192"/>
                  </a:ext>
                </a:extLst>
              </a:tr>
              <a:tr h="574632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Pengecekan ulang hasil simulasi &amp; modifikasi program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02705258"/>
                  </a:ext>
                </a:extLst>
              </a:tr>
              <a:tr h="270974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Pembuatan laporan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267107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DCF6E1C4-5A26-4F89-8142-FC96B48A1B02}"/>
              </a:ext>
            </a:extLst>
          </p:cNvPr>
          <p:cNvSpPr txBox="1"/>
          <p:nvPr/>
        </p:nvSpPr>
        <p:spPr>
          <a:xfrm>
            <a:off x="2362677" y="1638318"/>
            <a:ext cx="4099061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685800" indent="-685800"/>
            <a:r>
              <a:rPr lang="en-US" altLang="ko-KR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Tabel</a:t>
            </a:r>
            <a:r>
              <a:rPr lang="en-US" altLang="ko-KR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18. 	</a:t>
            </a:r>
            <a:r>
              <a:rPr lang="en-US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Jadwal</a:t>
            </a: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kerja</a:t>
            </a:r>
            <a:endParaRPr lang="id-ID">
              <a:solidFill>
                <a:schemeClr val="tx1">
                  <a:lumMod val="75000"/>
                  <a:lumOff val="25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72733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Picture 49" descr="A picture containing chart&#10;&#10;Description automatically generated">
            <a:extLst>
              <a:ext uri="{FF2B5EF4-FFF2-40B4-BE49-F238E27FC236}">
                <a16:creationId xmlns:a16="http://schemas.microsoft.com/office/drawing/2014/main" id="{037D454E-6B88-41CA-BCD1-AF0DE6CB6D21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1373" y="1195240"/>
            <a:ext cx="4758723" cy="1499278"/>
          </a:xfrm>
          <a:prstGeom prst="rect">
            <a:avLst/>
          </a:prstGeom>
        </p:spPr>
      </p:pic>
      <p:sp>
        <p:nvSpPr>
          <p:cNvPr id="4" name="자유형 9">
            <a:extLst>
              <a:ext uri="{FF2B5EF4-FFF2-40B4-BE49-F238E27FC236}">
                <a16:creationId xmlns:a16="http://schemas.microsoft.com/office/drawing/2014/main" id="{8657BB3C-CDA7-4B47-B8C1-ED7B2F9690E3}"/>
              </a:ext>
            </a:extLst>
          </p:cNvPr>
          <p:cNvSpPr/>
          <p:nvPr/>
        </p:nvSpPr>
        <p:spPr>
          <a:xfrm>
            <a:off x="7912542" y="1941971"/>
            <a:ext cx="360000" cy="0"/>
          </a:xfrm>
          <a:custGeom>
            <a:avLst/>
            <a:gdLst>
              <a:gd name="connsiteX0" fmla="*/ 0 w 326572"/>
              <a:gd name="connsiteY0" fmla="*/ 0 h 0"/>
              <a:gd name="connsiteX1" fmla="*/ 326572 w 326572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26572">
                <a:moveTo>
                  <a:pt x="0" y="0"/>
                </a:moveTo>
                <a:lnTo>
                  <a:pt x="326572" y="0"/>
                </a:lnTo>
              </a:path>
            </a:pathLst>
          </a:custGeom>
          <a:ln w="19050">
            <a:solidFill>
              <a:schemeClr val="bg1">
                <a:lumMod val="75000"/>
              </a:schemeClr>
            </a:solidFill>
            <a:prstDash val="sysDot"/>
            <a:headEnd type="oval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EE87F2-2621-46A7-884A-8058A1C15E83}"/>
              </a:ext>
            </a:extLst>
          </p:cNvPr>
          <p:cNvSpPr txBox="1"/>
          <p:nvPr/>
        </p:nvSpPr>
        <p:spPr>
          <a:xfrm>
            <a:off x="9085740" y="1722149"/>
            <a:ext cx="201307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000" err="1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Hidrogenasi</a:t>
            </a:r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 TG</a:t>
            </a: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03A989-0584-446C-86AF-0EA6CD80F6B9}"/>
              </a:ext>
            </a:extLst>
          </p:cNvPr>
          <p:cNvSpPr txBox="1"/>
          <p:nvPr/>
        </p:nvSpPr>
        <p:spPr>
          <a:xfrm>
            <a:off x="8437050" y="1579822"/>
            <a:ext cx="518091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3600" b="1">
                <a:solidFill>
                  <a:schemeClr val="accent2"/>
                </a:solidFill>
              </a:rPr>
              <a:t>A</a:t>
            </a:r>
            <a:endParaRPr lang="ko-KR" altLang="en-US" sz="2000" b="1">
              <a:solidFill>
                <a:schemeClr val="accent2"/>
              </a:solidFill>
            </a:endParaRPr>
          </a:p>
        </p:txBody>
      </p:sp>
      <p:sp>
        <p:nvSpPr>
          <p:cNvPr id="7" name="자유형 19">
            <a:extLst>
              <a:ext uri="{FF2B5EF4-FFF2-40B4-BE49-F238E27FC236}">
                <a16:creationId xmlns:a16="http://schemas.microsoft.com/office/drawing/2014/main" id="{8E52383C-1F55-4DF0-95D9-A9F237B3CD05}"/>
              </a:ext>
            </a:extLst>
          </p:cNvPr>
          <p:cNvSpPr/>
          <p:nvPr/>
        </p:nvSpPr>
        <p:spPr>
          <a:xfrm>
            <a:off x="7932264" y="5460744"/>
            <a:ext cx="360000" cy="0"/>
          </a:xfrm>
          <a:custGeom>
            <a:avLst/>
            <a:gdLst>
              <a:gd name="connsiteX0" fmla="*/ 0 w 326572"/>
              <a:gd name="connsiteY0" fmla="*/ 0 h 0"/>
              <a:gd name="connsiteX1" fmla="*/ 326572 w 326572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26572">
                <a:moveTo>
                  <a:pt x="0" y="0"/>
                </a:moveTo>
                <a:lnTo>
                  <a:pt x="326572" y="0"/>
                </a:lnTo>
              </a:path>
            </a:pathLst>
          </a:custGeom>
          <a:ln w="19050">
            <a:solidFill>
              <a:schemeClr val="bg1">
                <a:lumMod val="75000"/>
              </a:schemeClr>
            </a:solidFill>
            <a:prstDash val="sysDot"/>
            <a:headEnd type="oval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5F807DD-59D1-44EA-9F65-3642C51FAB33}"/>
              </a:ext>
            </a:extLst>
          </p:cNvPr>
          <p:cNvSpPr txBox="1"/>
          <p:nvPr/>
        </p:nvSpPr>
        <p:spPr>
          <a:xfrm>
            <a:off x="9096741" y="2679644"/>
            <a:ext cx="2229653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000" err="1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Dekarboksilasi</a:t>
            </a:r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 (DCO</a:t>
            </a:r>
            <a:r>
              <a:rPr lang="en-US" altLang="ko-KR" sz="2000" baseline="-250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2</a:t>
            </a:r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)</a:t>
            </a:r>
            <a:endParaRPr lang="en-US" altLang="ko-KR" sz="20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5B35BE6-D25B-4024-B21C-F316D15EAD1C}"/>
              </a:ext>
            </a:extLst>
          </p:cNvPr>
          <p:cNvSpPr txBox="1"/>
          <p:nvPr/>
        </p:nvSpPr>
        <p:spPr>
          <a:xfrm>
            <a:off x="8437050" y="2700728"/>
            <a:ext cx="518091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3600" b="1">
                <a:solidFill>
                  <a:schemeClr val="accent3"/>
                </a:solidFill>
              </a:rPr>
              <a:t>B</a:t>
            </a:r>
            <a:endParaRPr lang="ko-KR" altLang="en-US" sz="2000" b="1">
              <a:solidFill>
                <a:schemeClr val="accent3"/>
              </a:solidFill>
            </a:endParaRPr>
          </a:p>
        </p:txBody>
      </p:sp>
      <p:sp>
        <p:nvSpPr>
          <p:cNvPr id="10" name="자유형 22">
            <a:extLst>
              <a:ext uri="{FF2B5EF4-FFF2-40B4-BE49-F238E27FC236}">
                <a16:creationId xmlns:a16="http://schemas.microsoft.com/office/drawing/2014/main" id="{65794ADA-7D32-45F1-9D23-532DB1FC9C94}"/>
              </a:ext>
            </a:extLst>
          </p:cNvPr>
          <p:cNvSpPr/>
          <p:nvPr/>
        </p:nvSpPr>
        <p:spPr>
          <a:xfrm>
            <a:off x="7935450" y="3033587"/>
            <a:ext cx="360000" cy="0"/>
          </a:xfrm>
          <a:custGeom>
            <a:avLst/>
            <a:gdLst>
              <a:gd name="connsiteX0" fmla="*/ 0 w 326572"/>
              <a:gd name="connsiteY0" fmla="*/ 0 h 0"/>
              <a:gd name="connsiteX1" fmla="*/ 326572 w 326572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26572">
                <a:moveTo>
                  <a:pt x="0" y="0"/>
                </a:moveTo>
                <a:lnTo>
                  <a:pt x="326572" y="0"/>
                </a:lnTo>
              </a:path>
            </a:pathLst>
          </a:custGeom>
          <a:ln w="19050">
            <a:solidFill>
              <a:schemeClr val="bg1">
                <a:lumMod val="75000"/>
              </a:schemeClr>
            </a:solidFill>
            <a:prstDash val="sysDot"/>
            <a:headEnd type="oval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1E9ADA-50B1-4688-9716-D62ABEE768CD}"/>
              </a:ext>
            </a:extLst>
          </p:cNvPr>
          <p:cNvSpPr txBox="1"/>
          <p:nvPr/>
        </p:nvSpPr>
        <p:spPr>
          <a:xfrm>
            <a:off x="9084836" y="3869864"/>
            <a:ext cx="2400762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000" err="1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Hidrodekarbonilasi</a:t>
            </a:r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 (DCO)</a:t>
            </a:r>
            <a:endParaRPr lang="ko-KR" altLang="en-US" sz="12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AD17775-57AF-465A-BD4B-90BA1DA9AD69}"/>
              </a:ext>
            </a:extLst>
          </p:cNvPr>
          <p:cNvSpPr txBox="1"/>
          <p:nvPr/>
        </p:nvSpPr>
        <p:spPr>
          <a:xfrm>
            <a:off x="8425144" y="3900642"/>
            <a:ext cx="518091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3600" b="1">
                <a:solidFill>
                  <a:schemeClr val="accent4"/>
                </a:solidFill>
              </a:rPr>
              <a:t>C</a:t>
            </a:r>
            <a:endParaRPr lang="ko-KR" altLang="en-US" sz="2000" b="1">
              <a:solidFill>
                <a:schemeClr val="accent4"/>
              </a:solidFill>
            </a:endParaRPr>
          </a:p>
        </p:txBody>
      </p:sp>
      <p:sp>
        <p:nvSpPr>
          <p:cNvPr id="13" name="자유형 28">
            <a:extLst>
              <a:ext uri="{FF2B5EF4-FFF2-40B4-BE49-F238E27FC236}">
                <a16:creationId xmlns:a16="http://schemas.microsoft.com/office/drawing/2014/main" id="{85D55E4D-DB8B-469F-9BBE-620CC3131626}"/>
              </a:ext>
            </a:extLst>
          </p:cNvPr>
          <p:cNvSpPr/>
          <p:nvPr/>
        </p:nvSpPr>
        <p:spPr>
          <a:xfrm>
            <a:off x="7923543" y="4264748"/>
            <a:ext cx="360000" cy="0"/>
          </a:xfrm>
          <a:custGeom>
            <a:avLst/>
            <a:gdLst>
              <a:gd name="connsiteX0" fmla="*/ 0 w 326572"/>
              <a:gd name="connsiteY0" fmla="*/ 0 h 0"/>
              <a:gd name="connsiteX1" fmla="*/ 326572 w 326572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26572">
                <a:moveTo>
                  <a:pt x="0" y="0"/>
                </a:moveTo>
                <a:lnTo>
                  <a:pt x="326572" y="0"/>
                </a:lnTo>
              </a:path>
            </a:pathLst>
          </a:custGeom>
          <a:ln w="19050">
            <a:solidFill>
              <a:schemeClr val="bg1">
                <a:lumMod val="75000"/>
              </a:schemeClr>
            </a:solidFill>
            <a:prstDash val="sysDot"/>
            <a:headEnd type="oval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448F585-548B-4AA1-96B8-76E16E0C5CC8}"/>
              </a:ext>
            </a:extLst>
          </p:cNvPr>
          <p:cNvSpPr txBox="1"/>
          <p:nvPr/>
        </p:nvSpPr>
        <p:spPr>
          <a:xfrm>
            <a:off x="9120864" y="5065860"/>
            <a:ext cx="2716851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000" err="1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Hidrodeoksigenasi</a:t>
            </a:r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 (HDO)</a:t>
            </a: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D4E6063-4926-481D-8085-497AC40C1389}"/>
              </a:ext>
            </a:extLst>
          </p:cNvPr>
          <p:cNvSpPr txBox="1"/>
          <p:nvPr/>
        </p:nvSpPr>
        <p:spPr>
          <a:xfrm>
            <a:off x="8445319" y="5096638"/>
            <a:ext cx="518091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3600" b="1">
                <a:solidFill>
                  <a:schemeClr val="accent1"/>
                </a:solidFill>
              </a:rPr>
              <a:t>D</a:t>
            </a:r>
            <a:endParaRPr lang="ko-KR" altLang="en-US" sz="2000" b="1">
              <a:solidFill>
                <a:schemeClr val="accent1"/>
              </a:solidFill>
            </a:endParaRPr>
          </a:p>
        </p:txBody>
      </p:sp>
      <p:grpSp>
        <p:nvGrpSpPr>
          <p:cNvPr id="23" name="그룹 100">
            <a:extLst>
              <a:ext uri="{FF2B5EF4-FFF2-40B4-BE49-F238E27FC236}">
                <a16:creationId xmlns:a16="http://schemas.microsoft.com/office/drawing/2014/main" id="{C3B0A1D6-6992-4A9F-8561-50F76112ACF2}"/>
              </a:ext>
            </a:extLst>
          </p:cNvPr>
          <p:cNvGrpSpPr/>
          <p:nvPr/>
        </p:nvGrpSpPr>
        <p:grpSpPr>
          <a:xfrm rot="18624381">
            <a:off x="1039222" y="1690900"/>
            <a:ext cx="514923" cy="514923"/>
            <a:chOff x="1813250" y="2081018"/>
            <a:chExt cx="616404" cy="616404"/>
          </a:xfrm>
        </p:grpSpPr>
        <p:grpSp>
          <p:nvGrpSpPr>
            <p:cNvPr id="24" name="그룹 101">
              <a:extLst>
                <a:ext uri="{FF2B5EF4-FFF2-40B4-BE49-F238E27FC236}">
                  <a16:creationId xmlns:a16="http://schemas.microsoft.com/office/drawing/2014/main" id="{4800E27A-D997-4BA7-910B-B922CA860351}"/>
                </a:ext>
              </a:extLst>
            </p:cNvPr>
            <p:cNvGrpSpPr/>
            <p:nvPr/>
          </p:nvGrpSpPr>
          <p:grpSpPr>
            <a:xfrm>
              <a:off x="1813250" y="2081018"/>
              <a:ext cx="616404" cy="616404"/>
              <a:chOff x="10579276" y="3457866"/>
              <a:chExt cx="1097175" cy="1097175"/>
            </a:xfrm>
          </p:grpSpPr>
          <p:sp>
            <p:nvSpPr>
              <p:cNvPr id="26" name="눈물 방울 103">
                <a:extLst>
                  <a:ext uri="{FF2B5EF4-FFF2-40B4-BE49-F238E27FC236}">
                    <a16:creationId xmlns:a16="http://schemas.microsoft.com/office/drawing/2014/main" id="{ABD7C7EE-1E02-4E66-9797-E079E65297F8}"/>
                  </a:ext>
                </a:extLst>
              </p:cNvPr>
              <p:cNvSpPr/>
              <p:nvPr/>
            </p:nvSpPr>
            <p:spPr>
              <a:xfrm rot="8100000">
                <a:off x="10579276" y="3457866"/>
                <a:ext cx="1097175" cy="1097175"/>
              </a:xfrm>
              <a:prstGeom prst="teardrop">
                <a:avLst>
                  <a:gd name="adj" fmla="val 114821"/>
                </a:avLst>
              </a:prstGeom>
              <a:solidFill>
                <a:schemeClr val="accent2"/>
              </a:solidFill>
              <a:ln>
                <a:noFill/>
              </a:ln>
              <a:effectLst>
                <a:outerShdw blurRad="241300" dir="5400000" sx="90000" sy="-19000" rotWithShape="0">
                  <a:prstClr val="black">
                    <a:alpha val="17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타원 104">
                <a:extLst>
                  <a:ext uri="{FF2B5EF4-FFF2-40B4-BE49-F238E27FC236}">
                    <a16:creationId xmlns:a16="http://schemas.microsoft.com/office/drawing/2014/main" id="{8A98D96F-6A1C-445F-818B-28C3961F74B2}"/>
                  </a:ext>
                </a:extLst>
              </p:cNvPr>
              <p:cNvSpPr/>
              <p:nvPr/>
            </p:nvSpPr>
            <p:spPr>
              <a:xfrm>
                <a:off x="10679142" y="3557732"/>
                <a:ext cx="897443" cy="89744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314232D-3499-46ED-8318-52DEFF8B1800}"/>
                </a:ext>
              </a:extLst>
            </p:cNvPr>
            <p:cNvSpPr txBox="1"/>
            <p:nvPr/>
          </p:nvSpPr>
          <p:spPr>
            <a:xfrm rot="2975619">
              <a:off x="1900180" y="2145992"/>
              <a:ext cx="443655" cy="47896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ko-KR" sz="2000" b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</a:t>
              </a:r>
              <a:endParaRPr lang="ko-KR" altLang="en-US" sz="2000" b="1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28" name="그룹 105">
            <a:extLst>
              <a:ext uri="{FF2B5EF4-FFF2-40B4-BE49-F238E27FC236}">
                <a16:creationId xmlns:a16="http://schemas.microsoft.com/office/drawing/2014/main" id="{02132BCE-C982-4FB2-98ED-924A9E2C3A2A}"/>
              </a:ext>
            </a:extLst>
          </p:cNvPr>
          <p:cNvGrpSpPr/>
          <p:nvPr/>
        </p:nvGrpSpPr>
        <p:grpSpPr>
          <a:xfrm rot="18522316">
            <a:off x="1037249" y="2807431"/>
            <a:ext cx="514923" cy="514923"/>
            <a:chOff x="3327523" y="1634051"/>
            <a:chExt cx="616404" cy="616404"/>
          </a:xfrm>
        </p:grpSpPr>
        <p:grpSp>
          <p:nvGrpSpPr>
            <p:cNvPr id="29" name="그룹 106">
              <a:extLst>
                <a:ext uri="{FF2B5EF4-FFF2-40B4-BE49-F238E27FC236}">
                  <a16:creationId xmlns:a16="http://schemas.microsoft.com/office/drawing/2014/main" id="{2D187DFD-AD22-4DDE-90D6-E4FA1ABC82C3}"/>
                </a:ext>
              </a:extLst>
            </p:cNvPr>
            <p:cNvGrpSpPr/>
            <p:nvPr/>
          </p:nvGrpSpPr>
          <p:grpSpPr>
            <a:xfrm>
              <a:off x="3327523" y="1634051"/>
              <a:ext cx="616404" cy="616404"/>
              <a:chOff x="10579276" y="3457866"/>
              <a:chExt cx="1097175" cy="1097175"/>
            </a:xfrm>
          </p:grpSpPr>
          <p:sp>
            <p:nvSpPr>
              <p:cNvPr id="31" name="눈물 방울 108">
                <a:extLst>
                  <a:ext uri="{FF2B5EF4-FFF2-40B4-BE49-F238E27FC236}">
                    <a16:creationId xmlns:a16="http://schemas.microsoft.com/office/drawing/2014/main" id="{3479E390-2D4E-4398-A538-835F807E414B}"/>
                  </a:ext>
                </a:extLst>
              </p:cNvPr>
              <p:cNvSpPr/>
              <p:nvPr/>
            </p:nvSpPr>
            <p:spPr>
              <a:xfrm rot="8100000">
                <a:off x="10579276" y="3457866"/>
                <a:ext cx="1097175" cy="1097175"/>
              </a:xfrm>
              <a:prstGeom prst="teardrop">
                <a:avLst>
                  <a:gd name="adj" fmla="val 114821"/>
                </a:avLst>
              </a:prstGeom>
              <a:solidFill>
                <a:schemeClr val="accent3"/>
              </a:solidFill>
              <a:ln>
                <a:noFill/>
              </a:ln>
              <a:effectLst>
                <a:outerShdw blurRad="241300" dir="5400000" sx="90000" sy="-19000" rotWithShape="0">
                  <a:prstClr val="black">
                    <a:alpha val="17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" name="타원 109">
                <a:extLst>
                  <a:ext uri="{FF2B5EF4-FFF2-40B4-BE49-F238E27FC236}">
                    <a16:creationId xmlns:a16="http://schemas.microsoft.com/office/drawing/2014/main" id="{5A67F56C-C967-4332-857A-1F870EC07E3B}"/>
                  </a:ext>
                </a:extLst>
              </p:cNvPr>
              <p:cNvSpPr/>
              <p:nvPr/>
            </p:nvSpPr>
            <p:spPr>
              <a:xfrm>
                <a:off x="10679142" y="3557732"/>
                <a:ext cx="897443" cy="89744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5E213B1-AA2C-4A68-B4A3-558EF1433E99}"/>
                </a:ext>
              </a:extLst>
            </p:cNvPr>
            <p:cNvSpPr txBox="1"/>
            <p:nvPr/>
          </p:nvSpPr>
          <p:spPr>
            <a:xfrm rot="3077684">
              <a:off x="3431807" y="1709580"/>
              <a:ext cx="443655" cy="47896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ko-KR" sz="2000" b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B</a:t>
              </a:r>
              <a:endParaRPr lang="ko-KR" altLang="en-US" sz="2000" b="1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33" name="그룹 110">
            <a:extLst>
              <a:ext uri="{FF2B5EF4-FFF2-40B4-BE49-F238E27FC236}">
                <a16:creationId xmlns:a16="http://schemas.microsoft.com/office/drawing/2014/main" id="{ECADCEC6-E7E4-41C6-93A8-0233966214A5}"/>
              </a:ext>
            </a:extLst>
          </p:cNvPr>
          <p:cNvGrpSpPr/>
          <p:nvPr/>
        </p:nvGrpSpPr>
        <p:grpSpPr>
          <a:xfrm rot="18625380">
            <a:off x="1037247" y="4006814"/>
            <a:ext cx="514923" cy="514923"/>
            <a:chOff x="3012998" y="3521197"/>
            <a:chExt cx="616404" cy="616404"/>
          </a:xfrm>
        </p:grpSpPr>
        <p:grpSp>
          <p:nvGrpSpPr>
            <p:cNvPr id="34" name="그룹 111">
              <a:extLst>
                <a:ext uri="{FF2B5EF4-FFF2-40B4-BE49-F238E27FC236}">
                  <a16:creationId xmlns:a16="http://schemas.microsoft.com/office/drawing/2014/main" id="{7F3BFE3E-401B-4A6F-94C1-D1B047836AFD}"/>
                </a:ext>
              </a:extLst>
            </p:cNvPr>
            <p:cNvGrpSpPr/>
            <p:nvPr/>
          </p:nvGrpSpPr>
          <p:grpSpPr>
            <a:xfrm>
              <a:off x="3012998" y="3521197"/>
              <a:ext cx="616404" cy="616404"/>
              <a:chOff x="10579276" y="3457866"/>
              <a:chExt cx="1097175" cy="1097175"/>
            </a:xfrm>
          </p:grpSpPr>
          <p:sp>
            <p:nvSpPr>
              <p:cNvPr id="36" name="눈물 방울 113">
                <a:extLst>
                  <a:ext uri="{FF2B5EF4-FFF2-40B4-BE49-F238E27FC236}">
                    <a16:creationId xmlns:a16="http://schemas.microsoft.com/office/drawing/2014/main" id="{64CF9761-97F8-4C75-BBD6-277C8060C738}"/>
                  </a:ext>
                </a:extLst>
              </p:cNvPr>
              <p:cNvSpPr/>
              <p:nvPr/>
            </p:nvSpPr>
            <p:spPr>
              <a:xfrm rot="8100000">
                <a:off x="10579276" y="3457866"/>
                <a:ext cx="1097175" cy="1097175"/>
              </a:xfrm>
              <a:prstGeom prst="teardrop">
                <a:avLst>
                  <a:gd name="adj" fmla="val 114821"/>
                </a:avLst>
              </a:prstGeom>
              <a:solidFill>
                <a:schemeClr val="accent4"/>
              </a:solidFill>
              <a:ln>
                <a:noFill/>
              </a:ln>
              <a:effectLst>
                <a:outerShdw blurRad="241300" dir="5400000" sx="90000" sy="-19000" rotWithShape="0">
                  <a:prstClr val="black">
                    <a:alpha val="17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타원 114">
                <a:extLst>
                  <a:ext uri="{FF2B5EF4-FFF2-40B4-BE49-F238E27FC236}">
                    <a16:creationId xmlns:a16="http://schemas.microsoft.com/office/drawing/2014/main" id="{998DB5C3-20DE-4EA1-B456-E2C3A27C3F3F}"/>
                  </a:ext>
                </a:extLst>
              </p:cNvPr>
              <p:cNvSpPr/>
              <p:nvPr/>
            </p:nvSpPr>
            <p:spPr>
              <a:xfrm>
                <a:off x="10679142" y="3557732"/>
                <a:ext cx="897443" cy="89744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9A79F82-A71C-4C72-9395-9008588C890D}"/>
                </a:ext>
              </a:extLst>
            </p:cNvPr>
            <p:cNvSpPr txBox="1"/>
            <p:nvPr/>
          </p:nvSpPr>
          <p:spPr>
            <a:xfrm rot="2974620">
              <a:off x="3095242" y="3596542"/>
              <a:ext cx="443655" cy="47896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ko-KR" sz="2000" b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</a:t>
              </a:r>
              <a:endParaRPr lang="ko-KR" altLang="en-US" sz="2000" b="1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38" name="그룹 115">
            <a:extLst>
              <a:ext uri="{FF2B5EF4-FFF2-40B4-BE49-F238E27FC236}">
                <a16:creationId xmlns:a16="http://schemas.microsoft.com/office/drawing/2014/main" id="{EC8E9CB5-8163-403F-875C-77E562EA3FE7}"/>
              </a:ext>
            </a:extLst>
          </p:cNvPr>
          <p:cNvGrpSpPr/>
          <p:nvPr/>
        </p:nvGrpSpPr>
        <p:grpSpPr>
          <a:xfrm rot="18534663">
            <a:off x="1032612" y="5125637"/>
            <a:ext cx="514923" cy="514923"/>
            <a:chOff x="6150365" y="2029275"/>
            <a:chExt cx="616404" cy="616404"/>
          </a:xfrm>
        </p:grpSpPr>
        <p:grpSp>
          <p:nvGrpSpPr>
            <p:cNvPr id="39" name="그룹 116">
              <a:extLst>
                <a:ext uri="{FF2B5EF4-FFF2-40B4-BE49-F238E27FC236}">
                  <a16:creationId xmlns:a16="http://schemas.microsoft.com/office/drawing/2014/main" id="{FC03D030-920D-46BB-92F7-DD964BAA5C43}"/>
                </a:ext>
              </a:extLst>
            </p:cNvPr>
            <p:cNvGrpSpPr/>
            <p:nvPr/>
          </p:nvGrpSpPr>
          <p:grpSpPr>
            <a:xfrm>
              <a:off x="6150365" y="2029275"/>
              <a:ext cx="616404" cy="616404"/>
              <a:chOff x="10579276" y="3457866"/>
              <a:chExt cx="1097175" cy="1097175"/>
            </a:xfrm>
          </p:grpSpPr>
          <p:sp>
            <p:nvSpPr>
              <p:cNvPr id="41" name="눈물 방울 118">
                <a:extLst>
                  <a:ext uri="{FF2B5EF4-FFF2-40B4-BE49-F238E27FC236}">
                    <a16:creationId xmlns:a16="http://schemas.microsoft.com/office/drawing/2014/main" id="{DAE5CA88-420E-4DF1-859E-A171EF2481A5}"/>
                  </a:ext>
                </a:extLst>
              </p:cNvPr>
              <p:cNvSpPr/>
              <p:nvPr/>
            </p:nvSpPr>
            <p:spPr>
              <a:xfrm rot="8100000">
                <a:off x="10579276" y="3457866"/>
                <a:ext cx="1097175" cy="1097175"/>
              </a:xfrm>
              <a:prstGeom prst="teardrop">
                <a:avLst>
                  <a:gd name="adj" fmla="val 114821"/>
                </a:avLst>
              </a:prstGeom>
              <a:solidFill>
                <a:schemeClr val="accent1"/>
              </a:solidFill>
              <a:ln>
                <a:noFill/>
              </a:ln>
              <a:effectLst>
                <a:outerShdw blurRad="241300" dir="5400000" sx="90000" sy="-19000" rotWithShape="0">
                  <a:prstClr val="black">
                    <a:alpha val="17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" name="타원 119">
                <a:extLst>
                  <a:ext uri="{FF2B5EF4-FFF2-40B4-BE49-F238E27FC236}">
                    <a16:creationId xmlns:a16="http://schemas.microsoft.com/office/drawing/2014/main" id="{F68CFD7E-DBB6-43A8-A357-388DED5D4FA5}"/>
                  </a:ext>
                </a:extLst>
              </p:cNvPr>
              <p:cNvSpPr/>
              <p:nvPr/>
            </p:nvSpPr>
            <p:spPr>
              <a:xfrm>
                <a:off x="10679142" y="3557732"/>
                <a:ext cx="897443" cy="89744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001794D-4345-4D49-9D6D-9AF5C2CB9338}"/>
                </a:ext>
              </a:extLst>
            </p:cNvPr>
            <p:cNvSpPr txBox="1"/>
            <p:nvPr/>
          </p:nvSpPr>
          <p:spPr>
            <a:xfrm rot="3065337">
              <a:off x="6245031" y="2099244"/>
              <a:ext cx="443655" cy="47896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ko-KR" sz="2000" b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</a:t>
              </a:r>
              <a:endParaRPr lang="ko-KR" altLang="en-US" sz="2000" b="1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cxnSp>
        <p:nvCxnSpPr>
          <p:cNvPr id="43" name="직선 연결선 5">
            <a:extLst>
              <a:ext uri="{FF2B5EF4-FFF2-40B4-BE49-F238E27FC236}">
                <a16:creationId xmlns:a16="http://schemas.microsoft.com/office/drawing/2014/main" id="{2C69CFCB-9E7C-4397-B889-EB3BECE27AC3}"/>
              </a:ext>
            </a:extLst>
          </p:cNvPr>
          <p:cNvCxnSpPr>
            <a:cxnSpLocks/>
          </p:cNvCxnSpPr>
          <p:nvPr/>
        </p:nvCxnSpPr>
        <p:spPr>
          <a:xfrm>
            <a:off x="7769921" y="1496492"/>
            <a:ext cx="0" cy="4470632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ot"/>
            <a:headEnd type="oval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Picture 50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0CEFA850-A124-4FAC-9807-A85D59DADB4F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926"/>
          <a:stretch/>
        </p:blipFill>
        <p:spPr>
          <a:xfrm>
            <a:off x="1831373" y="2700728"/>
            <a:ext cx="5214729" cy="3134913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B51EFE91-EBD0-455C-BE6F-AD3D42299062}"/>
              </a:ext>
            </a:extLst>
          </p:cNvPr>
          <p:cNvSpPr txBox="1"/>
          <p:nvPr/>
        </p:nvSpPr>
        <p:spPr>
          <a:xfrm>
            <a:off x="1595660" y="5967124"/>
            <a:ext cx="4931281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1033463" indent="-1033463"/>
            <a:r>
              <a:rPr lang="en-US" altLang="ko-KR" sz="14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Gambar 1.2</a:t>
            </a: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	</a:t>
            </a:r>
            <a:r>
              <a:rPr lang="en-US" sz="140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Skema </a:t>
            </a:r>
            <a:r>
              <a:rPr lang="en-US" sz="140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umum</a:t>
            </a:r>
            <a:r>
              <a:rPr lang="en-US" sz="140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</a:t>
            </a:r>
            <a:r>
              <a:rPr lang="en-US" sz="140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reaksi</a:t>
            </a:r>
            <a:r>
              <a:rPr lang="en-US" sz="140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</a:t>
            </a:r>
            <a:r>
              <a:rPr lang="en-US" sz="140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deoksigenasi</a:t>
            </a:r>
            <a:r>
              <a:rPr lang="en-US" sz="140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</a:t>
            </a:r>
            <a:r>
              <a:rPr lang="en-US" sz="140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trigliserida</a:t>
            </a:r>
            <a:r>
              <a:rPr lang="en-US" sz="1400" baseline="3000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[1]</a:t>
            </a:r>
            <a:endParaRPr lang="id-ID" sz="1400"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931ACF8B-3EB1-4F08-9520-BA26C3DCFF53}"/>
              </a:ext>
            </a:extLst>
          </p:cNvPr>
          <p:cNvSpPr/>
          <p:nvPr/>
        </p:nvSpPr>
        <p:spPr>
          <a:xfrm>
            <a:off x="474040" y="6394464"/>
            <a:ext cx="11085899" cy="30580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>
                <a:solidFill>
                  <a:schemeClr val="tx1"/>
                </a:solidFill>
                <a:cs typeface="Times New Roman" panose="02020603050405020304" pitchFamily="18" charset="0"/>
              </a:rPr>
              <a:t>[1] </a:t>
            </a:r>
            <a:r>
              <a:rPr lang="en-ID" sz="12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Sotelo-</a:t>
            </a:r>
            <a:r>
              <a:rPr lang="en-ID" sz="120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Boyas</a:t>
            </a:r>
            <a:r>
              <a:rPr lang="en-ID" sz="12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, R., Trejo-</a:t>
            </a:r>
            <a:r>
              <a:rPr lang="en-ID" sz="120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Zarraga</a:t>
            </a:r>
            <a:r>
              <a:rPr lang="en-ID" sz="12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, F., dan Jesus Hernandez-</a:t>
            </a:r>
            <a:r>
              <a:rPr lang="en-ID" sz="120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Loyo</a:t>
            </a:r>
            <a:r>
              <a:rPr lang="en-ID" sz="12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, F. de (2012): </a:t>
            </a:r>
            <a:r>
              <a:rPr lang="en-ID" sz="120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Hydroconversion</a:t>
            </a:r>
            <a:r>
              <a:rPr lang="en-ID" sz="12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of Triglycerides into Green Liquid Fuels, </a:t>
            </a:r>
            <a:r>
              <a:rPr lang="en-ID" sz="1200" i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Hydrogenation</a:t>
            </a:r>
            <a:r>
              <a:rPr lang="en-ID" sz="12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.</a:t>
            </a:r>
            <a:endParaRPr lang="en-US" sz="1200"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  <p:sp>
        <p:nvSpPr>
          <p:cNvPr id="45" name="Text Placeholder 1">
            <a:extLst>
              <a:ext uri="{FF2B5EF4-FFF2-40B4-BE49-F238E27FC236}">
                <a16:creationId xmlns:a16="http://schemas.microsoft.com/office/drawing/2014/main" id="{49F04CF9-6BB7-B43C-9344-DD4728AC34F5}"/>
              </a:ext>
            </a:extLst>
          </p:cNvPr>
          <p:cNvSpPr txBox="1">
            <a:spLocks/>
          </p:cNvSpPr>
          <p:nvPr/>
        </p:nvSpPr>
        <p:spPr>
          <a:xfrm>
            <a:off x="143684" y="117264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err="1"/>
              <a:t>Hidrogenasi</a:t>
            </a:r>
            <a:r>
              <a:rPr lang="en-US" sz="4400"/>
              <a:t> dan </a:t>
            </a:r>
            <a:r>
              <a:rPr lang="en-US" sz="4400" err="1"/>
              <a:t>Deoksigenasi</a:t>
            </a:r>
            <a:endParaRPr lang="en-US" sz="4400"/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94C23C2-6DE9-C458-FF75-1D336FDDC800}"/>
              </a:ext>
            </a:extLst>
          </p:cNvPr>
          <p:cNvCxnSpPr>
            <a:cxnSpLocks/>
          </p:cNvCxnSpPr>
          <p:nvPr/>
        </p:nvCxnSpPr>
        <p:spPr>
          <a:xfrm>
            <a:off x="400311" y="819916"/>
            <a:ext cx="1139137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3053330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- BURGER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8BA16"/>
      </a:accent1>
      <a:accent2>
        <a:srgbClr val="454545"/>
      </a:accent2>
      <a:accent3>
        <a:srgbClr val="F8BA16"/>
      </a:accent3>
      <a:accent4>
        <a:srgbClr val="454545"/>
      </a:accent4>
      <a:accent5>
        <a:srgbClr val="F8BA16"/>
      </a:accent5>
      <a:accent6>
        <a:srgbClr val="454545"/>
      </a:accent6>
      <a:hlink>
        <a:srgbClr val="454545"/>
      </a:hlink>
      <a:folHlink>
        <a:srgbClr val="454545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 BURGER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8BA16"/>
      </a:accent1>
      <a:accent2>
        <a:srgbClr val="454545"/>
      </a:accent2>
      <a:accent3>
        <a:srgbClr val="F8BA16"/>
      </a:accent3>
      <a:accent4>
        <a:srgbClr val="454545"/>
      </a:accent4>
      <a:accent5>
        <a:srgbClr val="F8BA16"/>
      </a:accent5>
      <a:accent6>
        <a:srgbClr val="454545"/>
      </a:accent6>
      <a:hlink>
        <a:srgbClr val="454545"/>
      </a:hlink>
      <a:folHlink>
        <a:srgbClr val="454545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 BURGER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8BA16"/>
      </a:accent1>
      <a:accent2>
        <a:srgbClr val="454545"/>
      </a:accent2>
      <a:accent3>
        <a:srgbClr val="F8BA16"/>
      </a:accent3>
      <a:accent4>
        <a:srgbClr val="454545"/>
      </a:accent4>
      <a:accent5>
        <a:srgbClr val="F8BA16"/>
      </a:accent5>
      <a:accent6>
        <a:srgbClr val="454545"/>
      </a:accent6>
      <a:hlink>
        <a:srgbClr val="454545"/>
      </a:hlink>
      <a:folHlink>
        <a:srgbClr val="454545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97EC4AFCC39E149AA1ABBAEEC458E2F" ma:contentTypeVersion="5" ma:contentTypeDescription="Create a new document." ma:contentTypeScope="" ma:versionID="4a6c5362b690132bee29faf0730ed3da">
  <xsd:schema xmlns:xsd="http://www.w3.org/2001/XMLSchema" xmlns:xs="http://www.w3.org/2001/XMLSchema" xmlns:p="http://schemas.microsoft.com/office/2006/metadata/properties" xmlns:ns3="81eb2423-cff3-4869-9df2-2c7b9f016c9b" xmlns:ns4="916f8b08-8ec7-411b-865e-383565933381" targetNamespace="http://schemas.microsoft.com/office/2006/metadata/properties" ma:root="true" ma:fieldsID="ba08c075559a6485d22f66b8063b403d" ns3:_="" ns4:_="">
    <xsd:import namespace="81eb2423-cff3-4869-9df2-2c7b9f016c9b"/>
    <xsd:import namespace="916f8b08-8ec7-411b-865e-383565933381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1eb2423-cff3-4869-9df2-2c7b9f016c9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16f8b08-8ec7-411b-865e-383565933381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FD9E7FE-DF26-47CE-922F-E789E2084C9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58947DE-3915-4BFE-9811-112962F43F37}">
  <ds:schemaRefs>
    <ds:schemaRef ds:uri="http://purl.org/dc/elements/1.1/"/>
    <ds:schemaRef ds:uri="916f8b08-8ec7-411b-865e-383565933381"/>
    <ds:schemaRef ds:uri="http://purl.org/dc/terms/"/>
    <ds:schemaRef ds:uri="http://purl.org/dc/dcmitype/"/>
    <ds:schemaRef ds:uri="81eb2423-cff3-4869-9df2-2c7b9f016c9b"/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88E22FD4-560E-4563-8AE0-37439EACD1B8}">
  <ds:schemaRefs>
    <ds:schemaRef ds:uri="81eb2423-cff3-4869-9df2-2c7b9f016c9b"/>
    <ds:schemaRef ds:uri="916f8b08-8ec7-411b-865e-383565933381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855</TotalTime>
  <Words>8243</Words>
  <Application>Microsoft Office PowerPoint</Application>
  <PresentationFormat>Widescreen</PresentationFormat>
  <Paragraphs>1751</Paragraphs>
  <Slides>84</Slides>
  <Notes>7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84</vt:i4>
      </vt:variant>
    </vt:vector>
  </HeadingPairs>
  <TitlesOfParts>
    <vt:vector size="93" baseType="lpstr">
      <vt:lpstr>Arial</vt:lpstr>
      <vt:lpstr>Calibri</vt:lpstr>
      <vt:lpstr>Cambria Math</vt:lpstr>
      <vt:lpstr>NexusSans</vt:lpstr>
      <vt:lpstr>Times New Roman</vt:lpstr>
      <vt:lpstr>Wingdings</vt:lpstr>
      <vt:lpstr>Cover and End Slide Master</vt:lpstr>
      <vt:lpstr>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pramaandrisi@gmail.com</cp:lastModifiedBy>
  <cp:revision>102</cp:revision>
  <dcterms:created xsi:type="dcterms:W3CDTF">2020-01-20T05:08:25Z</dcterms:created>
  <dcterms:modified xsi:type="dcterms:W3CDTF">2022-07-21T07:04:06Z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0x010100997EC4AFCC39E149AA1ABBAEEC458E2F</vt:lpwstr>
  </property>
</Properties>
</file>